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1" r:id="rId2"/>
    <p:sldId id="256" r:id="rId3"/>
    <p:sldId id="264" r:id="rId4"/>
    <p:sldId id="258" r:id="rId5"/>
    <p:sldId id="262" r:id="rId6"/>
    <p:sldId id="265" r:id="rId7"/>
    <p:sldId id="267" r:id="rId8"/>
    <p:sldId id="259" r:id="rId9"/>
    <p:sldId id="323" r:id="rId10"/>
    <p:sldId id="328" r:id="rId11"/>
    <p:sldId id="329" r:id="rId12"/>
    <p:sldId id="284" r:id="rId13"/>
    <p:sldId id="309" r:id="rId14"/>
    <p:sldId id="285" r:id="rId15"/>
    <p:sldId id="288" r:id="rId16"/>
    <p:sldId id="287" r:id="rId17"/>
    <p:sldId id="286" r:id="rId18"/>
    <p:sldId id="290" r:id="rId19"/>
    <p:sldId id="291" r:id="rId20"/>
    <p:sldId id="318" r:id="rId21"/>
    <p:sldId id="317" r:id="rId22"/>
    <p:sldId id="316" r:id="rId23"/>
    <p:sldId id="330" r:id="rId24"/>
    <p:sldId id="331" r:id="rId25"/>
    <p:sldId id="332" r:id="rId26"/>
    <p:sldId id="333" r:id="rId27"/>
    <p:sldId id="301" r:id="rId28"/>
    <p:sldId id="303" r:id="rId29"/>
    <p:sldId id="302" r:id="rId30"/>
    <p:sldId id="261" r:id="rId31"/>
    <p:sldId id="263" r:id="rId32"/>
    <p:sldId id="266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8855"/>
    <a:srgbClr val="339966"/>
    <a:srgbClr val="FC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corena\Documents\BEA\document\textes\DIRECTION_LISA\IPSL\Parite_IPS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corena\Documents\BEA\document\textes\INSU\CS_INSU\GT_ITA\Effectifs-CNRS-2009-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corena\Documents\BEA\document\textes\INSU\CS_INSU\GT_ITA\Effectifs-CNRS-2009-20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corena\Documents\BEA\document\textes\INSU\CS_INSU\GT_ITA\Effectifs-CNRS-2009-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corena\Documents\BEA\document\textes\DIRECTION_LISA\IPSL\Parite_IPS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ticorena\Documents\BEA\document\textes\DIRECTION_LISA\IPSL\Parite_IPS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ticorena\Documents\BEA\document\textes\DIRECTION_LISA\IPSL\Parite_IPS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corena\Documents\BEA\document\textes\DIRECTION_LISA\IPSL\Parite_IPS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corena\Documents\BEA\document\textes\DIRECTION_LISA\IPSL\Parite_IPS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corena\Documents\BEA\document\textes\DIRECTION_LISA\IPSL\Parite_IPS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corena\Documents\BEA\document\textes\DIRECTION_LISA\IPSL\Parite_IPS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corena\Documents\BEA\document\textes\DIRECTION_LISA\IPSL\Parite_IPS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Synthèse!$D$3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Synthèse!$A$4:$A$12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Synthèse!$D$4:$D$12</c:f>
              <c:numCache>
                <c:formatCode>General</c:formatCode>
                <c:ptCount val="9"/>
                <c:pt idx="0">
                  <c:v>119</c:v>
                </c:pt>
                <c:pt idx="1">
                  <c:v>129</c:v>
                </c:pt>
                <c:pt idx="2">
                  <c:v>97</c:v>
                </c:pt>
                <c:pt idx="3">
                  <c:v>160</c:v>
                </c:pt>
                <c:pt idx="4">
                  <c:v>73</c:v>
                </c:pt>
                <c:pt idx="5">
                  <c:v>65</c:v>
                </c:pt>
                <c:pt idx="6">
                  <c:v>54</c:v>
                </c:pt>
                <c:pt idx="7">
                  <c:v>32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1-44F8-ADF1-EF768F9D81CB}"/>
            </c:ext>
          </c:extLst>
        </c:ser>
        <c:ser>
          <c:idx val="1"/>
          <c:order val="1"/>
          <c:tx>
            <c:strRef>
              <c:f>Synthèse!$E$3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Synthèse!$A$4:$A$12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Synthèse!$E$4:$E$12</c:f>
              <c:numCache>
                <c:formatCode>General</c:formatCode>
                <c:ptCount val="9"/>
                <c:pt idx="0">
                  <c:v>64</c:v>
                </c:pt>
                <c:pt idx="1">
                  <c:v>66</c:v>
                </c:pt>
                <c:pt idx="2">
                  <c:v>71</c:v>
                </c:pt>
                <c:pt idx="3">
                  <c:v>149</c:v>
                </c:pt>
                <c:pt idx="4">
                  <c:v>58</c:v>
                </c:pt>
                <c:pt idx="5">
                  <c:v>39</c:v>
                </c:pt>
                <c:pt idx="6">
                  <c:v>46</c:v>
                </c:pt>
                <c:pt idx="7">
                  <c:v>31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31-44F8-ADF1-EF768F9D8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728416"/>
        <c:axId val="290728000"/>
      </c:barChart>
      <c:lineChart>
        <c:grouping val="standard"/>
        <c:varyColors val="0"/>
        <c:ser>
          <c:idx val="2"/>
          <c:order val="2"/>
          <c:tx>
            <c:strRef>
              <c:f>Synthèse!$F$3</c:f>
              <c:strCache>
                <c:ptCount val="1"/>
                <c:pt idx="0">
                  <c:v>%F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508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357421920679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31-44F8-ADF1-EF768F9D81CB}"/>
                </c:ext>
              </c:extLst>
            </c:dLbl>
            <c:dLbl>
              <c:idx val="1"/>
              <c:layout>
                <c:manualLayout>
                  <c:x val="2.2449793233460989E-2"/>
                  <c:y val="2.66270378070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31-44F8-ADF1-EF768F9D81CB}"/>
                </c:ext>
              </c:extLst>
            </c:dLbl>
            <c:dLbl>
              <c:idx val="2"/>
              <c:layout>
                <c:manualLayout>
                  <c:x val="2.0722886061656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31-44F8-ADF1-EF768F9D81CB}"/>
                </c:ext>
              </c:extLst>
            </c:dLbl>
            <c:dLbl>
              <c:idx val="3"/>
              <c:layout>
                <c:manualLayout>
                  <c:x val="3.1084329092484445E-2"/>
                  <c:y val="-4.88156720567624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31-44F8-ADF1-EF768F9D81CB}"/>
                </c:ext>
              </c:extLst>
            </c:dLbl>
            <c:dLbl>
              <c:idx val="8"/>
              <c:layout>
                <c:manualLayout>
                  <c:x val="-2.8876872748369826E-2"/>
                  <c:y val="-3.256033275831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31-44F8-ADF1-EF768F9D8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Synthèse!$A$4:$A$12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Synthèse!$F$4:$F$12</c:f>
              <c:numCache>
                <c:formatCode>0.0%</c:formatCode>
                <c:ptCount val="9"/>
                <c:pt idx="0">
                  <c:v>0.34972677595628415</c:v>
                </c:pt>
                <c:pt idx="1">
                  <c:v>0.33846153846153848</c:v>
                </c:pt>
                <c:pt idx="2">
                  <c:v>0.42261904761904762</c:v>
                </c:pt>
                <c:pt idx="3">
                  <c:v>0.48220064724919093</c:v>
                </c:pt>
                <c:pt idx="4">
                  <c:v>0.44274809160305345</c:v>
                </c:pt>
                <c:pt idx="5">
                  <c:v>0.375</c:v>
                </c:pt>
                <c:pt idx="6">
                  <c:v>0.46</c:v>
                </c:pt>
                <c:pt idx="7">
                  <c:v>0.49206349206349204</c:v>
                </c:pt>
                <c:pt idx="8">
                  <c:v>0.51351351351351349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31-44F8-ADF1-EF768F9D8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092560"/>
        <c:axId val="297093808"/>
      </c:lineChart>
      <c:catAx>
        <c:axId val="2907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000"/>
        <c:crosses val="autoZero"/>
        <c:auto val="1"/>
        <c:lblAlgn val="ctr"/>
        <c:lblOffset val="100"/>
        <c:noMultiLvlLbl val="0"/>
      </c:catAx>
      <c:valAx>
        <c:axId val="2907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Number of people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416"/>
        <c:crosses val="autoZero"/>
        <c:crossBetween val="between"/>
      </c:valAx>
      <c:valAx>
        <c:axId val="297093808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7092560"/>
        <c:crosses val="max"/>
        <c:crossBetween val="between"/>
        <c:majorUnit val="0.25"/>
      </c:valAx>
      <c:catAx>
        <c:axId val="29709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0938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25614901332411"/>
          <c:y val="5.2409977549423559E-2"/>
          <c:w val="0.20713041331007584"/>
          <c:h val="7.3903867587724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Sheet1!$AC$44</c:f>
              <c:strCache>
                <c:ptCount val="1"/>
                <c:pt idx="0">
                  <c:v>Femmes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28575">
                <a:solidFill>
                  <a:srgbClr val="0070C0"/>
                </a:solidFill>
                <a:prstDash val="dash"/>
              </a:ln>
              <a:effectLst/>
            </c:spPr>
          </c:marker>
          <c:xVal>
            <c:numRef>
              <c:f>Sheet1!$AD$3:$AN$3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xVal>
          <c:yVal>
            <c:numRef>
              <c:f>Sheet1!$AD$44:$AN$44</c:f>
              <c:numCache>
                <c:formatCode>#,##0.00</c:formatCode>
                <c:ptCount val="11"/>
                <c:pt idx="0">
                  <c:v>0.83225806451612905</c:v>
                </c:pt>
                <c:pt idx="1">
                  <c:v>0.83333333333333337</c:v>
                </c:pt>
                <c:pt idx="2">
                  <c:v>0.78395061728395066</c:v>
                </c:pt>
                <c:pt idx="3">
                  <c:v>0.74375000000000002</c:v>
                </c:pt>
                <c:pt idx="4">
                  <c:v>0.71153846153846156</c:v>
                </c:pt>
                <c:pt idx="5">
                  <c:v>0.7133757961783439</c:v>
                </c:pt>
                <c:pt idx="6">
                  <c:v>0.67073170731707321</c:v>
                </c:pt>
                <c:pt idx="7">
                  <c:v>0.63690476190476186</c:v>
                </c:pt>
                <c:pt idx="8">
                  <c:v>0.62874251497005984</c:v>
                </c:pt>
                <c:pt idx="9">
                  <c:v>0.59523809523809523</c:v>
                </c:pt>
                <c:pt idx="10">
                  <c:v>0.54705882352941182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64-4255-B406-48A148ED016C}"/>
            </c:ext>
          </c:extLst>
        </c:ser>
        <c:ser>
          <c:idx val="1"/>
          <c:order val="1"/>
          <c:tx>
            <c:strRef>
              <c:f>Sheet1!$BA$44</c:f>
              <c:strCache>
                <c:ptCount val="1"/>
                <c:pt idx="0">
                  <c:v>Hommes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Sheet1!$AD$3:$AN$3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xVal>
          <c:yVal>
            <c:numRef>
              <c:f>Sheet1!$BB$44:$BL$44</c:f>
              <c:numCache>
                <c:formatCode>#,##0.00</c:formatCode>
                <c:ptCount val="11"/>
                <c:pt idx="0">
                  <c:v>1.174342105263158</c:v>
                </c:pt>
                <c:pt idx="1">
                  <c:v>1.134185303514377</c:v>
                </c:pt>
                <c:pt idx="2">
                  <c:v>1.1282051282051282</c:v>
                </c:pt>
                <c:pt idx="3">
                  <c:v>1.0815047021943573</c:v>
                </c:pt>
                <c:pt idx="4">
                  <c:v>1.0458715596330275</c:v>
                </c:pt>
                <c:pt idx="5">
                  <c:v>1.0240240240240239</c:v>
                </c:pt>
                <c:pt idx="6">
                  <c:v>0.93854748603351956</c:v>
                </c:pt>
                <c:pt idx="7">
                  <c:v>0.97126436781609193</c:v>
                </c:pt>
                <c:pt idx="8">
                  <c:v>0.96935933147632314</c:v>
                </c:pt>
                <c:pt idx="9">
                  <c:v>0.88502673796791442</c:v>
                </c:pt>
                <c:pt idx="10">
                  <c:v>0.82152230971128604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64-4255-B406-48A148ED0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636352"/>
        <c:axId val="194638016"/>
      </c:scatterChart>
      <c:scatterChart>
        <c:scatterStyle val="smoothMarker"/>
        <c:varyColors val="0"/>
        <c:ser>
          <c:idx val="2"/>
          <c:order val="2"/>
          <c:tx>
            <c:strRef>
              <c:f>Sheet1!$BA$45</c:f>
              <c:strCache>
                <c:ptCount val="1"/>
                <c:pt idx="0">
                  <c:v>Avantage masculin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4.9033857161815513E-2"/>
                  <c:y val="6.5598825171753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Sheet1!$BB$3:$BL$3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xVal>
          <c:yVal>
            <c:numRef>
              <c:f>Sheet1!$BB$45:$BL$45</c:f>
              <c:numCache>
                <c:formatCode>#,##0.00</c:formatCode>
                <c:ptCount val="11"/>
                <c:pt idx="0">
                  <c:v>1.4110312117503061</c:v>
                </c:pt>
                <c:pt idx="1">
                  <c:v>1.3610223642172523</c:v>
                </c:pt>
                <c:pt idx="2">
                  <c:v>1.4391278013325257</c:v>
                </c:pt>
                <c:pt idx="3">
                  <c:v>1.454123969336951</c:v>
                </c:pt>
                <c:pt idx="4">
                  <c:v>1.4698735432680385</c:v>
                </c:pt>
                <c:pt idx="5">
                  <c:v>1.4354622479622479</c:v>
                </c:pt>
                <c:pt idx="6">
                  <c:v>1.3992889791772474</c:v>
                </c:pt>
                <c:pt idx="7">
                  <c:v>1.5249758298420883</c:v>
                </c:pt>
                <c:pt idx="8">
                  <c:v>1.5417429367290092</c:v>
                </c:pt>
                <c:pt idx="9">
                  <c:v>1.4868449197860962</c:v>
                </c:pt>
                <c:pt idx="10">
                  <c:v>1.50170744785934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364-4255-B406-48A148ED0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255552"/>
        <c:axId val="357939024"/>
      </c:scatterChart>
      <c:valAx>
        <c:axId val="19463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638016"/>
        <c:crosses val="autoZero"/>
        <c:crossBetween val="midCat"/>
      </c:valAx>
      <c:valAx>
        <c:axId val="19463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>
                    <a:solidFill>
                      <a:srgbClr val="0070C0"/>
                    </a:solidFill>
                  </a:rPr>
                  <a:t>Rapport DR/CR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636352"/>
        <c:crosses val="autoZero"/>
        <c:crossBetween val="midCat"/>
        <c:majorUnit val="0.5"/>
      </c:valAx>
      <c:valAx>
        <c:axId val="357939024"/>
        <c:scaling>
          <c:orientation val="minMax"/>
          <c:max val="2"/>
          <c:min val="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 i="0" baseline="0">
                    <a:solidFill>
                      <a:srgbClr val="FF0000"/>
                    </a:solidFill>
                    <a:effectLst/>
                  </a:rPr>
                  <a:t>Indice d'Avantage Masculin</a:t>
                </a:r>
                <a:endParaRPr lang="fr-FR" sz="1600">
                  <a:solidFill>
                    <a:srgbClr val="FF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255552"/>
        <c:crosses val="max"/>
        <c:crossBetween val="midCat"/>
        <c:majorUnit val="0.25"/>
      </c:valAx>
      <c:valAx>
        <c:axId val="28125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7939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Section 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Sheet1!$C$90</c:f>
              <c:strCache>
                <c:ptCount val="1"/>
                <c:pt idx="0">
                  <c:v>Total DR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Sheet1!$BZ$3:$CJ$3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xVal>
          <c:yVal>
            <c:numRef>
              <c:f>Sheet1!$BZ$90:$CJ$90</c:f>
              <c:numCache>
                <c:formatCode>0</c:formatCode>
                <c:ptCount val="11"/>
                <c:pt idx="0">
                  <c:v>32.885906040268459</c:v>
                </c:pt>
                <c:pt idx="1">
                  <c:v>35.76158940397351</c:v>
                </c:pt>
                <c:pt idx="2">
                  <c:v>37.5</c:v>
                </c:pt>
                <c:pt idx="3">
                  <c:v>36.301369863013697</c:v>
                </c:pt>
                <c:pt idx="4">
                  <c:v>34.782608695652172</c:v>
                </c:pt>
                <c:pt idx="5">
                  <c:v>33.333333333333336</c:v>
                </c:pt>
                <c:pt idx="6">
                  <c:v>33.582089552238806</c:v>
                </c:pt>
                <c:pt idx="7">
                  <c:v>34.351145038167942</c:v>
                </c:pt>
                <c:pt idx="8">
                  <c:v>32.799999999999997</c:v>
                </c:pt>
                <c:pt idx="9">
                  <c:v>31.623931623931625</c:v>
                </c:pt>
                <c:pt idx="10">
                  <c:v>30.088495575221238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12-4577-AF4F-D995A159481A}"/>
            </c:ext>
          </c:extLst>
        </c:ser>
        <c:ser>
          <c:idx val="1"/>
          <c:order val="1"/>
          <c:tx>
            <c:strRef>
              <c:f>Sheet1!$C$91</c:f>
              <c:strCache>
                <c:ptCount val="1"/>
                <c:pt idx="0">
                  <c:v>Total CR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Sheet1!$BZ$3:$CJ$3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xVal>
          <c:yVal>
            <c:numRef>
              <c:f>Sheet1!$BZ$91:$CJ$91</c:f>
              <c:numCache>
                <c:formatCode>0</c:formatCode>
                <c:ptCount val="11"/>
                <c:pt idx="0">
                  <c:v>43.333333333333336</c:v>
                </c:pt>
                <c:pt idx="1">
                  <c:v>43.137254901960787</c:v>
                </c:pt>
                <c:pt idx="2">
                  <c:v>45.39473684210526</c:v>
                </c:pt>
                <c:pt idx="3">
                  <c:v>43.624161073825505</c:v>
                </c:pt>
                <c:pt idx="4">
                  <c:v>40.666666666666664</c:v>
                </c:pt>
                <c:pt idx="5">
                  <c:v>40.845070422535208</c:v>
                </c:pt>
                <c:pt idx="6">
                  <c:v>39.215686274509807</c:v>
                </c:pt>
                <c:pt idx="7">
                  <c:v>40.939597315436245</c:v>
                </c:pt>
                <c:pt idx="8">
                  <c:v>37.748344370860927</c:v>
                </c:pt>
                <c:pt idx="9">
                  <c:v>37.254901960784316</c:v>
                </c:pt>
                <c:pt idx="10">
                  <c:v>38.216560509554142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12-4577-AF4F-D995A1594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379344"/>
        <c:axId val="345378512"/>
      </c:scatterChart>
      <c:valAx>
        <c:axId val="34537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378512"/>
        <c:crosses val="autoZero"/>
        <c:crossBetween val="midCat"/>
      </c:valAx>
      <c:valAx>
        <c:axId val="34537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Femmes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379344"/>
        <c:crosses val="autoZero"/>
        <c:crossBetween val="midCat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Section 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Sheet1!$C$60</c:f>
              <c:strCache>
                <c:ptCount val="1"/>
                <c:pt idx="0">
                  <c:v>Total DR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Sheet1!$BZ$3:$CJ$3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xVal>
          <c:yVal>
            <c:numRef>
              <c:f>Sheet1!$BZ$60:$CJ$60</c:f>
              <c:numCache>
                <c:formatCode>0</c:formatCode>
                <c:ptCount val="11"/>
                <c:pt idx="0">
                  <c:v>25</c:v>
                </c:pt>
                <c:pt idx="1">
                  <c:v>26.923076923076923</c:v>
                </c:pt>
                <c:pt idx="2">
                  <c:v>24.806201550387598</c:v>
                </c:pt>
                <c:pt idx="3">
                  <c:v>23.622047244094489</c:v>
                </c:pt>
                <c:pt idx="4">
                  <c:v>21.582733812949641</c:v>
                </c:pt>
                <c:pt idx="5">
                  <c:v>21.98581560283688</c:v>
                </c:pt>
                <c:pt idx="6">
                  <c:v>20.863309352517987</c:v>
                </c:pt>
                <c:pt idx="7">
                  <c:v>21.232876712328768</c:v>
                </c:pt>
                <c:pt idx="8">
                  <c:v>20.666666666666668</c:v>
                </c:pt>
                <c:pt idx="9">
                  <c:v>21.428571428571427</c:v>
                </c:pt>
                <c:pt idx="10">
                  <c:v>24.444444444444443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98-4A3F-83B9-3BD96253D860}"/>
            </c:ext>
          </c:extLst>
        </c:ser>
        <c:ser>
          <c:idx val="1"/>
          <c:order val="1"/>
          <c:tx>
            <c:strRef>
              <c:f>Sheet1!$C$61</c:f>
              <c:strCache>
                <c:ptCount val="1"/>
                <c:pt idx="0">
                  <c:v>Total CR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Sheet1!$BZ$3:$CJ$3</c:f>
              <c:numCache>
                <c:formatCode>General</c:formatCode>
                <c:ptCount val="1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</c:numCache>
            </c:numRef>
          </c:xVal>
          <c:yVal>
            <c:numRef>
              <c:f>Sheet1!$BZ$61:$CJ$61</c:f>
              <c:numCache>
                <c:formatCode>0</c:formatCode>
                <c:ptCount val="11"/>
                <c:pt idx="0">
                  <c:v>19.424460431654676</c:v>
                </c:pt>
                <c:pt idx="1">
                  <c:v>17.557251908396946</c:v>
                </c:pt>
                <c:pt idx="2">
                  <c:v>18.939393939393938</c:v>
                </c:pt>
                <c:pt idx="3">
                  <c:v>19.708029197080293</c:v>
                </c:pt>
                <c:pt idx="4">
                  <c:v>17.763157894736842</c:v>
                </c:pt>
                <c:pt idx="5">
                  <c:v>18.589743589743591</c:v>
                </c:pt>
                <c:pt idx="6">
                  <c:v>18.238993710691823</c:v>
                </c:pt>
                <c:pt idx="7">
                  <c:v>18.589743589743591</c:v>
                </c:pt>
                <c:pt idx="8">
                  <c:v>18.70967741935484</c:v>
                </c:pt>
                <c:pt idx="9">
                  <c:v>18.9873417721519</c:v>
                </c:pt>
                <c:pt idx="10">
                  <c:v>18.674698795180724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C98-4A3F-83B9-3BD96253D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379344"/>
        <c:axId val="345378512"/>
      </c:scatterChart>
      <c:valAx>
        <c:axId val="34537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378512"/>
        <c:crosses val="autoZero"/>
        <c:crossBetween val="midCat"/>
      </c:valAx>
      <c:valAx>
        <c:axId val="34537851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Femmes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379344"/>
        <c:crosses val="autoZero"/>
        <c:crossBetween val="midCat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0717544361807"/>
          <c:y val="4.1601598074997623E-2"/>
          <c:w val="0.86061595736646401"/>
          <c:h val="0.8564394777237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Synthèse!$V$3</c:f>
              <c:strCache>
                <c:ptCount val="1"/>
                <c:pt idx="0">
                  <c:v>%F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Synthèse!$A$4:$A$12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Synthèse!$V$4:$V$12</c:f>
              <c:numCache>
                <c:formatCode>0.0%</c:formatCode>
                <c:ptCount val="9"/>
                <c:pt idx="0">
                  <c:v>0.37878787878787878</c:v>
                </c:pt>
                <c:pt idx="1">
                  <c:v>0.30357142857142855</c:v>
                </c:pt>
                <c:pt idx="2">
                  <c:v>0.41891891891891891</c:v>
                </c:pt>
                <c:pt idx="3">
                  <c:v>0.37634408602150538</c:v>
                </c:pt>
                <c:pt idx="4">
                  <c:v>0.5</c:v>
                </c:pt>
                <c:pt idx="5">
                  <c:v>0.34042553191489361</c:v>
                </c:pt>
                <c:pt idx="6">
                  <c:v>0.14285714285714285</c:v>
                </c:pt>
                <c:pt idx="7">
                  <c:v>0.41666666666666669</c:v>
                </c:pt>
                <c:pt idx="8">
                  <c:v>0.34782608695652173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4-4618-9E7F-B2A1F8EFE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472512"/>
        <c:axId val="436471680"/>
      </c:barChart>
      <c:catAx>
        <c:axId val="4364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471680"/>
        <c:crosses val="autoZero"/>
        <c:auto val="1"/>
        <c:lblAlgn val="ctr"/>
        <c:lblOffset val="100"/>
        <c:noMultiLvlLbl val="0"/>
      </c:catAx>
      <c:valAx>
        <c:axId val="43647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</a:t>
                </a:r>
                <a:r>
                  <a:rPr lang="en-US" dirty="0" smtClean="0"/>
                  <a:t>of Women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4725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6577776368609"/>
          <c:y val="3.4319925961153283E-2"/>
          <c:w val="0.81310005475318514"/>
          <c:h val="0.852843845520866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Synthèse!$X$3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Synthèse!$W$4:$W$12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Synthèse!$X$4:$X$12</c:f>
              <c:numCache>
                <c:formatCode>General</c:formatCode>
                <c:ptCount val="9"/>
                <c:pt idx="0">
                  <c:v>23</c:v>
                </c:pt>
                <c:pt idx="1">
                  <c:v>25</c:v>
                </c:pt>
                <c:pt idx="2">
                  <c:v>17</c:v>
                </c:pt>
                <c:pt idx="3">
                  <c:v>26</c:v>
                </c:pt>
                <c:pt idx="4">
                  <c:v>12</c:v>
                </c:pt>
                <c:pt idx="5">
                  <c:v>14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0-4AE7-820F-09AE030F39D1}"/>
            </c:ext>
          </c:extLst>
        </c:ser>
        <c:ser>
          <c:idx val="1"/>
          <c:order val="1"/>
          <c:tx>
            <c:strRef>
              <c:f>Synthèse!$Y$3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Synthèse!$W$4:$W$12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Synthèse!$Y$4:$Y$12</c:f>
              <c:numCache>
                <c:formatCode>General</c:formatCode>
                <c:ptCount val="9"/>
                <c:pt idx="0">
                  <c:v>8</c:v>
                </c:pt>
                <c:pt idx="1">
                  <c:v>10</c:v>
                </c:pt>
                <c:pt idx="2">
                  <c:v>13</c:v>
                </c:pt>
                <c:pt idx="3">
                  <c:v>16</c:v>
                </c:pt>
                <c:pt idx="4">
                  <c:v>9</c:v>
                </c:pt>
                <c:pt idx="5">
                  <c:v>4</c:v>
                </c:pt>
                <c:pt idx="6">
                  <c:v>0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0-4AE7-820F-09AE030F3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728416"/>
        <c:axId val="290728000"/>
      </c:barChart>
      <c:lineChart>
        <c:grouping val="standard"/>
        <c:varyColors val="0"/>
        <c:ser>
          <c:idx val="2"/>
          <c:order val="2"/>
          <c:tx>
            <c:strRef>
              <c:f>Synthèse!$Z$3</c:f>
              <c:strCache>
                <c:ptCount val="1"/>
                <c:pt idx="0">
                  <c:v>%F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508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357421920679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10-4AE7-820F-09AE030F39D1}"/>
                </c:ext>
              </c:extLst>
            </c:dLbl>
            <c:dLbl>
              <c:idx val="1"/>
              <c:layout>
                <c:manualLayout>
                  <c:x val="2.2449793233460989E-2"/>
                  <c:y val="2.66270378070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10-4AE7-820F-09AE030F39D1}"/>
                </c:ext>
              </c:extLst>
            </c:dLbl>
            <c:dLbl>
              <c:idx val="2"/>
              <c:layout>
                <c:manualLayout>
                  <c:x val="2.0722886061656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10-4AE7-820F-09AE030F39D1}"/>
                </c:ext>
              </c:extLst>
            </c:dLbl>
            <c:dLbl>
              <c:idx val="3"/>
              <c:layout>
                <c:manualLayout>
                  <c:x val="3.1084329092484445E-2"/>
                  <c:y val="-4.88156720567624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10-4AE7-820F-09AE030F39D1}"/>
                </c:ext>
              </c:extLst>
            </c:dLbl>
            <c:dLbl>
              <c:idx val="4"/>
              <c:layout>
                <c:manualLayout>
                  <c:x val="3.410995222236838E-2"/>
                  <c:y val="-8.3537078293976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C10-4AE7-820F-09AE030F39D1}"/>
                </c:ext>
              </c:extLst>
            </c:dLbl>
            <c:dLbl>
              <c:idx val="7"/>
              <c:layout>
                <c:manualLayout>
                  <c:x val="-3.7987732953416124E-3"/>
                  <c:y val="-3.898396987052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C10-4AE7-820F-09AE030F3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Synthèse!$W$4:$W$12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Synthèse!$Z$4:$Z$12</c:f>
              <c:numCache>
                <c:formatCode>0.0%</c:formatCode>
                <c:ptCount val="9"/>
                <c:pt idx="0">
                  <c:v>0.25806451612903225</c:v>
                </c:pt>
                <c:pt idx="1">
                  <c:v>0.2857142857142857</c:v>
                </c:pt>
                <c:pt idx="2">
                  <c:v>0.43333333333333335</c:v>
                </c:pt>
                <c:pt idx="3">
                  <c:v>0.38095238095238093</c:v>
                </c:pt>
                <c:pt idx="4">
                  <c:v>0.42857142857142855</c:v>
                </c:pt>
                <c:pt idx="5">
                  <c:v>0.22222222222222221</c:v>
                </c:pt>
                <c:pt idx="6">
                  <c:v>0</c:v>
                </c:pt>
                <c:pt idx="7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C10-4AE7-820F-09AE030F3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092560"/>
        <c:axId val="297093808"/>
      </c:lineChart>
      <c:catAx>
        <c:axId val="2907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000"/>
        <c:crosses val="autoZero"/>
        <c:auto val="1"/>
        <c:lblAlgn val="ctr"/>
        <c:lblOffset val="100"/>
        <c:noMultiLvlLbl val="0"/>
      </c:catAx>
      <c:valAx>
        <c:axId val="2907280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/>
                  <a:t>Nomber</a:t>
                </a:r>
                <a:r>
                  <a:rPr lang="en-US" sz="1400" b="1" baseline="0" dirty="0" smtClean="0"/>
                  <a:t> of people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416"/>
        <c:crosses val="autoZero"/>
        <c:crossBetween val="between"/>
      </c:valAx>
      <c:valAx>
        <c:axId val="297093808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7092560"/>
        <c:crosses val="max"/>
        <c:crossBetween val="between"/>
        <c:majorUnit val="0.25"/>
      </c:valAx>
      <c:catAx>
        <c:axId val="29709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0938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25614901332411"/>
          <c:y val="5.2409977549423559E-2"/>
          <c:w val="0.28838224671328916"/>
          <c:h val="0.10623716216835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3761253198064E-2"/>
          <c:y val="5.101146650171931E-2"/>
          <c:w val="0.8303483640792928"/>
          <c:h val="0.815618627758862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Synthèse!$AA$3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Synthèse!$W$4:$W$12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Synthèse!$AA$4:$AA$12</c:f>
              <c:numCache>
                <c:formatCode>General</c:formatCode>
                <c:ptCount val="9"/>
                <c:pt idx="0">
                  <c:v>18</c:v>
                </c:pt>
                <c:pt idx="1">
                  <c:v>14</c:v>
                </c:pt>
                <c:pt idx="2">
                  <c:v>26</c:v>
                </c:pt>
                <c:pt idx="3">
                  <c:v>15</c:v>
                </c:pt>
                <c:pt idx="4">
                  <c:v>11</c:v>
                </c:pt>
                <c:pt idx="5">
                  <c:v>17</c:v>
                </c:pt>
                <c:pt idx="6">
                  <c:v>1</c:v>
                </c:pt>
                <c:pt idx="7">
                  <c:v>16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1-4515-95F0-4D231CE7F712}"/>
            </c:ext>
          </c:extLst>
        </c:ser>
        <c:ser>
          <c:idx val="1"/>
          <c:order val="1"/>
          <c:tx>
            <c:strRef>
              <c:f>Synthèse!$AB$3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Synthèse!$W$4:$W$12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Synthèse!$AB$4:$AB$12</c:f>
              <c:numCache>
                <c:formatCode>General</c:formatCode>
                <c:ptCount val="9"/>
                <c:pt idx="0">
                  <c:v>17</c:v>
                </c:pt>
                <c:pt idx="1">
                  <c:v>7</c:v>
                </c:pt>
                <c:pt idx="2">
                  <c:v>18</c:v>
                </c:pt>
                <c:pt idx="3">
                  <c:v>8</c:v>
                </c:pt>
                <c:pt idx="4">
                  <c:v>14</c:v>
                </c:pt>
                <c:pt idx="5">
                  <c:v>12</c:v>
                </c:pt>
                <c:pt idx="6">
                  <c:v>1</c:v>
                </c:pt>
                <c:pt idx="7">
                  <c:v>10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A1-4515-95F0-4D231CE7F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728416"/>
        <c:axId val="290728000"/>
      </c:barChart>
      <c:lineChart>
        <c:grouping val="standard"/>
        <c:varyColors val="0"/>
        <c:ser>
          <c:idx val="2"/>
          <c:order val="2"/>
          <c:tx>
            <c:strRef>
              <c:f>Synthèse!$AC$3</c:f>
              <c:strCache>
                <c:ptCount val="1"/>
                <c:pt idx="0">
                  <c:v>%F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508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357459013172441E-2"/>
                  <c:y val="3.4959349891892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A1-4515-95F0-4D231CE7F712}"/>
                </c:ext>
              </c:extLst>
            </c:dLbl>
            <c:dLbl>
              <c:idx val="1"/>
              <c:layout>
                <c:manualLayout>
                  <c:x val="2.2449793233460989E-2"/>
                  <c:y val="2.66270378070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A1-4515-95F0-4D231CE7F712}"/>
                </c:ext>
              </c:extLst>
            </c:dLbl>
            <c:dLbl>
              <c:idx val="2"/>
              <c:layout>
                <c:manualLayout>
                  <c:x val="2.0722886061656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A1-4515-95F0-4D231CE7F712}"/>
                </c:ext>
              </c:extLst>
            </c:dLbl>
            <c:dLbl>
              <c:idx val="3"/>
              <c:layout>
                <c:manualLayout>
                  <c:x val="3.1084329092484445E-2"/>
                  <c:y val="-4.88156720567624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A1-4515-95F0-4D231CE7F712}"/>
                </c:ext>
              </c:extLst>
            </c:dLbl>
            <c:dLbl>
              <c:idx val="6"/>
              <c:layout>
                <c:manualLayout>
                  <c:x val="6.2505618869688603E-3"/>
                  <c:y val="-4.3469220283696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85691158704427E-2"/>
                      <c:h val="5.45810397187164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A1-4515-95F0-4D231CE7F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Synthèse!$W$4:$W$12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Synthèse!$AC$4:$AC$12</c:f>
              <c:numCache>
                <c:formatCode>0.0%</c:formatCode>
                <c:ptCount val="9"/>
                <c:pt idx="0">
                  <c:v>0.48571428571428571</c:v>
                </c:pt>
                <c:pt idx="1">
                  <c:v>0.33333333333333331</c:v>
                </c:pt>
                <c:pt idx="2">
                  <c:v>0.40909090909090912</c:v>
                </c:pt>
                <c:pt idx="3">
                  <c:v>0.34782608695652173</c:v>
                </c:pt>
                <c:pt idx="4">
                  <c:v>0.56000000000000005</c:v>
                </c:pt>
                <c:pt idx="5">
                  <c:v>0.41379310344827586</c:v>
                </c:pt>
                <c:pt idx="6">
                  <c:v>0.5</c:v>
                </c:pt>
                <c:pt idx="7">
                  <c:v>0.38461538461538464</c:v>
                </c:pt>
                <c:pt idx="8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EA1-4515-95F0-4D231CE7F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092560"/>
        <c:axId val="297093808"/>
      </c:lineChart>
      <c:catAx>
        <c:axId val="2907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000"/>
        <c:crosses val="autoZero"/>
        <c:auto val="1"/>
        <c:lblAlgn val="ctr"/>
        <c:lblOffset val="100"/>
        <c:noMultiLvlLbl val="0"/>
      </c:catAx>
      <c:valAx>
        <c:axId val="2907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/>
                  <a:t>Nomber</a:t>
                </a:r>
                <a:r>
                  <a:rPr lang="en-US" sz="1400" b="1" dirty="0" smtClean="0"/>
                  <a:t> of people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416"/>
        <c:crosses val="autoZero"/>
        <c:crossBetween val="between"/>
      </c:valAx>
      <c:valAx>
        <c:axId val="297093808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7092560"/>
        <c:crosses val="max"/>
        <c:crossBetween val="between"/>
        <c:majorUnit val="0.25"/>
      </c:valAx>
      <c:catAx>
        <c:axId val="29709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0938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25614901332411"/>
          <c:y val="5.2409977549423559E-2"/>
          <c:w val="0.28838224671328916"/>
          <c:h val="0.10623716216835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688855407522"/>
          <c:y val="8.8553656231596889E-2"/>
          <c:w val="0.76240124403575471"/>
          <c:h val="0.79574898705320352"/>
        </c:manualLayout>
      </c:layout>
      <c:lineChart>
        <c:grouping val="standard"/>
        <c:varyColors val="0"/>
        <c:ser>
          <c:idx val="0"/>
          <c:order val="0"/>
          <c:tx>
            <c:strRef>
              <c:f>Synthèse!$AH$3</c:f>
              <c:strCache>
                <c:ptCount val="1"/>
                <c:pt idx="0">
                  <c:v> Hommes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00B05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Synthèse!$AG$4:$AG$12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Synthèse!$AH$4:$AH$12</c:f>
              <c:numCache>
                <c:formatCode>0.0%</c:formatCode>
                <c:ptCount val="9"/>
                <c:pt idx="0">
                  <c:v>0.56097560975609762</c:v>
                </c:pt>
                <c:pt idx="1">
                  <c:v>0.64102564102564108</c:v>
                </c:pt>
                <c:pt idx="2">
                  <c:v>0.39534883720930231</c:v>
                </c:pt>
                <c:pt idx="3">
                  <c:v>0.63414634146341464</c:v>
                </c:pt>
                <c:pt idx="4">
                  <c:v>0.52173913043478259</c:v>
                </c:pt>
                <c:pt idx="5">
                  <c:v>0.45161290322580644</c:v>
                </c:pt>
                <c:pt idx="6">
                  <c:v>0.83333333333333337</c:v>
                </c:pt>
                <c:pt idx="7">
                  <c:v>0.23809523809523808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F0-40E3-8DA4-586E202CF359}"/>
            </c:ext>
          </c:extLst>
        </c:ser>
        <c:ser>
          <c:idx val="1"/>
          <c:order val="1"/>
          <c:tx>
            <c:strRef>
              <c:f>Synthèse!$AI$3</c:f>
              <c:strCache>
                <c:ptCount val="1"/>
                <c:pt idx="0">
                  <c:v>Femmes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Synthèse!$AG$4:$AG$12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Synthèse!$AI$4:$AI$12</c:f>
              <c:numCache>
                <c:formatCode>0.0%</c:formatCode>
                <c:ptCount val="9"/>
                <c:pt idx="0">
                  <c:v>0.32</c:v>
                </c:pt>
                <c:pt idx="1">
                  <c:v>0.58823529411764708</c:v>
                </c:pt>
                <c:pt idx="2">
                  <c:v>0.41935483870967744</c:v>
                </c:pt>
                <c:pt idx="3">
                  <c:v>0.66666666666666663</c:v>
                </c:pt>
                <c:pt idx="4">
                  <c:v>0.39130434782608697</c:v>
                </c:pt>
                <c:pt idx="5">
                  <c:v>0.25</c:v>
                </c:pt>
                <c:pt idx="7">
                  <c:v>0.33333333333333331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F0-40E3-8DA4-586E202CF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461744"/>
        <c:axId val="303462160"/>
      </c:lineChart>
      <c:lineChart>
        <c:grouping val="standard"/>
        <c:varyColors val="0"/>
        <c:ser>
          <c:idx val="2"/>
          <c:order val="2"/>
          <c:tx>
            <c:strRef>
              <c:f>Synthèse!$AJ$3</c:f>
              <c:strCache>
                <c:ptCount val="1"/>
                <c:pt idx="0">
                  <c:v>Indice d'avantage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Synthèse!$AG$4:$AG$12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Synthèse!$AJ$4:$AJ$12</c:f>
              <c:numCache>
                <c:formatCode>0.00</c:formatCode>
                <c:ptCount val="9"/>
                <c:pt idx="0">
                  <c:v>1.753048780487805</c:v>
                </c:pt>
                <c:pt idx="1">
                  <c:v>1.0897435897435899</c:v>
                </c:pt>
                <c:pt idx="2">
                  <c:v>0.9427549194991055</c:v>
                </c:pt>
                <c:pt idx="3">
                  <c:v>0.95121951219512202</c:v>
                </c:pt>
                <c:pt idx="4">
                  <c:v>1.3333333333333333</c:v>
                </c:pt>
                <c:pt idx="5">
                  <c:v>1.8064516129032258</c:v>
                </c:pt>
                <c:pt idx="7">
                  <c:v>0.7142857142857143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F0-40E3-8DA4-586E202CF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753120"/>
        <c:axId val="407747296"/>
      </c:lineChart>
      <c:catAx>
        <c:axId val="3034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/>
            </a:pPr>
            <a:endParaRPr lang="fr-FR"/>
          </a:p>
        </c:txPr>
        <c:crossAx val="303462160"/>
        <c:crosses val="autoZero"/>
        <c:auto val="1"/>
        <c:lblAlgn val="ctr"/>
        <c:lblOffset val="100"/>
        <c:tickMarkSkip val="1"/>
        <c:noMultiLvlLbl val="0"/>
      </c:catAx>
      <c:valAx>
        <c:axId val="303462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r-FR" b="0" dirty="0" smtClean="0"/>
                  <a:t>Ratio </a:t>
                </a:r>
                <a:r>
                  <a:rPr lang="fr-FR" b="0" dirty="0" err="1"/>
                  <a:t>RgA</a:t>
                </a:r>
                <a:r>
                  <a:rPr lang="fr-FR" b="0" dirty="0"/>
                  <a:t>/(</a:t>
                </a:r>
                <a:r>
                  <a:rPr lang="fr-FR" b="0" dirty="0" err="1"/>
                  <a:t>RgA</a:t>
                </a:r>
                <a:r>
                  <a:rPr lang="fr-FR" b="0" dirty="0"/>
                  <a:t>/</a:t>
                </a:r>
                <a:r>
                  <a:rPr lang="fr-FR" b="0" baseline="0" dirty="0"/>
                  <a:t> </a:t>
                </a:r>
                <a:r>
                  <a:rPr lang="fr-FR" b="0" baseline="0" dirty="0" err="1"/>
                  <a:t>RgA+RgB</a:t>
                </a:r>
                <a:r>
                  <a:rPr lang="fr-FR" b="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fr-FR"/>
          </a:p>
        </c:txPr>
        <c:crossAx val="303461744"/>
        <c:crosses val="autoZero"/>
        <c:crossBetween val="between"/>
        <c:majorUnit val="0.25"/>
      </c:valAx>
      <c:valAx>
        <c:axId val="407747296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dirty="0" smtClean="0">
                    <a:solidFill>
                      <a:srgbClr val="FF0000"/>
                    </a:solidFill>
                  </a:rPr>
                  <a:t>Advantage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Index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>
                <a:solidFill>
                  <a:srgbClr val="FF0000"/>
                </a:solidFill>
              </a:defRPr>
            </a:pPr>
            <a:endParaRPr lang="fr-FR"/>
          </a:p>
        </c:txPr>
        <c:crossAx val="407753120"/>
        <c:crosses val="max"/>
        <c:crossBetween val="between"/>
        <c:majorUnit val="0.25"/>
      </c:valAx>
      <c:catAx>
        <c:axId val="40775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7747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866617499701562"/>
          <c:y val="1.2762428136807443E-2"/>
          <c:w val="0.61138103704614766"/>
          <c:h val="6.892121301075883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1423408460774"/>
          <c:y val="2.0513447247931822E-2"/>
          <c:w val="0.76641245075481645"/>
          <c:h val="0.87142525960886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Synthèse!$BA$3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Synthèse!$AG$4:$AG$12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Synthèse!$BA$4:$BA$12</c:f>
              <c:numCache>
                <c:formatCode>General</c:formatCode>
                <c:ptCount val="9"/>
                <c:pt idx="0">
                  <c:v>54</c:v>
                </c:pt>
                <c:pt idx="1">
                  <c:v>48</c:v>
                </c:pt>
                <c:pt idx="2">
                  <c:v>41</c:v>
                </c:pt>
                <c:pt idx="3">
                  <c:v>85</c:v>
                </c:pt>
                <c:pt idx="4">
                  <c:v>25</c:v>
                </c:pt>
                <c:pt idx="5">
                  <c:v>20</c:v>
                </c:pt>
                <c:pt idx="6">
                  <c:v>31</c:v>
                </c:pt>
                <c:pt idx="7">
                  <c:v>15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3-4582-82C4-E94E5ADE9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346800"/>
        <c:axId val="349075408"/>
      </c:barChart>
      <c:lineChart>
        <c:grouping val="standard"/>
        <c:varyColors val="0"/>
        <c:ser>
          <c:idx val="1"/>
          <c:order val="1"/>
          <c:tx>
            <c:strRef>
              <c:f>Synthèse!$BB$3</c:f>
              <c:strCache>
                <c:ptCount val="1"/>
                <c:pt idx="0">
                  <c:v>%F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tar"/>
            <c:size val="5"/>
            <c:spPr>
              <a:noFill/>
              <a:ln w="57150">
                <a:solidFill>
                  <a:schemeClr val="tx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1.7661655253110389E-3"/>
                  <c:y val="4.3565404462391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D3-4582-82C4-E94E5ADE9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Synthèse!$AG$4:$AG$12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Synthèse!$BB$4:$BB$12</c:f>
              <c:numCache>
                <c:formatCode>0.0%</c:formatCode>
                <c:ptCount val="9"/>
                <c:pt idx="0">
                  <c:v>0.25925925925925924</c:v>
                </c:pt>
                <c:pt idx="1">
                  <c:v>0.33333333333333331</c:v>
                </c:pt>
                <c:pt idx="2">
                  <c:v>0.41463414634146339</c:v>
                </c:pt>
                <c:pt idx="3">
                  <c:v>0.52941176470588236</c:v>
                </c:pt>
                <c:pt idx="4">
                  <c:v>0.4</c:v>
                </c:pt>
                <c:pt idx="5">
                  <c:v>0.45</c:v>
                </c:pt>
                <c:pt idx="6">
                  <c:v>0.4838709677419355</c:v>
                </c:pt>
                <c:pt idx="7">
                  <c:v>0.46666666666666667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D3-4582-82C4-E94E5ADE9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906192"/>
        <c:axId val="296905776"/>
      </c:lineChart>
      <c:catAx>
        <c:axId val="34234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9075408"/>
        <c:crosses val="autoZero"/>
        <c:auto val="1"/>
        <c:lblAlgn val="ctr"/>
        <c:lblOffset val="100"/>
        <c:noMultiLvlLbl val="0"/>
      </c:catAx>
      <c:valAx>
        <c:axId val="34907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/>
                  <a:t>Number of people</a:t>
                </a:r>
                <a:endParaRPr lang="en-US" sz="16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2346800"/>
        <c:crosses val="autoZero"/>
        <c:crossBetween val="between"/>
      </c:valAx>
      <c:valAx>
        <c:axId val="296905776"/>
        <c:scaling>
          <c:orientation val="minMax"/>
          <c:max val="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</a:rPr>
                  <a:t>% </a:t>
                </a:r>
                <a:r>
                  <a:rPr lang="en-US" sz="1400" b="1" dirty="0" smtClean="0">
                    <a:solidFill>
                      <a:sysClr val="windowText" lastClr="000000"/>
                    </a:solidFill>
                  </a:rPr>
                  <a:t>of</a:t>
                </a:r>
                <a:r>
                  <a:rPr lang="en-US" sz="1400" b="1" baseline="0" dirty="0" smtClean="0">
                    <a:solidFill>
                      <a:sysClr val="windowText" lastClr="000000"/>
                    </a:solidFill>
                  </a:rPr>
                  <a:t> women</a:t>
                </a:r>
                <a:endParaRPr lang="en-US" sz="14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6906192"/>
        <c:crosses val="max"/>
        <c:crossBetween val="between"/>
        <c:majorUnit val="0.25"/>
      </c:valAx>
      <c:catAx>
        <c:axId val="296906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90577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555555555555297E-3"/>
                  <c:y val="-6.926217556138815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76-4025-98ED-28FDDD05BF3C}"/>
                </c:ext>
              </c:extLst>
            </c:dLbl>
            <c:dLbl>
              <c:idx val="2"/>
              <c:layout>
                <c:manualLayout>
                  <c:x val="1.9444444444444445E-2"/>
                  <c:y val="1.3819626713327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76-4025-98ED-28FDDD05BF3C}"/>
                </c:ext>
              </c:extLst>
            </c:dLbl>
            <c:dLbl>
              <c:idx val="4"/>
              <c:layout>
                <c:manualLayout>
                  <c:x val="-5.5555555555555558E-3"/>
                  <c:y val="-6.926217556140937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76-4025-98ED-28FDDD05BF3C}"/>
                </c:ext>
              </c:extLst>
            </c:dLbl>
            <c:dLbl>
              <c:idx val="6"/>
              <c:layout>
                <c:manualLayout>
                  <c:x val="0"/>
                  <c:y val="-4.6988918051910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76-4025-98ED-28FDDD05BF3C}"/>
                </c:ext>
              </c:extLst>
            </c:dLbl>
            <c:dLbl>
              <c:idx val="8"/>
              <c:layout>
                <c:manualLayout>
                  <c:x val="2.7777777777777757E-3"/>
                  <c:y val="1.3819626713327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76-4025-98ED-28FDDD05B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Synthèse!$AQ$16:$AY$16</c:f>
              <c:strCache>
                <c:ptCount val="9"/>
                <c:pt idx="0">
                  <c:v>IR</c:v>
                </c:pt>
                <c:pt idx="2">
                  <c:v>IE</c:v>
                </c:pt>
                <c:pt idx="4">
                  <c:v>AI</c:v>
                </c:pt>
                <c:pt idx="6">
                  <c:v>T</c:v>
                </c:pt>
                <c:pt idx="8">
                  <c:v>EPIC</c:v>
                </c:pt>
              </c:strCache>
            </c:strRef>
          </c:cat>
          <c:val>
            <c:numRef>
              <c:f>Synthèse!$AQ$17:$AY$17</c:f>
              <c:numCache>
                <c:formatCode>General</c:formatCode>
                <c:ptCount val="9"/>
                <c:pt idx="0" formatCode="0.0%">
                  <c:v>0.33962264150943394</c:v>
                </c:pt>
                <c:pt idx="2" formatCode="0.0%">
                  <c:v>0.31034482758620691</c:v>
                </c:pt>
                <c:pt idx="4" formatCode="0.0%">
                  <c:v>0.67391304347826086</c:v>
                </c:pt>
                <c:pt idx="6" formatCode="0.0%">
                  <c:v>0.5423728813559322</c:v>
                </c:pt>
                <c:pt idx="8" formatCode="0.0%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76-4025-98ED-28FDDD05BF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8415888"/>
        <c:axId val="353960400"/>
      </c:barChart>
      <c:catAx>
        <c:axId val="38841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3960400"/>
        <c:crosses val="autoZero"/>
        <c:auto val="1"/>
        <c:lblAlgn val="ctr"/>
        <c:lblOffset val="100"/>
        <c:noMultiLvlLbl val="0"/>
      </c:catAx>
      <c:valAx>
        <c:axId val="35396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% 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of women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8415888"/>
        <c:crosses val="autoZero"/>
        <c:crossBetween val="between"/>
        <c:majorUnit val="0.25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2261490524795"/>
          <c:y val="3.6593328674850108E-2"/>
          <c:w val="0.76848617011798392"/>
          <c:h val="0.825281864340884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Synthèse!$BL$3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Synthèse!$BK$4:$BK$12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Synthèse!$BL$4:$BL$12</c:f>
              <c:numCache>
                <c:formatCode>General</c:formatCode>
                <c:ptCount val="9"/>
                <c:pt idx="0">
                  <c:v>24</c:v>
                </c:pt>
                <c:pt idx="1">
                  <c:v>33</c:v>
                </c:pt>
                <c:pt idx="2">
                  <c:v>12</c:v>
                </c:pt>
                <c:pt idx="3">
                  <c:v>39</c:v>
                </c:pt>
                <c:pt idx="4">
                  <c:v>19</c:v>
                </c:pt>
                <c:pt idx="5">
                  <c:v>7</c:v>
                </c:pt>
                <c:pt idx="6">
                  <c:v>28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6-45D5-B329-D9EF74352757}"/>
            </c:ext>
          </c:extLst>
        </c:ser>
        <c:ser>
          <c:idx val="1"/>
          <c:order val="1"/>
          <c:tx>
            <c:strRef>
              <c:f>Synthèse!$BM$3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Synthèse!$BK$4:$BK$12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Synthèse!$BM$4:$BM$12</c:f>
              <c:numCache>
                <c:formatCode>General</c:formatCode>
                <c:ptCount val="9"/>
                <c:pt idx="0">
                  <c:v>13</c:v>
                </c:pt>
                <c:pt idx="1">
                  <c:v>17</c:v>
                </c:pt>
                <c:pt idx="2">
                  <c:v>15</c:v>
                </c:pt>
                <c:pt idx="3">
                  <c:v>39</c:v>
                </c:pt>
                <c:pt idx="4">
                  <c:v>13</c:v>
                </c:pt>
                <c:pt idx="5">
                  <c:v>4</c:v>
                </c:pt>
                <c:pt idx="6">
                  <c:v>27</c:v>
                </c:pt>
                <c:pt idx="7">
                  <c:v>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96-45D5-B329-D9EF74352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728416"/>
        <c:axId val="290728000"/>
      </c:barChart>
      <c:lineChart>
        <c:grouping val="standard"/>
        <c:varyColors val="0"/>
        <c:ser>
          <c:idx val="2"/>
          <c:order val="2"/>
          <c:tx>
            <c:strRef>
              <c:f>Synthèse!$BN$3</c:f>
              <c:strCache>
                <c:ptCount val="1"/>
                <c:pt idx="0">
                  <c:v>%F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508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357421920679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96-45D5-B329-D9EF74352757}"/>
                </c:ext>
              </c:extLst>
            </c:dLbl>
            <c:dLbl>
              <c:idx val="1"/>
              <c:layout>
                <c:manualLayout>
                  <c:x val="2.2449793233460989E-2"/>
                  <c:y val="2.66270378070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96-45D5-B329-D9EF74352757}"/>
                </c:ext>
              </c:extLst>
            </c:dLbl>
            <c:dLbl>
              <c:idx val="2"/>
              <c:layout>
                <c:manualLayout>
                  <c:x val="2.0722886061656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96-45D5-B329-D9EF74352757}"/>
                </c:ext>
              </c:extLst>
            </c:dLbl>
            <c:dLbl>
              <c:idx val="3"/>
              <c:layout>
                <c:manualLayout>
                  <c:x val="3.1084329092484445E-2"/>
                  <c:y val="-4.88156720567624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96-45D5-B329-D9EF74352757}"/>
                </c:ext>
              </c:extLst>
            </c:dLbl>
            <c:dLbl>
              <c:idx val="8"/>
              <c:layout>
                <c:manualLayout>
                  <c:x val="-5.2764564016794406E-2"/>
                  <c:y val="-5.047339556437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96-45D5-B329-D9EF74352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Synthèse!$BK$4:$BK$12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Synthèse!$BN$4:$BN$12</c:f>
              <c:numCache>
                <c:formatCode>0.0%</c:formatCode>
                <c:ptCount val="9"/>
                <c:pt idx="0">
                  <c:v>0.35135135135135137</c:v>
                </c:pt>
                <c:pt idx="1">
                  <c:v>0.34</c:v>
                </c:pt>
                <c:pt idx="2">
                  <c:v>0.55555555555555558</c:v>
                </c:pt>
                <c:pt idx="3">
                  <c:v>0.5</c:v>
                </c:pt>
                <c:pt idx="4">
                  <c:v>0.40625</c:v>
                </c:pt>
                <c:pt idx="5">
                  <c:v>0.36363636363636365</c:v>
                </c:pt>
                <c:pt idx="6">
                  <c:v>0.49090909090909091</c:v>
                </c:pt>
                <c:pt idx="7">
                  <c:v>0.44444444444444442</c:v>
                </c:pt>
                <c:pt idx="8">
                  <c:v>0.26666666666666666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F96-45D5-B329-D9EF74352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092560"/>
        <c:axId val="297093808"/>
      </c:lineChart>
      <c:catAx>
        <c:axId val="2907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000"/>
        <c:crosses val="autoZero"/>
        <c:auto val="1"/>
        <c:lblAlgn val="ctr"/>
        <c:lblOffset val="100"/>
        <c:noMultiLvlLbl val="0"/>
      </c:catAx>
      <c:valAx>
        <c:axId val="2907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Number</a:t>
                </a:r>
                <a:r>
                  <a:rPr lang="en-US" sz="1400" b="1" baseline="0" dirty="0" smtClean="0"/>
                  <a:t> of</a:t>
                </a:r>
                <a:r>
                  <a:rPr lang="en-US" sz="1400" b="1" dirty="0" smtClean="0"/>
                  <a:t> persons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416"/>
        <c:crosses val="autoZero"/>
        <c:crossBetween val="between"/>
      </c:valAx>
      <c:valAx>
        <c:axId val="297093808"/>
        <c:scaling>
          <c:orientation val="minMax"/>
          <c:max val="1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/>
                </a:pPr>
                <a:r>
                  <a:rPr lang="en-US" sz="1400" dirty="0"/>
                  <a:t>% </a:t>
                </a:r>
                <a:r>
                  <a:rPr lang="en-US" sz="1400" dirty="0" smtClean="0"/>
                  <a:t>Women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7092560"/>
        <c:crosses val="max"/>
        <c:crossBetween val="between"/>
        <c:majorUnit val="0.25"/>
      </c:valAx>
      <c:catAx>
        <c:axId val="29709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0938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25614901332411"/>
          <c:y val="5.2409977549423559E-2"/>
          <c:w val="0.28838224671328916"/>
          <c:h val="0.10623716216835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9811763689581"/>
          <c:y val="2.5600024794212878E-2"/>
          <c:w val="0.78495111039065746"/>
          <c:h val="0.889317326215328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Synthèse!$BO$3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Synthèse!$BK$4:$BK$12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Synthèse!$BO$4:$BO$12</c:f>
              <c:numCache>
                <c:formatCode>General</c:formatCode>
                <c:ptCount val="9"/>
                <c:pt idx="0">
                  <c:v>14</c:v>
                </c:pt>
                <c:pt idx="1">
                  <c:v>25</c:v>
                </c:pt>
                <c:pt idx="2">
                  <c:v>18</c:v>
                </c:pt>
                <c:pt idx="3">
                  <c:v>23</c:v>
                </c:pt>
                <c:pt idx="4">
                  <c:v>16</c:v>
                </c:pt>
                <c:pt idx="5">
                  <c:v>16</c:v>
                </c:pt>
                <c:pt idx="6">
                  <c:v>4</c:v>
                </c:pt>
                <c:pt idx="7">
                  <c:v>14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7-43AA-B988-434785EA7F4B}"/>
            </c:ext>
          </c:extLst>
        </c:ser>
        <c:ser>
          <c:idx val="1"/>
          <c:order val="1"/>
          <c:tx>
            <c:strRef>
              <c:f>Synthèse!$BP$3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Synthèse!$BK$4:$BK$12</c:f>
              <c:strCache>
                <c:ptCount val="9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  <c:pt idx="6">
                  <c:v>FR IPSL</c:v>
                </c:pt>
                <c:pt idx="7">
                  <c:v>METIS</c:v>
                </c:pt>
                <c:pt idx="8">
                  <c:v>CEREA</c:v>
                </c:pt>
              </c:strCache>
            </c:strRef>
          </c:cat>
          <c:val>
            <c:numRef>
              <c:f>Synthèse!$BP$4:$BP$12</c:f>
              <c:numCache>
                <c:formatCode>General</c:formatCode>
                <c:ptCount val="9"/>
                <c:pt idx="0">
                  <c:v>12</c:v>
                </c:pt>
                <c:pt idx="1">
                  <c:v>16</c:v>
                </c:pt>
                <c:pt idx="2">
                  <c:v>8</c:v>
                </c:pt>
                <c:pt idx="3">
                  <c:v>30</c:v>
                </c:pt>
                <c:pt idx="4">
                  <c:v>12</c:v>
                </c:pt>
                <c:pt idx="5">
                  <c:v>10</c:v>
                </c:pt>
                <c:pt idx="6">
                  <c:v>3</c:v>
                </c:pt>
                <c:pt idx="7">
                  <c:v>10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7-43AA-B988-434785EA7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728416"/>
        <c:axId val="290728000"/>
      </c:barChart>
      <c:lineChart>
        <c:grouping val="standard"/>
        <c:varyColors val="0"/>
        <c:ser>
          <c:idx val="2"/>
          <c:order val="2"/>
          <c:tx>
            <c:strRef>
              <c:f>Synthèse!$BQ$3</c:f>
              <c:strCache>
                <c:ptCount val="1"/>
                <c:pt idx="0">
                  <c:v>%F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508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357421920679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D7-43AA-B988-434785EA7F4B}"/>
                </c:ext>
              </c:extLst>
            </c:dLbl>
            <c:dLbl>
              <c:idx val="1"/>
              <c:layout>
                <c:manualLayout>
                  <c:x val="2.2449793233460989E-2"/>
                  <c:y val="2.66270378070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D7-43AA-B988-434785EA7F4B}"/>
                </c:ext>
              </c:extLst>
            </c:dLbl>
            <c:dLbl>
              <c:idx val="2"/>
              <c:layout>
                <c:manualLayout>
                  <c:x val="2.0722886061656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D7-43AA-B988-434785EA7F4B}"/>
                </c:ext>
              </c:extLst>
            </c:dLbl>
            <c:dLbl>
              <c:idx val="3"/>
              <c:layout>
                <c:manualLayout>
                  <c:x val="3.1084329092484445E-2"/>
                  <c:y val="-4.88156720567624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D7-43AA-B988-434785EA7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Synthèse!$BK$4:$BK$9</c:f>
              <c:strCache>
                <c:ptCount val="6"/>
                <c:pt idx="0">
                  <c:v>LATMOS</c:v>
                </c:pt>
                <c:pt idx="1">
                  <c:v>LMD</c:v>
                </c:pt>
                <c:pt idx="2">
                  <c:v>LOCEAN</c:v>
                </c:pt>
                <c:pt idx="3">
                  <c:v>LSCE</c:v>
                </c:pt>
                <c:pt idx="4">
                  <c:v>LISA</c:v>
                </c:pt>
                <c:pt idx="5">
                  <c:v>GEOPS</c:v>
                </c:pt>
              </c:strCache>
            </c:strRef>
          </c:cat>
          <c:val>
            <c:numRef>
              <c:f>Synthèse!$BQ$4:$BQ$12</c:f>
              <c:numCache>
                <c:formatCode>0.0%</c:formatCode>
                <c:ptCount val="9"/>
                <c:pt idx="0">
                  <c:v>0.46153846153846156</c:v>
                </c:pt>
                <c:pt idx="1">
                  <c:v>0.3902439024390244</c:v>
                </c:pt>
                <c:pt idx="2">
                  <c:v>0.30769230769230771</c:v>
                </c:pt>
                <c:pt idx="3">
                  <c:v>0.56603773584905659</c:v>
                </c:pt>
                <c:pt idx="4">
                  <c:v>0.42857142857142855</c:v>
                </c:pt>
                <c:pt idx="5">
                  <c:v>0.38461538461538464</c:v>
                </c:pt>
                <c:pt idx="6">
                  <c:v>0.42857142857142855</c:v>
                </c:pt>
                <c:pt idx="7">
                  <c:v>0.41666666666666669</c:v>
                </c:pt>
                <c:pt idx="8">
                  <c:v>0.53846153846153844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BD7-43AA-B988-434785EA7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092560"/>
        <c:axId val="297093808"/>
      </c:lineChart>
      <c:catAx>
        <c:axId val="2907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000"/>
        <c:crosses val="autoZero"/>
        <c:auto val="1"/>
        <c:lblAlgn val="ctr"/>
        <c:lblOffset val="100"/>
        <c:noMultiLvlLbl val="0"/>
      </c:catAx>
      <c:valAx>
        <c:axId val="2907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Number</a:t>
                </a:r>
                <a:r>
                  <a:rPr lang="en-US" sz="1400" b="1" baseline="0" dirty="0" smtClean="0"/>
                  <a:t> of</a:t>
                </a:r>
                <a:r>
                  <a:rPr lang="en-US" sz="1400" b="1" dirty="0" smtClean="0"/>
                  <a:t> persons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28416"/>
        <c:crosses val="autoZero"/>
        <c:crossBetween val="between"/>
      </c:valAx>
      <c:valAx>
        <c:axId val="297093808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7092560"/>
        <c:crosses val="max"/>
        <c:crossBetween val="between"/>
        <c:majorUnit val="0.25"/>
      </c:valAx>
      <c:catAx>
        <c:axId val="29709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0938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25614901332411"/>
          <c:y val="5.2409977549423559E-2"/>
          <c:w val="0.28838224671328916"/>
          <c:h val="0.10623716216835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0.10361</cdr:x>
      <cdr:y>0.42597</cdr:y>
    </cdr:from>
    <cdr:to>
      <cdr:x>0.91928</cdr:x>
      <cdr:y>0.4334</cdr:y>
    </cdr:to>
    <cdr:cxnSp macro="">
      <cdr:nvCxnSpPr>
        <cdr:cNvPr id="3" name="Connecteur droit 2"/>
        <cdr:cNvCxnSpPr/>
      </cdr:nvCxnSpPr>
      <cdr:spPr>
        <a:xfrm xmlns:a="http://schemas.openxmlformats.org/drawingml/2006/main" flipH="1">
          <a:off x="762002" y="2031705"/>
          <a:ext cx="5998536" cy="3544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0.09349</cdr:x>
      <cdr:y>0.45508</cdr:y>
    </cdr:from>
    <cdr:to>
      <cdr:x>0.90916</cdr:x>
      <cdr:y>0.46251</cdr:y>
    </cdr:to>
    <cdr:cxnSp macro="">
      <cdr:nvCxnSpPr>
        <cdr:cNvPr id="3" name="Connecteur droit 2"/>
        <cdr:cNvCxnSpPr/>
      </cdr:nvCxnSpPr>
      <cdr:spPr>
        <a:xfrm xmlns:a="http://schemas.openxmlformats.org/drawingml/2006/main" flipH="1">
          <a:off x="540683" y="1994961"/>
          <a:ext cx="4717118" cy="3257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0.09431</cdr:x>
      <cdr:y>0.45639</cdr:y>
    </cdr:from>
    <cdr:to>
      <cdr:x>0.91287</cdr:x>
      <cdr:y>0.45639</cdr:y>
    </cdr:to>
    <cdr:cxnSp macro="">
      <cdr:nvCxnSpPr>
        <cdr:cNvPr id="3" name="Connecteur droit 2"/>
        <cdr:cNvCxnSpPr/>
      </cdr:nvCxnSpPr>
      <cdr:spPr>
        <a:xfrm xmlns:a="http://schemas.openxmlformats.org/drawingml/2006/main" flipH="1">
          <a:off x="574870" y="2133436"/>
          <a:ext cx="498958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0.10895</cdr:x>
      <cdr:y>0.4025</cdr:y>
    </cdr:from>
    <cdr:to>
      <cdr:x>0.86986</cdr:x>
      <cdr:y>0.40467</cdr:y>
    </cdr:to>
    <cdr:cxnSp macro="">
      <cdr:nvCxnSpPr>
        <cdr:cNvPr id="2" name="Connecteur droit 1"/>
        <cdr:cNvCxnSpPr/>
      </cdr:nvCxnSpPr>
      <cdr:spPr>
        <a:xfrm xmlns:a="http://schemas.openxmlformats.org/drawingml/2006/main" flipH="1">
          <a:off x="709501" y="1597306"/>
          <a:ext cx="4955319" cy="861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0BAEF-CF92-4A90-9CEE-C32414578248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BFAC9-2858-4B20-8114-5393840D22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7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-1">
    <p:bg>
      <p:bgPr>
        <a:gradFill>
          <a:gsLst>
            <a:gs pos="14000">
              <a:srgbClr val="00121E"/>
            </a:gs>
            <a:gs pos="100000">
              <a:srgbClr val="1B8E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7" hasCustomPrompt="1"/>
          </p:nvPr>
        </p:nvSpPr>
        <p:spPr>
          <a:xfrm>
            <a:off x="4338962" y="1165521"/>
            <a:ext cx="3514079" cy="279564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Background blanc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5062075"/>
            <a:ext cx="12192000" cy="486950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37">
                <a:solidFill>
                  <a:schemeClr val="bg1"/>
                </a:solidFill>
                <a:latin typeface="Caviar Dreams" panose="020B0402020204020504" pitchFamily="34" charset="0"/>
                <a:cs typeface="Poppins" panose="02000000000000000000" pitchFamily="2" charset="0"/>
              </a:defRPr>
            </a:lvl1pPr>
            <a:lvl2pPr marL="391030" indent="0" algn="ctr">
              <a:buNone/>
              <a:defRPr sz="1711"/>
            </a:lvl2pPr>
            <a:lvl3pPr marL="782057" indent="0" algn="ctr">
              <a:buNone/>
              <a:defRPr sz="1540"/>
            </a:lvl3pPr>
            <a:lvl4pPr marL="1173087" indent="0" algn="ctr">
              <a:buNone/>
              <a:defRPr sz="1368"/>
            </a:lvl4pPr>
            <a:lvl5pPr marL="1564115" indent="0" algn="ctr">
              <a:buNone/>
              <a:defRPr sz="1368"/>
            </a:lvl5pPr>
            <a:lvl6pPr marL="1955143" indent="0" algn="ctr">
              <a:buNone/>
              <a:defRPr sz="1368"/>
            </a:lvl6pPr>
            <a:lvl7pPr marL="2346172" indent="0" algn="ctr">
              <a:buNone/>
              <a:defRPr sz="1368"/>
            </a:lvl7pPr>
            <a:lvl8pPr marL="2737201" indent="0" algn="ctr">
              <a:buNone/>
              <a:defRPr sz="1368"/>
            </a:lvl8pPr>
            <a:lvl9pPr marL="3128230" indent="0" algn="ctr">
              <a:buNone/>
              <a:defRPr sz="1368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" y="4408905"/>
            <a:ext cx="12192000" cy="509550"/>
          </a:xfrm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409077" y="1224349"/>
            <a:ext cx="3373849" cy="268300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fr-FR" dirty="0"/>
              <a:t>Changer l’image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543198" y="1283602"/>
            <a:ext cx="3115691" cy="1569765"/>
          </a:xfrm>
        </p:spPr>
        <p:txBody>
          <a:bodyPr anchor="b">
            <a:normAutofit/>
          </a:bodyPr>
          <a:lstStyle>
            <a:lvl1pPr marL="0" indent="0" algn="ctr">
              <a:buNone/>
              <a:defRPr sz="2737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65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5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37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23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8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11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1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75E6-3073-45F9-8B58-268555D23E0B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CDDA-B429-4BEE-8EFF-D9F55C814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13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rh.cnrs.fr/le-rapport-social-uniqu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h.cnrs.fr/le-rapport-social-uniqu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drh.cnrs.fr/le-rapport-social-uniqu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0" y="5481748"/>
            <a:ext cx="12192001" cy="1436629"/>
          </a:xfrm>
        </p:spPr>
        <p:txBody>
          <a:bodyPr>
            <a:normAutofit/>
          </a:bodyPr>
          <a:lstStyle/>
          <a:p>
            <a:r>
              <a:rPr lang="fr-FR" dirty="0" smtClean="0"/>
              <a:t>Béatrice </a:t>
            </a:r>
            <a:r>
              <a:rPr lang="fr-FR" dirty="0" err="1" smtClean="0"/>
              <a:t>Marticorena</a:t>
            </a:r>
            <a:r>
              <a:rPr lang="fr-FR" dirty="0"/>
              <a:t> </a:t>
            </a:r>
            <a:r>
              <a:rPr lang="fr-FR" dirty="0" smtClean="0"/>
              <a:t>(LISA)</a:t>
            </a:r>
          </a:p>
          <a:p>
            <a:r>
              <a:rPr lang="fr-FR" dirty="0" smtClean="0"/>
              <a:t>SAB </a:t>
            </a:r>
            <a:r>
              <a:rPr lang="fr-FR" dirty="0"/>
              <a:t>- </a:t>
            </a:r>
            <a:r>
              <a:rPr lang="fr-FR" dirty="0" smtClean="0"/>
              <a:t>27 </a:t>
            </a:r>
            <a:r>
              <a:rPr lang="fr-FR" dirty="0"/>
              <a:t>June 2023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Gender</a:t>
            </a:r>
            <a:r>
              <a:rPr lang="fr-FR" dirty="0" smtClean="0"/>
              <a:t> balance at IPSL</a:t>
            </a:r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7110" y="1334342"/>
            <a:ext cx="2647812" cy="2682932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748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6429" y="311731"/>
            <a:ext cx="10515600" cy="91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Implication for the IPSL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489082" y="1377138"/>
            <a:ext cx="11137690" cy="49892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224" indent="-380990">
              <a:lnSpc>
                <a:spcPct val="100000"/>
              </a:lnSpc>
            </a:pPr>
            <a:r>
              <a:rPr lang="fr-FR" dirty="0" err="1" smtClean="0"/>
              <a:t>Diversity</a:t>
            </a:r>
            <a:r>
              <a:rPr lang="fr-FR" dirty="0" smtClean="0"/>
              <a:t> of </a:t>
            </a:r>
            <a:r>
              <a:rPr lang="fr-FR" dirty="0" err="1" smtClean="0"/>
              <a:t>status</a:t>
            </a:r>
            <a:r>
              <a:rPr lang="fr-FR" dirty="0" smtClean="0"/>
              <a:t> and </a:t>
            </a:r>
            <a:r>
              <a:rPr lang="fr-FR" dirty="0" err="1" smtClean="0"/>
              <a:t>involved</a:t>
            </a:r>
            <a:r>
              <a:rPr lang="fr-FR" dirty="0"/>
              <a:t> </a:t>
            </a:r>
            <a:r>
              <a:rPr lang="fr-FR" dirty="0" err="1" smtClean="0"/>
              <a:t>organisms</a:t>
            </a:r>
            <a:r>
              <a:rPr lang="fr-FR" dirty="0" smtClean="0"/>
              <a:t> : 8 </a:t>
            </a:r>
            <a:r>
              <a:rPr lang="fr-FR" dirty="0" err="1" smtClean="0"/>
              <a:t>labs</a:t>
            </a:r>
            <a:r>
              <a:rPr lang="fr-FR" dirty="0" smtClean="0"/>
              <a:t> and 1 FR </a:t>
            </a:r>
          </a:p>
          <a:p>
            <a:pPr marL="1299624" lvl="2" indent="-380990">
              <a:lnSpc>
                <a:spcPct val="100000"/>
              </a:lnSpc>
            </a:pPr>
            <a:r>
              <a:rPr lang="fr-FR" sz="2800" dirty="0" smtClean="0"/>
              <a:t>CNRS </a:t>
            </a:r>
          </a:p>
          <a:p>
            <a:pPr marL="1299624" lvl="2" indent="-380990">
              <a:lnSpc>
                <a:spcPct val="100000"/>
              </a:lnSpc>
            </a:pPr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other</a:t>
            </a:r>
            <a:r>
              <a:rPr lang="fr-FR" sz="2800" dirty="0" smtClean="0"/>
              <a:t> institutions (ENS, Polytechnique, CEA , ENPC ..)</a:t>
            </a:r>
          </a:p>
          <a:p>
            <a:pPr marL="1299624" lvl="2" indent="-380990">
              <a:lnSpc>
                <a:spcPct val="100000"/>
              </a:lnSpc>
            </a:pPr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Universities</a:t>
            </a:r>
            <a:endParaRPr lang="fr-FR" sz="2800" dirty="0" smtClean="0"/>
          </a:p>
          <a:p>
            <a:pPr marL="385224" indent="-380990">
              <a:lnSpc>
                <a:spcPct val="100000"/>
              </a:lnSpc>
            </a:pPr>
            <a:r>
              <a:rPr lang="fr-FR" dirty="0" smtClean="0"/>
              <a:t>The </a:t>
            </a:r>
            <a:r>
              <a:rPr lang="fr-FR" dirty="0" err="1" smtClean="0"/>
              <a:t>organisms</a:t>
            </a:r>
            <a:r>
              <a:rPr lang="fr-FR" dirty="0" smtClean="0"/>
              <a:t> </a:t>
            </a:r>
            <a:r>
              <a:rPr lang="fr-FR" dirty="0" err="1" smtClean="0"/>
              <a:t>acts</a:t>
            </a:r>
            <a:r>
              <a:rPr lang="fr-FR" dirty="0" smtClean="0"/>
              <a:t> as </a:t>
            </a:r>
            <a:r>
              <a:rPr lang="fr-FR" dirty="0" err="1" smtClean="0"/>
              <a:t>employers</a:t>
            </a:r>
            <a:r>
              <a:rPr lang="fr-FR" dirty="0" smtClean="0"/>
              <a:t> or as </a:t>
            </a:r>
            <a:r>
              <a:rPr lang="fr-FR" dirty="0" err="1" smtClean="0"/>
              <a:t>hosting</a:t>
            </a:r>
            <a:r>
              <a:rPr lang="fr-FR" dirty="0" smtClean="0"/>
              <a:t> institutions. </a:t>
            </a:r>
          </a:p>
          <a:p>
            <a:pPr marL="385224" indent="-380990">
              <a:lnSpc>
                <a:spcPct val="100000"/>
              </a:lnSpc>
            </a:pPr>
            <a:r>
              <a:rPr lang="fr-FR" dirty="0" err="1" smtClean="0"/>
              <a:t>They</a:t>
            </a:r>
            <a:r>
              <a:rPr lang="fr-FR" dirty="0" smtClean="0"/>
              <a:t> all </a:t>
            </a:r>
            <a:r>
              <a:rPr lang="fr-FR" dirty="0"/>
              <a:t>have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action plans !</a:t>
            </a:r>
          </a:p>
          <a:p>
            <a:pPr marL="385224" indent="-380990">
              <a:lnSpc>
                <a:spcPct val="100000"/>
              </a:lnSpc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518789" y="4610822"/>
            <a:ext cx="5356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= </a:t>
            </a:r>
            <a:r>
              <a:rPr lang="fr-FR" sz="2400" b="1" dirty="0" err="1" smtClean="0">
                <a:solidFill>
                  <a:srgbClr val="0070C0"/>
                </a:solidFill>
              </a:rPr>
              <a:t>Overlaps</a:t>
            </a:r>
            <a:r>
              <a:rPr lang="fr-FR" sz="2400" b="1" dirty="0">
                <a:solidFill>
                  <a:srgbClr val="0070C0"/>
                </a:solidFill>
              </a:rPr>
              <a:t>/</a:t>
            </a:r>
            <a:r>
              <a:rPr lang="fr-FR" sz="2400" b="1" dirty="0" err="1" smtClean="0">
                <a:solidFill>
                  <a:srgbClr val="0070C0"/>
                </a:solidFill>
              </a:rPr>
              <a:t>redundancy</a:t>
            </a:r>
            <a:r>
              <a:rPr lang="fr-FR" sz="2400" b="1" dirty="0" smtClean="0">
                <a:solidFill>
                  <a:srgbClr val="0070C0"/>
                </a:solidFill>
              </a:rPr>
              <a:t> on </a:t>
            </a:r>
            <a:r>
              <a:rPr lang="fr-FR" sz="2400" b="1" dirty="0" err="1" smtClean="0">
                <a:solidFill>
                  <a:srgbClr val="0070C0"/>
                </a:solidFill>
              </a:rPr>
              <a:t>some</a:t>
            </a:r>
            <a:r>
              <a:rPr lang="fr-FR" sz="2400" b="1" dirty="0" smtClean="0">
                <a:solidFill>
                  <a:srgbClr val="0070C0"/>
                </a:solidFill>
              </a:rPr>
              <a:t> points 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= </a:t>
            </a:r>
            <a:r>
              <a:rPr lang="fr-FR" sz="2400" b="1" dirty="0" err="1" smtClean="0">
                <a:solidFill>
                  <a:srgbClr val="0070C0"/>
                </a:solidFill>
              </a:rPr>
              <a:t>Discrepancies</a:t>
            </a:r>
            <a:r>
              <a:rPr lang="fr-FR" sz="2400" b="1" dirty="0" smtClean="0">
                <a:solidFill>
                  <a:srgbClr val="0070C0"/>
                </a:solidFill>
              </a:rPr>
              <a:t> on </a:t>
            </a:r>
            <a:r>
              <a:rPr lang="fr-FR" sz="2400" b="1" dirty="0" err="1" smtClean="0">
                <a:solidFill>
                  <a:srgbClr val="0070C0"/>
                </a:solidFill>
              </a:rPr>
              <a:t>others</a:t>
            </a:r>
            <a:r>
              <a:rPr lang="fr-FR" sz="2400" b="1" dirty="0" smtClean="0">
                <a:solidFill>
                  <a:srgbClr val="0070C0"/>
                </a:solidFill>
              </a:rPr>
              <a:t> ..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= </a:t>
            </a:r>
            <a:r>
              <a:rPr lang="fr-FR" sz="2400" b="1" dirty="0" err="1" smtClean="0">
                <a:solidFill>
                  <a:srgbClr val="0070C0"/>
                </a:solidFill>
              </a:rPr>
              <a:t>Need</a:t>
            </a:r>
            <a:r>
              <a:rPr lang="fr-FR" sz="2400" b="1" dirty="0" smtClean="0">
                <a:solidFill>
                  <a:srgbClr val="0070C0"/>
                </a:solidFill>
              </a:rPr>
              <a:t> for </a:t>
            </a:r>
            <a:r>
              <a:rPr lang="fr-FR" sz="2400" b="1" dirty="0" err="1" smtClean="0">
                <a:solidFill>
                  <a:srgbClr val="0070C0"/>
                </a:solidFill>
              </a:rPr>
              <a:t>consistency</a:t>
            </a:r>
            <a:r>
              <a:rPr lang="fr-FR" sz="2400" b="1" dirty="0" smtClean="0">
                <a:solidFill>
                  <a:srgbClr val="0070C0"/>
                </a:solidFill>
              </a:rPr>
              <a:t> and coordination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IPSL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IPSL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03199" y="1249159"/>
            <a:ext cx="589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TOTAL (</a:t>
            </a:r>
            <a:r>
              <a:rPr lang="fr-FR" sz="2400" b="1" dirty="0" err="1" smtClean="0"/>
              <a:t>including</a:t>
            </a:r>
            <a:r>
              <a:rPr lang="fr-FR" sz="2400" b="1" dirty="0" smtClean="0"/>
              <a:t> non permanents, and PhD)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821427" y="2743987"/>
            <a:ext cx="2904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 smtClean="0"/>
              <a:t>Number</a:t>
            </a:r>
            <a:r>
              <a:rPr lang="fr-FR" sz="2800" b="1" dirty="0" smtClean="0"/>
              <a:t> of people</a:t>
            </a:r>
          </a:p>
          <a:p>
            <a:pPr algn="ctr"/>
            <a:r>
              <a:rPr lang="fr-FR" sz="2800" dirty="0" smtClean="0"/>
              <a:t>1190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42,2 % of </a:t>
            </a:r>
            <a:r>
              <a:rPr lang="fr-FR" sz="2800" b="1" dirty="0" err="1" smtClean="0">
                <a:solidFill>
                  <a:srgbClr val="FF0000"/>
                </a:solidFill>
              </a:rPr>
              <a:t>women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008205"/>
              </p:ext>
            </p:extLst>
          </p:nvPr>
        </p:nvGraphicFramePr>
        <p:xfrm>
          <a:off x="373859" y="1787413"/>
          <a:ext cx="8356168" cy="507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933922" y="2060042"/>
            <a:ext cx="260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11442" y="2070202"/>
            <a:ext cx="260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W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929601" y="2080362"/>
            <a:ext cx="8250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%W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851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80896" y="1121635"/>
            <a:ext cx="4817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Scientists</a:t>
            </a:r>
            <a:r>
              <a:rPr lang="fr-FR" sz="3200" b="1" dirty="0" smtClean="0"/>
              <a:t> (DR, CR, MC, Pr)</a:t>
            </a:r>
          </a:p>
          <a:p>
            <a:pPr algn="ctr"/>
            <a:r>
              <a:rPr lang="fr-FR" sz="2400" b="1" dirty="0" smtClean="0"/>
              <a:t>(CNRS, </a:t>
            </a:r>
            <a:r>
              <a:rPr lang="fr-FR" sz="2400" b="1" dirty="0" err="1" smtClean="0"/>
              <a:t>Univ</a:t>
            </a:r>
            <a:r>
              <a:rPr lang="fr-FR" sz="2400" b="1" dirty="0" smtClean="0"/>
              <a:t>, CEA, EDF , etc..)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955241" y="2777440"/>
            <a:ext cx="29049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/>
              <a:t>Number</a:t>
            </a:r>
            <a:r>
              <a:rPr lang="fr-FR" sz="2800" b="1" dirty="0"/>
              <a:t> of people</a:t>
            </a:r>
          </a:p>
          <a:p>
            <a:pPr algn="ctr"/>
            <a:r>
              <a:rPr lang="fr-FR" sz="2800" dirty="0" smtClean="0"/>
              <a:t>448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38 % </a:t>
            </a:r>
            <a:r>
              <a:rPr lang="fr-FR" sz="2800" b="1" dirty="0">
                <a:solidFill>
                  <a:srgbClr val="FF0000"/>
                </a:solidFill>
              </a:rPr>
              <a:t>of </a:t>
            </a:r>
            <a:r>
              <a:rPr lang="fr-FR" sz="2800" b="1" dirty="0" err="1" smtClean="0">
                <a:solidFill>
                  <a:srgbClr val="FF0000"/>
                </a:solidFill>
              </a:rPr>
              <a:t>women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026933"/>
              </p:ext>
            </p:extLst>
          </p:nvPr>
        </p:nvGraphicFramePr>
        <p:xfrm>
          <a:off x="245327" y="1977474"/>
          <a:ext cx="8577638" cy="408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IPSL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12412" y="1056722"/>
            <a:ext cx="3122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Senior: </a:t>
            </a:r>
            <a:r>
              <a:rPr lang="fr-FR" sz="2400" b="1" dirty="0" smtClean="0">
                <a:solidFill>
                  <a:srgbClr val="FF0000"/>
                </a:solidFill>
              </a:rPr>
              <a:t>34 % of </a:t>
            </a:r>
            <a:r>
              <a:rPr lang="fr-FR" sz="2400" b="1" dirty="0" err="1" smtClean="0">
                <a:solidFill>
                  <a:srgbClr val="FF0000"/>
                </a:solidFill>
              </a:rPr>
              <a:t>women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i="1" dirty="0" smtClean="0"/>
              <a:t>(Pr, DR, Phys., As)</a:t>
            </a:r>
            <a:endParaRPr lang="fr-FR" sz="2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7415825" y="1027668"/>
            <a:ext cx="3455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Junior :</a:t>
            </a:r>
            <a:r>
              <a:rPr lang="fr-FR" sz="2400" b="1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42 % </a:t>
            </a:r>
            <a:r>
              <a:rPr lang="fr-FR" sz="2400" b="1" dirty="0" err="1" smtClean="0">
                <a:solidFill>
                  <a:srgbClr val="FF0000"/>
                </a:solidFill>
              </a:rPr>
              <a:t>women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i="1" dirty="0" smtClean="0"/>
              <a:t>(EC, CR, </a:t>
            </a:r>
            <a:r>
              <a:rPr lang="fr-FR" sz="2400" i="1" dirty="0" err="1" smtClean="0"/>
              <a:t>Phys.Adj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As.Adj</a:t>
            </a:r>
            <a:r>
              <a:rPr lang="fr-FR" sz="2400" i="1" dirty="0" smtClean="0"/>
              <a:t>.)</a:t>
            </a:r>
            <a:endParaRPr lang="fr-FR" sz="2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313713" y="6509629"/>
            <a:ext cx="502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LSCE : 28 EPIC : 39,9% F; CEREA :  23 EDF, 34,8% F 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357681"/>
              </p:ext>
            </p:extLst>
          </p:nvPr>
        </p:nvGraphicFramePr>
        <p:xfrm>
          <a:off x="82420" y="1959496"/>
          <a:ext cx="5783121" cy="438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004663"/>
              </p:ext>
            </p:extLst>
          </p:nvPr>
        </p:nvGraphicFramePr>
        <p:xfrm>
          <a:off x="6043962" y="1814096"/>
          <a:ext cx="6095532" cy="467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IPSL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09040" y="2284832"/>
            <a:ext cx="2990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666241" y="2294992"/>
            <a:ext cx="335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W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79943" y="2284832"/>
            <a:ext cx="5835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%W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244080" y="2173072"/>
            <a:ext cx="2990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701281" y="2183232"/>
            <a:ext cx="335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W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275943" y="2173072"/>
            <a:ext cx="5835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%W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715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80480" y="1037891"/>
            <a:ext cx="841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Male </a:t>
            </a:r>
            <a:r>
              <a:rPr lang="fr-FR" b="1" dirty="0" err="1" smtClean="0"/>
              <a:t>advantage</a:t>
            </a:r>
            <a:r>
              <a:rPr lang="fr-FR" b="1" dirty="0" smtClean="0"/>
              <a:t> index: </a:t>
            </a:r>
            <a:r>
              <a:rPr lang="fr-FR" dirty="0" smtClean="0"/>
              <a:t>[Rang A/(Rang A+ Rang B)]</a:t>
            </a:r>
            <a:r>
              <a:rPr lang="fr-FR" baseline="-25000" dirty="0" smtClean="0"/>
              <a:t>Men</a:t>
            </a:r>
            <a:r>
              <a:rPr lang="fr-FR" dirty="0" smtClean="0"/>
              <a:t> </a:t>
            </a:r>
            <a:r>
              <a:rPr lang="fr-FR" dirty="0"/>
              <a:t>/ [Rang A/(Rang A+ Rang B</a:t>
            </a:r>
            <a:r>
              <a:rPr lang="fr-FR" dirty="0" smtClean="0"/>
              <a:t>)]</a:t>
            </a:r>
            <a:r>
              <a:rPr lang="fr-FR" baseline="-25000" dirty="0" err="1" smtClean="0"/>
              <a:t>Women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9000853" y="2687989"/>
            <a:ext cx="9331" cy="10730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169588" y="2702300"/>
            <a:ext cx="244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AI &gt;1 = Male </a:t>
            </a:r>
            <a:r>
              <a:rPr lang="fr-FR" b="1" dirty="0" err="1" smtClean="0"/>
              <a:t>Advantage</a:t>
            </a:r>
            <a:endParaRPr lang="fr-FR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9010184" y="4040737"/>
            <a:ext cx="9330" cy="9746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471961" y="4134742"/>
            <a:ext cx="6686863" cy="2466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169588" y="4343400"/>
            <a:ext cx="265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AI &lt;1 = </a:t>
            </a:r>
            <a:r>
              <a:rPr lang="fr-FR" b="1" dirty="0" err="1" smtClean="0"/>
              <a:t>Female</a:t>
            </a:r>
            <a:r>
              <a:rPr lang="fr-FR" b="1" dirty="0" smtClean="0"/>
              <a:t> </a:t>
            </a:r>
            <a:r>
              <a:rPr lang="fr-FR" b="1" dirty="0" err="1" smtClean="0"/>
              <a:t>Advantage</a:t>
            </a:r>
            <a:endParaRPr lang="fr-FR" b="1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853719"/>
              </p:ext>
            </p:extLst>
          </p:nvPr>
        </p:nvGraphicFramePr>
        <p:xfrm>
          <a:off x="383556" y="1573210"/>
          <a:ext cx="8558192" cy="528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IPSL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52900" y="1617513"/>
            <a:ext cx="1020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Men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53817" y="1612017"/>
            <a:ext cx="1020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Women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340221" y="1612173"/>
            <a:ext cx="2104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Advantage</a:t>
            </a:r>
            <a:r>
              <a:rPr lang="fr-FR" dirty="0" smtClean="0"/>
              <a:t> Index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5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68387" y="1130791"/>
            <a:ext cx="457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Permanent </a:t>
            </a:r>
            <a:r>
              <a:rPr lang="fr-FR" sz="3200" b="1" dirty="0" err="1" smtClean="0"/>
              <a:t>Technical</a:t>
            </a:r>
            <a:r>
              <a:rPr lang="fr-FR" sz="3200" b="1" dirty="0" smtClean="0"/>
              <a:t> staff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2312" y="1240038"/>
            <a:ext cx="2387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41,5 </a:t>
            </a:r>
            <a:r>
              <a:rPr lang="fr-FR" sz="2400" b="1" dirty="0">
                <a:solidFill>
                  <a:srgbClr val="FF0000"/>
                </a:solidFill>
              </a:rPr>
              <a:t>% </a:t>
            </a:r>
            <a:r>
              <a:rPr lang="fr-FR" sz="2400" b="1" dirty="0" smtClean="0">
                <a:solidFill>
                  <a:srgbClr val="FF0000"/>
                </a:solidFill>
              </a:rPr>
              <a:t>of </a:t>
            </a:r>
            <a:r>
              <a:rPr lang="fr-FR" sz="2400" b="1" dirty="0" err="1" smtClean="0">
                <a:solidFill>
                  <a:srgbClr val="FF0000"/>
                </a:solidFill>
              </a:rPr>
              <a:t>women</a:t>
            </a:r>
            <a:endParaRPr lang="fr-FR" sz="24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071371"/>
              </p:ext>
            </p:extLst>
          </p:nvPr>
        </p:nvGraphicFramePr>
        <p:xfrm>
          <a:off x="0" y="2149504"/>
          <a:ext cx="6512312" cy="396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734875"/>
              </p:ext>
            </p:extLst>
          </p:nvPr>
        </p:nvGraphicFramePr>
        <p:xfrm>
          <a:off x="6512312" y="2149504"/>
          <a:ext cx="5546202" cy="375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IPSL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7174100" y="6302640"/>
            <a:ext cx="3637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130837" y="5919205"/>
            <a:ext cx="172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Increasing</a:t>
            </a:r>
            <a:r>
              <a:rPr lang="fr-FR" dirty="0" smtClean="0">
                <a:solidFill>
                  <a:srgbClr val="FF0000"/>
                </a:solidFill>
              </a:rPr>
              <a:t> grade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1236960" y="2346960"/>
            <a:ext cx="50800" cy="31800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21159" y="996609"/>
            <a:ext cx="398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Non permanent positions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82356" y="1464616"/>
            <a:ext cx="260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Contract</a:t>
            </a:r>
            <a:r>
              <a:rPr lang="fr-FR" sz="2400" b="1" dirty="0" smtClean="0"/>
              <a:t> + </a:t>
            </a:r>
            <a:r>
              <a:rPr lang="fr-FR" sz="2400" b="1" dirty="0" err="1" smtClean="0"/>
              <a:t>PostDoc</a:t>
            </a:r>
            <a:endParaRPr lang="fr-FR" sz="2400" b="1" dirty="0"/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43,3 % of </a:t>
            </a:r>
            <a:r>
              <a:rPr lang="fr-FR" sz="2400" b="1" dirty="0" err="1" smtClean="0">
                <a:solidFill>
                  <a:srgbClr val="FF0000"/>
                </a:solidFill>
              </a:rPr>
              <a:t>women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65782" y="1474297"/>
            <a:ext cx="245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PhD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44,3 % of </a:t>
            </a:r>
            <a:r>
              <a:rPr lang="fr-FR" sz="2400" b="1" dirty="0" err="1" smtClean="0">
                <a:solidFill>
                  <a:srgbClr val="FF0000"/>
                </a:solidFill>
              </a:rPr>
              <a:t>woman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338909"/>
              </p:ext>
            </p:extLst>
          </p:nvPr>
        </p:nvGraphicFramePr>
        <p:xfrm>
          <a:off x="82421" y="2305295"/>
          <a:ext cx="6017296" cy="465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82476"/>
              </p:ext>
            </p:extLst>
          </p:nvPr>
        </p:nvGraphicFramePr>
        <p:xfrm>
          <a:off x="6099716" y="2441892"/>
          <a:ext cx="5811153" cy="412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IPSL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Concluding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remarks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628212" y="1324946"/>
            <a:ext cx="10832268" cy="4941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smtClean="0">
                <a:sym typeface="Wingdings" panose="05000000000000000000" pitchFamily="2" charset="2"/>
              </a:rPr>
              <a:t>The </a:t>
            </a:r>
            <a:r>
              <a:rPr lang="fr-FR" sz="3200" dirty="0" err="1" smtClean="0">
                <a:sym typeface="Wingdings" panose="05000000000000000000" pitchFamily="2" charset="2"/>
              </a:rPr>
              <a:t>gender</a:t>
            </a:r>
            <a:r>
              <a:rPr lang="fr-FR" sz="3200" dirty="0" smtClean="0">
                <a:sym typeface="Wingdings" panose="05000000000000000000" pitchFamily="2" charset="2"/>
              </a:rPr>
              <a:t> balance of IPSL </a:t>
            </a:r>
            <a:r>
              <a:rPr lang="fr-FR" sz="3200" dirty="0" err="1" smtClean="0">
                <a:sym typeface="Wingdings" panose="05000000000000000000" pitchFamily="2" charset="2"/>
              </a:rPr>
              <a:t>is</a:t>
            </a:r>
            <a:r>
              <a:rPr lang="fr-FR" sz="3200" dirty="0" smtClean="0">
                <a:sym typeface="Wingdings" panose="05000000000000000000" pitchFamily="2" charset="2"/>
              </a:rPr>
              <a:t> in the </a:t>
            </a:r>
            <a:r>
              <a:rPr lang="fr-FR" sz="3200" dirty="0" err="1" smtClean="0">
                <a:sym typeface="Wingdings" panose="05000000000000000000" pitchFamily="2" charset="2"/>
              </a:rPr>
              <a:t>same</a:t>
            </a:r>
            <a:r>
              <a:rPr lang="fr-FR" sz="3200" dirty="0" smtClean="0">
                <a:sym typeface="Wingdings" panose="05000000000000000000" pitchFamily="2" charset="2"/>
              </a:rPr>
              <a:t> range or </a:t>
            </a:r>
            <a:r>
              <a:rPr lang="fr-FR" sz="3200" dirty="0" err="1" smtClean="0">
                <a:sym typeface="Wingdings" panose="05000000000000000000" pitchFamily="2" charset="2"/>
              </a:rPr>
              <a:t>slightly</a:t>
            </a:r>
            <a:r>
              <a:rPr lang="fr-FR" sz="3200" dirty="0" smtClean="0">
                <a:sym typeface="Wingdings" panose="05000000000000000000" pitchFamily="2" charset="2"/>
              </a:rPr>
              <a:t> </a:t>
            </a:r>
            <a:r>
              <a:rPr lang="fr-FR" sz="3200" dirty="0" err="1" smtClean="0">
                <a:sym typeface="Wingdings" panose="05000000000000000000" pitchFamily="2" charset="2"/>
              </a:rPr>
              <a:t>better</a:t>
            </a:r>
            <a:r>
              <a:rPr lang="fr-FR" sz="3200" dirty="0" smtClean="0">
                <a:sym typeface="Wingdings" panose="05000000000000000000" pitchFamily="2" charset="2"/>
              </a:rPr>
              <a:t> </a:t>
            </a:r>
            <a:r>
              <a:rPr lang="fr-FR" sz="3200" dirty="0" err="1" smtClean="0">
                <a:sym typeface="Wingdings" panose="05000000000000000000" pitchFamily="2" charset="2"/>
              </a:rPr>
              <a:t>that</a:t>
            </a:r>
            <a:r>
              <a:rPr lang="fr-FR" sz="3200" dirty="0" smtClean="0">
                <a:sym typeface="Wingdings" panose="05000000000000000000" pitchFamily="2" charset="2"/>
              </a:rPr>
              <a:t> in the </a:t>
            </a:r>
            <a:r>
              <a:rPr lang="fr-FR" sz="3200" dirty="0" err="1" smtClean="0">
                <a:sym typeface="Wingdings" panose="05000000000000000000" pitchFamily="2" charset="2"/>
              </a:rPr>
              <a:t>community</a:t>
            </a:r>
            <a:endParaRPr lang="fr-FR" sz="3200" dirty="0" smtClean="0">
              <a:sym typeface="Wingdings" panose="05000000000000000000" pitchFamily="2" charset="2"/>
            </a:endParaRPr>
          </a:p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smtClean="0">
                <a:sym typeface="Wingdings" panose="05000000000000000000" pitchFamily="2" charset="2"/>
              </a:rPr>
              <a:t>It varies </a:t>
            </a:r>
            <a:r>
              <a:rPr lang="fr-FR" sz="3200" dirty="0" err="1" smtClean="0">
                <a:sym typeface="Wingdings" panose="05000000000000000000" pitchFamily="2" charset="2"/>
              </a:rPr>
              <a:t>according</a:t>
            </a:r>
            <a:r>
              <a:rPr lang="fr-FR" sz="3200" dirty="0" smtClean="0">
                <a:sym typeface="Wingdings" panose="05000000000000000000" pitchFamily="2" charset="2"/>
              </a:rPr>
              <a:t> to the </a:t>
            </a:r>
            <a:r>
              <a:rPr lang="fr-FR" sz="3200" dirty="0" err="1" smtClean="0">
                <a:sym typeface="Wingdings" panose="05000000000000000000" pitchFamily="2" charset="2"/>
              </a:rPr>
              <a:t>labs</a:t>
            </a:r>
            <a:r>
              <a:rPr lang="fr-FR" sz="3200" dirty="0" smtClean="0">
                <a:sym typeface="Wingdings" panose="05000000000000000000" pitchFamily="2" charset="2"/>
              </a:rPr>
              <a:t>, </a:t>
            </a:r>
            <a:r>
              <a:rPr lang="fr-FR" sz="3200" dirty="0" err="1" smtClean="0">
                <a:sym typeface="Wingdings" panose="05000000000000000000" pitchFamily="2" charset="2"/>
              </a:rPr>
              <a:t>mainly</a:t>
            </a:r>
            <a:r>
              <a:rPr lang="fr-FR" sz="3200" dirty="0" smtClean="0">
                <a:sym typeface="Wingdings" panose="05000000000000000000" pitchFamily="2" charset="2"/>
              </a:rPr>
              <a:t> due to </a:t>
            </a:r>
            <a:r>
              <a:rPr lang="fr-FR" sz="3200" dirty="0" err="1" smtClean="0">
                <a:sym typeface="Wingdings" panose="05000000000000000000" pitchFamily="2" charset="2"/>
              </a:rPr>
              <a:t>differences</a:t>
            </a:r>
            <a:r>
              <a:rPr lang="fr-FR" sz="3200" dirty="0" smtClean="0">
                <a:sym typeface="Wingdings" panose="05000000000000000000" pitchFamily="2" charset="2"/>
              </a:rPr>
              <a:t> in the </a:t>
            </a:r>
            <a:r>
              <a:rPr lang="fr-FR" sz="3200" dirty="0" err="1" smtClean="0">
                <a:sym typeface="Wingdings" panose="05000000000000000000" pitchFamily="2" charset="2"/>
              </a:rPr>
              <a:t>status</a:t>
            </a:r>
            <a:r>
              <a:rPr lang="fr-FR" sz="3200" dirty="0" smtClean="0">
                <a:sym typeface="Wingdings" panose="05000000000000000000" pitchFamily="2" charset="2"/>
              </a:rPr>
              <a:t> (</a:t>
            </a:r>
            <a:r>
              <a:rPr lang="fr-FR" sz="3200" dirty="0" err="1" smtClean="0">
                <a:sym typeface="Wingdings" panose="05000000000000000000" pitchFamily="2" charset="2"/>
              </a:rPr>
              <a:t>Univ</a:t>
            </a:r>
            <a:r>
              <a:rPr lang="fr-FR" sz="3200" dirty="0" smtClean="0">
                <a:sym typeface="Wingdings" panose="05000000000000000000" pitchFamily="2" charset="2"/>
              </a:rPr>
              <a:t>/CNRS/..)</a:t>
            </a:r>
          </a:p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err="1" smtClean="0">
                <a:sym typeface="Wingdings" panose="05000000000000000000" pitchFamily="2" charset="2"/>
              </a:rPr>
              <a:t>Technical</a:t>
            </a:r>
            <a:r>
              <a:rPr lang="fr-FR" sz="3200" dirty="0" smtClean="0">
                <a:sym typeface="Wingdings" panose="05000000000000000000" pitchFamily="2" charset="2"/>
              </a:rPr>
              <a:t> staff : the </a:t>
            </a:r>
            <a:r>
              <a:rPr lang="fr-FR" sz="3200" dirty="0" err="1" smtClean="0">
                <a:sym typeface="Wingdings" panose="05000000000000000000" pitchFamily="2" charset="2"/>
              </a:rPr>
              <a:t>higher</a:t>
            </a:r>
            <a:r>
              <a:rPr lang="fr-FR" sz="3200" dirty="0" smtClean="0">
                <a:sym typeface="Wingdings" panose="05000000000000000000" pitchFamily="2" charset="2"/>
              </a:rPr>
              <a:t> % of </a:t>
            </a:r>
            <a:r>
              <a:rPr lang="fr-FR" sz="3200" dirty="0" err="1" smtClean="0">
                <a:sym typeface="Wingdings" panose="05000000000000000000" pitchFamily="2" charset="2"/>
              </a:rPr>
              <a:t>women</a:t>
            </a:r>
            <a:r>
              <a:rPr lang="fr-FR" sz="3200" dirty="0" smtClean="0">
                <a:sym typeface="Wingdings" panose="05000000000000000000" pitchFamily="2" charset="2"/>
              </a:rPr>
              <a:t> are in </a:t>
            </a:r>
            <a:r>
              <a:rPr lang="fr-FR" sz="3200" dirty="0" err="1" smtClean="0">
                <a:sym typeface="Wingdings" panose="05000000000000000000" pitchFamily="2" charset="2"/>
              </a:rPr>
              <a:t>low</a:t>
            </a:r>
            <a:r>
              <a:rPr lang="fr-FR" sz="3200" dirty="0" smtClean="0">
                <a:sym typeface="Wingdings" panose="05000000000000000000" pitchFamily="2" charset="2"/>
              </a:rPr>
              <a:t> classes </a:t>
            </a:r>
            <a:endParaRPr lang="fr-FR" sz="3200" dirty="0">
              <a:sym typeface="Wingdings" panose="05000000000000000000" pitchFamily="2" charset="2"/>
            </a:endParaRPr>
          </a:p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smtClean="0">
                <a:sym typeface="Wingdings" panose="05000000000000000000" pitchFamily="2" charset="2"/>
              </a:rPr>
              <a:t>The </a:t>
            </a:r>
            <a:r>
              <a:rPr lang="fr-FR" sz="3200" dirty="0" err="1" smtClean="0">
                <a:sym typeface="Wingdings" panose="05000000000000000000" pitchFamily="2" charset="2"/>
              </a:rPr>
              <a:t>gender</a:t>
            </a:r>
            <a:r>
              <a:rPr lang="fr-FR" sz="3200" dirty="0" smtClean="0">
                <a:sym typeface="Wingdings" panose="05000000000000000000" pitchFamily="2" charset="2"/>
              </a:rPr>
              <a:t> balance of PhD are </a:t>
            </a:r>
            <a:r>
              <a:rPr lang="fr-FR" sz="3200" dirty="0">
                <a:sym typeface="Wingdings" panose="05000000000000000000" pitchFamily="2" charset="2"/>
              </a:rPr>
              <a:t>in the </a:t>
            </a:r>
            <a:r>
              <a:rPr lang="fr-FR" sz="3200" dirty="0" err="1" smtClean="0">
                <a:sym typeface="Wingdings" panose="05000000000000000000" pitchFamily="2" charset="2"/>
              </a:rPr>
              <a:t>same</a:t>
            </a:r>
            <a:r>
              <a:rPr lang="fr-FR" sz="3200" dirty="0" smtClean="0">
                <a:sym typeface="Wingdings" panose="05000000000000000000" pitchFamily="2" charset="2"/>
              </a:rPr>
              <a:t> </a:t>
            </a:r>
            <a:r>
              <a:rPr lang="fr-FR" sz="3200" dirty="0">
                <a:sym typeface="Wingdings" panose="05000000000000000000" pitchFamily="2" charset="2"/>
              </a:rPr>
              <a:t>range </a:t>
            </a:r>
            <a:r>
              <a:rPr lang="fr-FR" sz="3200" dirty="0" err="1" smtClean="0">
                <a:sym typeface="Wingdings" panose="05000000000000000000" pitchFamily="2" charset="2"/>
              </a:rPr>
              <a:t>than</a:t>
            </a:r>
            <a:r>
              <a:rPr lang="fr-FR" sz="3200" dirty="0" smtClean="0">
                <a:sym typeface="Wingdings" panose="05000000000000000000" pitchFamily="2" charset="2"/>
              </a:rPr>
              <a:t> in the </a:t>
            </a:r>
            <a:r>
              <a:rPr lang="fr-FR" sz="3200" dirty="0" err="1" smtClean="0">
                <a:sym typeface="Wingdings" panose="05000000000000000000" pitchFamily="2" charset="2"/>
              </a:rPr>
              <a:t>community</a:t>
            </a:r>
            <a:r>
              <a:rPr lang="fr-FR" sz="3200" dirty="0" smtClean="0">
                <a:sym typeface="Wingdings" panose="05000000000000000000" pitchFamily="2" charset="2"/>
              </a:rPr>
              <a:t> : to </a:t>
            </a:r>
            <a:r>
              <a:rPr lang="fr-FR" sz="3200" dirty="0" err="1" smtClean="0">
                <a:sym typeface="Wingdings" panose="05000000000000000000" pitchFamily="2" charset="2"/>
              </a:rPr>
              <a:t>be</a:t>
            </a:r>
            <a:r>
              <a:rPr lang="fr-FR" sz="3200" dirty="0" smtClean="0">
                <a:sym typeface="Wingdings" panose="05000000000000000000" pitchFamily="2" charset="2"/>
              </a:rPr>
              <a:t> </a:t>
            </a:r>
            <a:r>
              <a:rPr lang="fr-FR" sz="3200" dirty="0" err="1" smtClean="0">
                <a:sym typeface="Wingdings" panose="05000000000000000000" pitchFamily="2" charset="2"/>
              </a:rPr>
              <a:t>maintained</a:t>
            </a:r>
            <a:r>
              <a:rPr lang="fr-FR" sz="3200" dirty="0" smtClean="0">
                <a:sym typeface="Wingdings" panose="05000000000000000000" pitchFamily="2" charset="2"/>
              </a:rPr>
              <a:t> </a:t>
            </a:r>
            <a:r>
              <a:rPr lang="fr-FR" sz="3200" dirty="0" smtClean="0">
                <a:sym typeface="Wingdings" panose="05000000000000000000" pitchFamily="2" charset="2"/>
              </a:rPr>
              <a:t>up to the position applications !</a:t>
            </a:r>
          </a:p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smtClean="0">
                <a:sym typeface="Wingdings" panose="05000000000000000000" pitchFamily="2" charset="2"/>
              </a:rPr>
              <a:t>The </a:t>
            </a:r>
            <a:r>
              <a:rPr lang="fr-FR" sz="3200" dirty="0" err="1" smtClean="0">
                <a:sym typeface="Wingdings" panose="05000000000000000000" pitchFamily="2" charset="2"/>
              </a:rPr>
              <a:t>lab</a:t>
            </a:r>
            <a:r>
              <a:rPr lang="fr-FR" sz="3200" dirty="0" smtClean="0">
                <a:sym typeface="Wingdings" panose="05000000000000000000" pitchFamily="2" charset="2"/>
              </a:rPr>
              <a:t> </a:t>
            </a:r>
            <a:r>
              <a:rPr lang="fr-FR" sz="3200" dirty="0" err="1" smtClean="0">
                <a:sym typeface="Wingdings" panose="05000000000000000000" pitchFamily="2" charset="2"/>
              </a:rPr>
              <a:t>directors</a:t>
            </a:r>
            <a:r>
              <a:rPr lang="fr-FR" sz="3200" dirty="0" smtClean="0">
                <a:sym typeface="Wingdings" panose="05000000000000000000" pitchFamily="2" charset="2"/>
              </a:rPr>
              <a:t> are all men !</a:t>
            </a:r>
            <a:endParaRPr lang="fr-FR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85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2421" y="26955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Action plan at IPSL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811093" y="1105489"/>
            <a:ext cx="10409902" cy="56102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smtClean="0">
                <a:sym typeface="Wingdings" panose="05000000000000000000" pitchFamily="2" charset="2"/>
              </a:rPr>
              <a:t>A good frame to </a:t>
            </a:r>
            <a:r>
              <a:rPr lang="fr-FR" sz="3200" dirty="0" err="1" smtClean="0">
                <a:sym typeface="Wingdings" panose="05000000000000000000" pitchFamily="2" charset="2"/>
              </a:rPr>
              <a:t>share</a:t>
            </a:r>
            <a:r>
              <a:rPr lang="fr-FR" sz="3200" dirty="0" smtClean="0">
                <a:sym typeface="Wingdings" panose="05000000000000000000" pitchFamily="2" charset="2"/>
              </a:rPr>
              <a:t> and compare the situations and the </a:t>
            </a:r>
            <a:r>
              <a:rPr lang="fr-FR" sz="3200" dirty="0" err="1" smtClean="0">
                <a:sym typeface="Wingdings" panose="05000000000000000000" pitchFamily="2" charset="2"/>
              </a:rPr>
              <a:t>experiences</a:t>
            </a:r>
            <a:r>
              <a:rPr lang="fr-FR" sz="3200" dirty="0" smtClean="0">
                <a:sym typeface="Wingdings" panose="05000000000000000000" pitchFamily="2" charset="2"/>
              </a:rPr>
              <a:t> </a:t>
            </a:r>
          </a:p>
          <a:p>
            <a:pPr marL="460375" lvl="1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sym typeface="Wingdings" panose="05000000000000000000" pitchFamily="2" charset="2"/>
              </a:rPr>
              <a:t>- </a:t>
            </a:r>
            <a:r>
              <a:rPr lang="fr-FR" sz="2800" dirty="0" err="1" smtClean="0">
                <a:sym typeface="Wingdings" panose="05000000000000000000" pitchFamily="2" charset="2"/>
              </a:rPr>
              <a:t>Comparison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between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labs</a:t>
            </a:r>
            <a:r>
              <a:rPr lang="fr-FR" sz="2800" dirty="0" smtClean="0">
                <a:sym typeface="Wingdings" panose="05000000000000000000" pitchFamily="2" charset="2"/>
              </a:rPr>
              <a:t> :  use of quantitative and </a:t>
            </a:r>
            <a:r>
              <a:rPr lang="fr-FR" sz="2800" dirty="0" err="1" smtClean="0">
                <a:sym typeface="Wingdings" panose="05000000000000000000" pitchFamily="2" charset="2"/>
              </a:rPr>
              <a:t>comprehensive</a:t>
            </a:r>
            <a:r>
              <a:rPr lang="fr-FR" sz="2800" dirty="0" smtClean="0">
                <a:sym typeface="Wingdings" panose="05000000000000000000" pitchFamily="2" charset="2"/>
              </a:rPr>
              <a:t> indexes; </a:t>
            </a:r>
            <a:r>
              <a:rPr lang="fr-FR" sz="2800" dirty="0" err="1" smtClean="0">
                <a:sym typeface="Wingdings" panose="05000000000000000000" pitchFamily="2" charset="2"/>
              </a:rPr>
              <a:t>differences</a:t>
            </a:r>
            <a:r>
              <a:rPr lang="fr-FR" sz="2800" dirty="0" smtClean="0">
                <a:sym typeface="Wingdings" panose="05000000000000000000" pitchFamily="2" charset="2"/>
              </a:rPr>
              <a:t> due to the </a:t>
            </a:r>
            <a:r>
              <a:rPr lang="fr-FR" sz="2800" dirty="0" err="1" smtClean="0">
                <a:sym typeface="Wingdings" panose="05000000000000000000" pitchFamily="2" charset="2"/>
              </a:rPr>
              <a:t>status</a:t>
            </a:r>
            <a:endParaRPr lang="fr-FR" sz="2800" dirty="0" smtClean="0">
              <a:sym typeface="Wingdings" panose="05000000000000000000" pitchFamily="2" charset="2"/>
            </a:endParaRPr>
          </a:p>
          <a:p>
            <a:pPr marL="460375" lvl="1" indent="0">
              <a:buNone/>
            </a:pP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sym typeface="Wingdings" panose="05000000000000000000" pitchFamily="2" charset="2"/>
              </a:rPr>
              <a:t>- Sharing good practices (</a:t>
            </a:r>
            <a:r>
              <a:rPr lang="fr-FR" sz="2800" dirty="0" err="1" smtClean="0">
                <a:sym typeface="Wingdings" panose="05000000000000000000" pitchFamily="2" charset="2"/>
              </a:rPr>
              <a:t>Internal</a:t>
            </a:r>
            <a:r>
              <a:rPr lang="fr-FR" sz="2800" dirty="0" smtClean="0">
                <a:sym typeface="Wingdings" panose="05000000000000000000" pitchFamily="2" charset="2"/>
              </a:rPr>
              <a:t> charters)</a:t>
            </a:r>
          </a:p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smtClean="0">
                <a:sym typeface="Wingdings" panose="05000000000000000000" pitchFamily="2" charset="2"/>
              </a:rPr>
              <a:t>Communication </a:t>
            </a:r>
            <a:endParaRPr lang="fr-FR" sz="3200" dirty="0">
              <a:sym typeface="Wingdings" panose="05000000000000000000" pitchFamily="2" charset="2"/>
            </a:endParaRPr>
          </a:p>
          <a:p>
            <a:pPr marL="3175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	- </a:t>
            </a:r>
            <a:r>
              <a:rPr lang="fr-FR" sz="2800" dirty="0" err="1" smtClean="0">
                <a:sym typeface="Wingdings" panose="05000000000000000000" pitchFamily="2" charset="2"/>
              </a:rPr>
              <a:t>Highlighting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women’s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carreers</a:t>
            </a:r>
            <a:r>
              <a:rPr lang="fr-FR" sz="2800" dirty="0" smtClean="0">
                <a:sym typeface="Wingdings" panose="05000000000000000000" pitchFamily="2" charset="2"/>
              </a:rPr>
              <a:t> (all jobs and </a:t>
            </a:r>
            <a:r>
              <a:rPr lang="fr-FR" sz="2800" dirty="0" err="1" smtClean="0">
                <a:sym typeface="Wingdings" panose="05000000000000000000" pitchFamily="2" charset="2"/>
              </a:rPr>
              <a:t>disciplins</a:t>
            </a:r>
            <a:r>
              <a:rPr lang="fr-FR" sz="2800" dirty="0" smtClean="0">
                <a:sym typeface="Wingdings" panose="05000000000000000000" pitchFamily="2" charset="2"/>
              </a:rPr>
              <a:t>)   </a:t>
            </a:r>
          </a:p>
          <a:p>
            <a:pPr marL="460375" lvl="1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sym typeface="Wingdings" panose="05000000000000000000" pitchFamily="2" charset="2"/>
              </a:rPr>
              <a:t>- </a:t>
            </a:r>
            <a:r>
              <a:rPr lang="fr-FR" sz="2800" dirty="0" err="1">
                <a:sym typeface="Wingdings" panose="05000000000000000000" pitchFamily="2" charset="2"/>
              </a:rPr>
              <a:t>Vector</a:t>
            </a:r>
            <a:r>
              <a:rPr lang="fr-FR" sz="2800" dirty="0">
                <a:sym typeface="Wingdings" panose="05000000000000000000" pitchFamily="2" charset="2"/>
              </a:rPr>
              <a:t> of inclusive </a:t>
            </a:r>
            <a:r>
              <a:rPr lang="fr-FR" sz="2800" dirty="0" smtClean="0">
                <a:sym typeface="Wingdings" panose="05000000000000000000" pitchFamily="2" charset="2"/>
              </a:rPr>
              <a:t>communication (</a:t>
            </a:r>
            <a:r>
              <a:rPr lang="fr-FR" sz="2800" dirty="0" err="1" smtClean="0">
                <a:sym typeface="Wingdings" panose="05000000000000000000" pitchFamily="2" charset="2"/>
              </a:rPr>
              <a:t>announcements</a:t>
            </a:r>
            <a:r>
              <a:rPr lang="fr-FR" sz="2800" dirty="0" smtClean="0">
                <a:sym typeface="Wingdings" panose="05000000000000000000" pitchFamily="2" charset="2"/>
              </a:rPr>
              <a:t>, job and 	  	PhD </a:t>
            </a:r>
            <a:r>
              <a:rPr lang="fr-FR" sz="2800" dirty="0" err="1" smtClean="0">
                <a:sym typeface="Wingdings" panose="05000000000000000000" pitchFamily="2" charset="2"/>
              </a:rPr>
              <a:t>offers</a:t>
            </a:r>
            <a:r>
              <a:rPr lang="fr-FR" sz="2800" dirty="0" smtClean="0">
                <a:sym typeface="Wingdings" panose="05000000000000000000" pitchFamily="2" charset="2"/>
              </a:rPr>
              <a:t>)</a:t>
            </a:r>
            <a:endParaRPr lang="fr-FR" sz="3200" dirty="0" smtClean="0">
              <a:sym typeface="Wingdings" panose="05000000000000000000" pitchFamily="2" charset="2"/>
            </a:endParaRPr>
          </a:p>
          <a:p>
            <a:pPr marL="288925" indent="-285750">
              <a:buFont typeface="Wingdings" panose="05000000000000000000" pitchFamily="2" charset="2"/>
              <a:buChar char="§"/>
            </a:pPr>
            <a:r>
              <a:rPr lang="fr-FR" sz="3200" dirty="0" smtClean="0">
                <a:sym typeface="Wingdings" panose="05000000000000000000" pitchFamily="2" charset="2"/>
              </a:rPr>
              <a:t>Education </a:t>
            </a:r>
          </a:p>
          <a:p>
            <a:pPr marL="460375" lvl="1" indent="0">
              <a:buNone/>
            </a:pPr>
            <a:r>
              <a:rPr lang="fr-FR" sz="2800" dirty="0" smtClean="0">
                <a:sym typeface="Wingdings" panose="05000000000000000000" pitchFamily="2" charset="2"/>
              </a:rPr>
              <a:t>	- </a:t>
            </a:r>
            <a:r>
              <a:rPr lang="fr-FR" sz="2800" dirty="0" err="1">
                <a:sym typeface="Wingdings" panose="05000000000000000000" pitchFamily="2" charset="2"/>
              </a:rPr>
              <a:t>Raising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 err="1">
                <a:sym typeface="Wingdings" panose="05000000000000000000" pitchFamily="2" charset="2"/>
              </a:rPr>
              <a:t>awareness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sym typeface="Wingdings" panose="05000000000000000000" pitchFamily="2" charset="2"/>
              </a:rPr>
              <a:t>in Master and PhD cursus ?</a:t>
            </a:r>
          </a:p>
          <a:p>
            <a:pPr marL="460375" lvl="1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sym typeface="Wingdings" panose="05000000000000000000" pitchFamily="2" charset="2"/>
              </a:rPr>
              <a:t>- </a:t>
            </a:r>
            <a:r>
              <a:rPr lang="fr-FR" sz="2800" dirty="0" err="1" smtClean="0">
                <a:sym typeface="Wingdings" panose="05000000000000000000" pitchFamily="2" charset="2"/>
              </a:rPr>
              <a:t>Mentoring</a:t>
            </a:r>
            <a:r>
              <a:rPr lang="fr-FR" sz="2800" dirty="0" smtClean="0">
                <a:sym typeface="Wingdings" panose="05000000000000000000" pitchFamily="2" charset="2"/>
              </a:rPr>
              <a:t> for PhD and </a:t>
            </a:r>
            <a:r>
              <a:rPr lang="fr-FR" sz="2800" dirty="0" err="1" smtClean="0">
                <a:sym typeface="Wingdings" panose="05000000000000000000" pitchFamily="2" charset="2"/>
              </a:rPr>
              <a:t>young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scientist</a:t>
            </a:r>
            <a:r>
              <a:rPr lang="fr-FR" sz="2800" dirty="0" smtClean="0">
                <a:sym typeface="Wingdings" panose="05000000000000000000" pitchFamily="2" charset="2"/>
              </a:rPr>
              <a:t> ?</a:t>
            </a:r>
            <a:endParaRPr lang="fr-FR" sz="3200" dirty="0" smtClean="0">
              <a:sym typeface="Wingdings" panose="05000000000000000000" pitchFamily="2" charset="2"/>
            </a:endParaRPr>
          </a:p>
          <a:p>
            <a:pPr marL="288925" indent="-285750" algn="ctr">
              <a:buFont typeface="Wingdings" panose="05000000000000000000" pitchFamily="2" charset="2"/>
              <a:buChar char="§"/>
            </a:pPr>
            <a:endParaRPr lang="fr-FR" sz="3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54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6280" y="365125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Why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bother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with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82842" y="2402756"/>
            <a:ext cx="10949038" cy="40793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b="1" dirty="0" smtClean="0"/>
              <a:t>A </a:t>
            </a:r>
            <a:r>
              <a:rPr lang="fr-FR" b="1" dirty="0" err="1"/>
              <a:t>matter</a:t>
            </a:r>
            <a:r>
              <a:rPr lang="fr-FR" b="1" dirty="0"/>
              <a:t> </a:t>
            </a:r>
            <a:r>
              <a:rPr lang="fr-FR" b="1" dirty="0" smtClean="0"/>
              <a:t>of </a:t>
            </a:r>
            <a:r>
              <a:rPr lang="fr-FR" b="1" dirty="0" err="1" smtClean="0"/>
              <a:t>of</a:t>
            </a:r>
            <a:r>
              <a:rPr lang="fr-FR" b="1" dirty="0" smtClean="0"/>
              <a:t> </a:t>
            </a:r>
            <a:r>
              <a:rPr lang="fr-FR" b="1" dirty="0" err="1" smtClean="0"/>
              <a:t>fairness</a:t>
            </a:r>
            <a:r>
              <a:rPr lang="fr-FR" b="1" dirty="0" smtClean="0"/>
              <a:t>/</a:t>
            </a:r>
            <a:r>
              <a:rPr lang="fr-FR" b="1" dirty="0" err="1" smtClean="0"/>
              <a:t>equity</a:t>
            </a:r>
            <a:r>
              <a:rPr lang="fr-FR" b="1" dirty="0"/>
              <a:t>, </a:t>
            </a:r>
            <a:r>
              <a:rPr lang="fr-FR" b="1" dirty="0" err="1"/>
              <a:t>human</a:t>
            </a:r>
            <a:r>
              <a:rPr lang="fr-FR" b="1" dirty="0"/>
              <a:t> </a:t>
            </a:r>
            <a:r>
              <a:rPr lang="fr-FR" b="1" dirty="0" err="1" smtClean="0"/>
              <a:t>rights</a:t>
            </a:r>
            <a:r>
              <a:rPr lang="fr-FR" b="1" dirty="0" smtClean="0"/>
              <a:t> </a:t>
            </a:r>
            <a:r>
              <a:rPr lang="fr-FR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A major engagement of the French </a:t>
            </a:r>
            <a:r>
              <a:rPr lang="fr-FR" dirty="0" err="1" smtClean="0"/>
              <a:t>President’s</a:t>
            </a:r>
            <a:r>
              <a:rPr lang="fr-FR" dirty="0" smtClean="0"/>
              <a:t> first mandat 2017-2022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A </a:t>
            </a:r>
            <a:r>
              <a:rPr lang="fr-FR" b="1" dirty="0" err="1" smtClean="0">
                <a:solidFill>
                  <a:srgbClr val="FF0000"/>
                </a:solidFill>
              </a:rPr>
              <a:t>legal</a:t>
            </a:r>
            <a:r>
              <a:rPr lang="fr-FR" b="1" dirty="0" smtClean="0">
                <a:solidFill>
                  <a:srgbClr val="FF0000"/>
                </a:solidFill>
              </a:rPr>
              <a:t> obligation = </a:t>
            </a:r>
            <a:r>
              <a:rPr lang="fr-FR" b="1" dirty="0" err="1" smtClean="0">
                <a:solidFill>
                  <a:srgbClr val="FF0000"/>
                </a:solidFill>
              </a:rPr>
              <a:t>since</a:t>
            </a:r>
            <a:r>
              <a:rPr lang="fr-FR" b="1" dirty="0" smtClean="0">
                <a:solidFill>
                  <a:srgbClr val="FF0000"/>
                </a:solidFill>
              </a:rPr>
              <a:t> 2019</a:t>
            </a:r>
            <a:r>
              <a:rPr lang="fr-FR" dirty="0" smtClean="0"/>
              <a:t>, all French public institutions must have an action plan on </a:t>
            </a:r>
            <a:r>
              <a:rPr lang="fr-FR" dirty="0" err="1" smtClean="0"/>
              <a:t>parity</a:t>
            </a:r>
            <a:r>
              <a:rPr lang="fr-FR" dirty="0" smtClean="0"/>
              <a:t> and </a:t>
            </a:r>
            <a:r>
              <a:rPr lang="fr-FR" dirty="0" err="1" smtClean="0"/>
              <a:t>equality</a:t>
            </a:r>
            <a:endParaRPr lang="fr-FR" b="1" dirty="0" smtClean="0"/>
          </a:p>
          <a:p>
            <a:pPr>
              <a:lnSpc>
                <a:spcPct val="100000"/>
              </a:lnSpc>
            </a:pPr>
            <a:r>
              <a:rPr lang="fr-FR" dirty="0" smtClean="0"/>
              <a:t>Long lasting efforts ( more </a:t>
            </a:r>
            <a:r>
              <a:rPr lang="fr-FR" dirty="0" err="1" smtClean="0"/>
              <a:t>than</a:t>
            </a:r>
            <a:r>
              <a:rPr lang="fr-FR" dirty="0" smtClean="0"/>
              <a:t> 20 </a:t>
            </a:r>
            <a:r>
              <a:rPr lang="fr-FR" dirty="0" err="1" smtClean="0"/>
              <a:t>years</a:t>
            </a:r>
            <a:r>
              <a:rPr lang="fr-FR" dirty="0" smtClean="0"/>
              <a:t>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/>
              <a:t>	- « Irène Joliot-Curie Price »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Ministery</a:t>
            </a:r>
            <a:r>
              <a:rPr lang="fr-FR" dirty="0" smtClean="0"/>
              <a:t> of </a:t>
            </a:r>
            <a:r>
              <a:rPr lang="fr-FR" dirty="0" err="1" smtClean="0"/>
              <a:t>Research</a:t>
            </a:r>
            <a:r>
              <a:rPr lang="fr-FR" dirty="0" smtClean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- « Mission pour la Place des Femmes » in CNRS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36" y="136155"/>
            <a:ext cx="2971611" cy="26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411795"/>
            <a:ext cx="10515600" cy="1055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The </a:t>
            </a:r>
            <a:r>
              <a:rPr lang="fr-FR" b="1" dirty="0" err="1" smtClean="0">
                <a:solidFill>
                  <a:srgbClr val="0070C0"/>
                </a:solidFill>
              </a:rPr>
              <a:t>next</a:t>
            </a:r>
            <a:r>
              <a:rPr lang="fr-FR" b="1" dirty="0" smtClean="0">
                <a:solidFill>
                  <a:srgbClr val="0070C0"/>
                </a:solidFill>
              </a:rPr>
              <a:t> Challenge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1073746" y="1877649"/>
            <a:ext cx="9441854" cy="15361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None/>
            </a:pPr>
            <a:endParaRPr lang="fr-FR" sz="4000" dirty="0" smtClean="0">
              <a:sym typeface="Wingdings" panose="05000000000000000000" pitchFamily="2" charset="2"/>
            </a:endParaRPr>
          </a:p>
          <a:p>
            <a:pPr marL="3175" indent="0">
              <a:buNone/>
            </a:pPr>
            <a:r>
              <a:rPr lang="fr-FR" sz="4000" dirty="0" err="1" smtClean="0">
                <a:sym typeface="Wingdings" panose="05000000000000000000" pitchFamily="2" charset="2"/>
              </a:rPr>
              <a:t>From</a:t>
            </a:r>
            <a:r>
              <a:rPr lang="fr-FR" sz="4000" dirty="0" smtClean="0">
                <a:sym typeface="Wingdings" panose="05000000000000000000" pitchFamily="2" charset="2"/>
              </a:rPr>
              <a:t> </a:t>
            </a:r>
            <a:r>
              <a:rPr lang="fr-FR" sz="4000" dirty="0" err="1" smtClean="0">
                <a:sym typeface="Wingdings" panose="05000000000000000000" pitchFamily="2" charset="2"/>
              </a:rPr>
              <a:t>Gender</a:t>
            </a:r>
            <a:r>
              <a:rPr lang="fr-FR" sz="4000" dirty="0" smtClean="0">
                <a:sym typeface="Wingdings" panose="05000000000000000000" pitchFamily="2" charset="2"/>
              </a:rPr>
              <a:t> balance to « Inclusion »</a:t>
            </a:r>
            <a:endParaRPr lang="fr-FR" sz="3600" dirty="0">
              <a:sym typeface="Wingdings" panose="05000000000000000000" pitchFamily="2" charset="2"/>
            </a:endParaRPr>
          </a:p>
          <a:p>
            <a:pPr marL="3175" indent="0">
              <a:buNone/>
            </a:pPr>
            <a:endParaRPr lang="fr-FR" sz="4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77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7273" t="43220" r="4501" b="19615"/>
          <a:stretch/>
        </p:blipFill>
        <p:spPr>
          <a:xfrm>
            <a:off x="5728996" y="3415004"/>
            <a:ext cx="6463004" cy="33320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858" y="2040685"/>
            <a:ext cx="7806596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r-FR" sz="4000" b="1" i="0" cap="all" dirty="0" smtClean="0">
              <a:solidFill>
                <a:srgbClr val="0070C0"/>
              </a:solidFill>
              <a:effectLst/>
              <a:latin typeface="var(--ft1)"/>
            </a:endParaRPr>
          </a:p>
          <a:p>
            <a:pPr algn="ctr"/>
            <a:endParaRPr lang="fr-FR" sz="4000" b="1" i="0" cap="all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ar(--ft1)"/>
            </a:endParaRPr>
          </a:p>
          <a:p>
            <a:pPr algn="ctr"/>
            <a:r>
              <a:rPr lang="fr-FR" sz="4000" b="1" i="0" cap="all" dirty="0" err="1" smtClean="0">
                <a:solidFill>
                  <a:srgbClr val="0070C0"/>
                </a:solidFill>
                <a:effectLst/>
                <a:latin typeface="var(--ft1)"/>
              </a:rPr>
              <a:t>Thank</a:t>
            </a:r>
            <a:r>
              <a:rPr lang="fr-FR" sz="4000" b="1" i="0" cap="all" dirty="0" smtClean="0">
                <a:solidFill>
                  <a:srgbClr val="0070C0"/>
                </a:solidFill>
                <a:effectLst/>
                <a:latin typeface="var(--ft1)"/>
              </a:rPr>
              <a:t> </a:t>
            </a:r>
            <a:r>
              <a:rPr lang="fr-FR" sz="4000" b="1" i="0" cap="all" dirty="0" err="1" smtClean="0">
                <a:solidFill>
                  <a:srgbClr val="0070C0"/>
                </a:solidFill>
                <a:effectLst/>
                <a:latin typeface="var(--ft1)"/>
              </a:rPr>
              <a:t>you</a:t>
            </a:r>
            <a:endParaRPr lang="fr-FR" sz="4000" b="1" i="0" cap="all" dirty="0" smtClean="0">
              <a:solidFill>
                <a:srgbClr val="0070C0"/>
              </a:solidFill>
              <a:effectLst/>
              <a:latin typeface="var(--ft1)"/>
            </a:endParaRPr>
          </a:p>
          <a:p>
            <a:pPr algn="ctr"/>
            <a:r>
              <a:rPr lang="fr-FR" sz="4000" b="1" i="0" cap="all" dirty="0" smtClean="0">
                <a:solidFill>
                  <a:srgbClr val="0070C0"/>
                </a:solidFill>
                <a:effectLst/>
                <a:latin typeface="var(--ft1)"/>
              </a:rPr>
              <a:t> for </a:t>
            </a:r>
            <a:r>
              <a:rPr lang="fr-FR" sz="4000" b="1" i="0" cap="all" dirty="0" err="1" smtClean="0">
                <a:solidFill>
                  <a:srgbClr val="0070C0"/>
                </a:solidFill>
                <a:effectLst/>
                <a:latin typeface="var(--ft1)"/>
              </a:rPr>
              <a:t>your</a:t>
            </a:r>
            <a:r>
              <a:rPr lang="fr-FR" sz="4000" b="1" i="0" cap="all" dirty="0" smtClean="0">
                <a:solidFill>
                  <a:srgbClr val="0070C0"/>
                </a:solidFill>
                <a:effectLst/>
                <a:latin typeface="var(--ft1)"/>
              </a:rPr>
              <a:t> attention</a:t>
            </a:r>
          </a:p>
          <a:p>
            <a:pPr algn="ctr"/>
            <a:endParaRPr lang="fr-FR" sz="4000" b="1" cap="all" dirty="0">
              <a:solidFill>
                <a:srgbClr val="0070C0"/>
              </a:solidFill>
              <a:latin typeface="var(--ft1)"/>
            </a:endParaRPr>
          </a:p>
          <a:p>
            <a:pPr algn="ctr"/>
            <a:endParaRPr lang="fr-FR" sz="2800" dirty="0" smtClean="0"/>
          </a:p>
        </p:txBody>
      </p:sp>
      <p:pic>
        <p:nvPicPr>
          <p:cNvPr id="1026" name="Picture 2" descr="logo IP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754717"/>
            <a:ext cx="2484988" cy="23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95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36954" y="303214"/>
            <a:ext cx="11314344" cy="835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Diggest</a:t>
            </a:r>
            <a:r>
              <a:rPr lang="fr-FR" b="1" dirty="0" smtClean="0">
                <a:solidFill>
                  <a:srgbClr val="0070C0"/>
                </a:solidFill>
              </a:rPr>
              <a:t> (partiel) of </a:t>
            </a:r>
            <a:r>
              <a:rPr lang="fr-FR" b="1" dirty="0" err="1" smtClean="0">
                <a:solidFill>
                  <a:srgbClr val="0070C0"/>
                </a:solidFill>
              </a:rPr>
              <a:t>observed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bias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39469" y="6538233"/>
            <a:ext cx="923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From</a:t>
            </a:r>
            <a:r>
              <a:rPr lang="fr-FR" i="1" dirty="0" smtClean="0"/>
              <a:t> a </a:t>
            </a:r>
            <a:r>
              <a:rPr lang="fr-FR" i="1" dirty="0" err="1" smtClean="0"/>
              <a:t>synthesis</a:t>
            </a:r>
            <a:r>
              <a:rPr lang="fr-FR" i="1" dirty="0" smtClean="0"/>
              <a:t> </a:t>
            </a:r>
            <a:r>
              <a:rPr lang="fr-FR" i="1" dirty="0" err="1" smtClean="0"/>
              <a:t>produced</a:t>
            </a:r>
            <a:r>
              <a:rPr lang="fr-FR" i="1" dirty="0" smtClean="0"/>
              <a:t> by the « Mission pour la Place des Femmes du CNRS », M. Arbogast)</a:t>
            </a:r>
            <a:endParaRPr lang="fr-FR" i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36954" y="1138466"/>
            <a:ext cx="5577152" cy="2031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err="1" smtClean="0"/>
              <a:t>Systematic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asymetry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starting</a:t>
            </a:r>
            <a:r>
              <a:rPr lang="fr-FR" sz="2400" b="1" dirty="0" smtClean="0"/>
              <a:t>  at </a:t>
            </a:r>
            <a:r>
              <a:rPr lang="fr-FR" sz="2400" b="1" dirty="0" err="1" smtClean="0"/>
              <a:t>school</a:t>
            </a:r>
            <a:r>
              <a:rPr lang="fr-FR" sz="2400" b="1" dirty="0" smtClean="0"/>
              <a:t> </a:t>
            </a:r>
          </a:p>
          <a:p>
            <a:r>
              <a:rPr lang="fr-FR" sz="1800" dirty="0" smtClean="0"/>
              <a:t>Girls </a:t>
            </a:r>
            <a:r>
              <a:rPr lang="fr-FR" sz="1800" dirty="0" err="1" smtClean="0"/>
              <a:t>works</a:t>
            </a:r>
            <a:r>
              <a:rPr lang="fr-FR" sz="1800" dirty="0" smtClean="0"/>
              <a:t> more/boys are (</a:t>
            </a:r>
            <a:r>
              <a:rPr lang="fr-FR" sz="1800" dirty="0" err="1" smtClean="0"/>
              <a:t>naturally</a:t>
            </a:r>
            <a:r>
              <a:rPr lang="fr-FR" sz="1800" dirty="0" smtClean="0"/>
              <a:t>) good</a:t>
            </a:r>
          </a:p>
          <a:p>
            <a:r>
              <a:rPr lang="fr-FR" sz="1800" dirty="0" smtClean="0"/>
              <a:t>Girls do not « </a:t>
            </a:r>
            <a:r>
              <a:rPr lang="fr-FR" sz="1800" dirty="0" err="1" smtClean="0"/>
              <a:t>choose</a:t>
            </a:r>
            <a:r>
              <a:rPr lang="fr-FR" sz="1800" dirty="0" smtClean="0"/>
              <a:t> » science</a:t>
            </a:r>
          </a:p>
          <a:p>
            <a:r>
              <a:rPr lang="fr-FR" sz="1800" dirty="0" err="1"/>
              <a:t>Stereotype</a:t>
            </a:r>
            <a:r>
              <a:rPr lang="fr-FR" sz="1800" dirty="0"/>
              <a:t> </a:t>
            </a:r>
            <a:r>
              <a:rPr lang="fr-FR" sz="1800" dirty="0" err="1" smtClean="0"/>
              <a:t>threat</a:t>
            </a:r>
            <a:endParaRPr lang="fr-FR" sz="1800" dirty="0" smtClean="0"/>
          </a:p>
          <a:p>
            <a:r>
              <a:rPr lang="fr-FR" sz="1800" dirty="0" err="1" smtClean="0"/>
              <a:t>Unconscious</a:t>
            </a:r>
            <a:r>
              <a:rPr lang="fr-FR" sz="1800" dirty="0" smtClean="0"/>
              <a:t> </a:t>
            </a:r>
            <a:r>
              <a:rPr lang="fr-FR" sz="1800" dirty="0" err="1" smtClean="0"/>
              <a:t>bias</a:t>
            </a:r>
            <a:r>
              <a:rPr lang="fr-FR" sz="1800" dirty="0" smtClean="0"/>
              <a:t> inconscients (</a:t>
            </a:r>
            <a:r>
              <a:rPr lang="fr-FR" sz="1800" dirty="0" err="1" smtClean="0"/>
              <a:t>implicit</a:t>
            </a:r>
            <a:r>
              <a:rPr lang="fr-FR" sz="1800" dirty="0" smtClean="0"/>
              <a:t> associations)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08255" y="1138466"/>
            <a:ext cx="5577153" cy="2031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/>
              <a:t>Male standards of </a:t>
            </a:r>
            <a:r>
              <a:rPr lang="fr-FR" sz="2400" b="1" dirty="0" err="1" smtClean="0"/>
              <a:t>success</a:t>
            </a:r>
            <a:endParaRPr lang="fr-FR" sz="1800" dirty="0" smtClean="0"/>
          </a:p>
          <a:p>
            <a:r>
              <a:rPr lang="fr-FR" sz="1800" dirty="0"/>
              <a:t>Men : </a:t>
            </a:r>
            <a:r>
              <a:rPr lang="fr-FR" sz="1800" dirty="0" err="1"/>
              <a:t>elective</a:t>
            </a:r>
            <a:r>
              <a:rPr lang="fr-FR" sz="1800" dirty="0"/>
              <a:t> fonctions; femmes = administrative fonctions  (</a:t>
            </a:r>
            <a:r>
              <a:rPr lang="fr-FR" sz="1800" dirty="0" err="1" smtClean="0"/>
              <a:t>dusty</a:t>
            </a:r>
            <a:r>
              <a:rPr lang="fr-FR" sz="1800" dirty="0" smtClean="0"/>
              <a:t> </a:t>
            </a:r>
            <a:r>
              <a:rPr lang="fr-FR" sz="1800" dirty="0" err="1"/>
              <a:t>work</a:t>
            </a:r>
            <a:r>
              <a:rPr lang="fr-FR" sz="1800" dirty="0"/>
              <a:t>) </a:t>
            </a:r>
          </a:p>
          <a:p>
            <a:r>
              <a:rPr lang="fr-FR" sz="1800" dirty="0" smtClean="0"/>
              <a:t>Double </a:t>
            </a:r>
            <a:r>
              <a:rPr lang="fr-FR" sz="1800" dirty="0" err="1"/>
              <a:t>parenthood</a:t>
            </a:r>
            <a:r>
              <a:rPr lang="fr-FR" sz="1800" dirty="0"/>
              <a:t> standard </a:t>
            </a:r>
            <a:r>
              <a:rPr lang="fr-FR" sz="1800" dirty="0" smtClean="0"/>
              <a:t> </a:t>
            </a:r>
          </a:p>
          <a:p>
            <a:r>
              <a:rPr lang="fr-FR" sz="1800" dirty="0" err="1" smtClean="0"/>
              <a:t>Impostor</a:t>
            </a:r>
            <a:r>
              <a:rPr lang="fr-FR" sz="1800" dirty="0" smtClean="0"/>
              <a:t> syndrome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108255" y="3408892"/>
            <a:ext cx="5577153" cy="2634043"/>
          </a:xfrm>
          <a:prstGeom prst="rect">
            <a:avLst/>
          </a:prstGeom>
          <a:solidFill>
            <a:srgbClr val="FCD7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/>
              <a:t> Peer </a:t>
            </a:r>
            <a:r>
              <a:rPr lang="fr-FR" sz="2400" b="1" dirty="0" err="1" smtClean="0"/>
              <a:t>Review</a:t>
            </a:r>
            <a:endParaRPr lang="fr-FR" sz="2400" b="1" dirty="0" smtClean="0"/>
          </a:p>
          <a:p>
            <a:r>
              <a:rPr lang="en-US" sz="2000" dirty="0"/>
              <a:t>Tougher scrutiny for female </a:t>
            </a:r>
            <a:r>
              <a:rPr lang="en-US" sz="2000" dirty="0" smtClean="0"/>
              <a:t>authors</a:t>
            </a:r>
            <a:r>
              <a:rPr lang="fr-FR" sz="2000" dirty="0" smtClean="0"/>
              <a:t>; </a:t>
            </a:r>
            <a:r>
              <a:rPr lang="fr-FR" sz="2000" dirty="0" err="1" smtClean="0"/>
              <a:t>Women</a:t>
            </a:r>
            <a:r>
              <a:rPr lang="fr-FR" sz="2000" dirty="0" smtClean="0"/>
              <a:t> are </a:t>
            </a:r>
            <a:r>
              <a:rPr lang="fr-FR" sz="2000" dirty="0" err="1" smtClean="0"/>
              <a:t>less</a:t>
            </a:r>
            <a:r>
              <a:rPr lang="fr-FR" sz="2000" dirty="0" smtClean="0"/>
              <a:t> </a:t>
            </a:r>
            <a:r>
              <a:rPr lang="fr-FR" sz="2000" dirty="0" err="1" smtClean="0"/>
              <a:t>cited</a:t>
            </a:r>
            <a:r>
              <a:rPr lang="fr-FR" sz="2000" dirty="0" smtClean="0"/>
              <a:t>.</a:t>
            </a:r>
          </a:p>
          <a:p>
            <a:r>
              <a:rPr lang="en-US" sz="2000" dirty="0"/>
              <a:t>Stronger </a:t>
            </a:r>
            <a:r>
              <a:rPr lang="en-US" sz="2000" dirty="0" err="1"/>
              <a:t>homophilia</a:t>
            </a:r>
            <a:r>
              <a:rPr lang="en-US" sz="2000" dirty="0"/>
              <a:t> among men in editorial </a:t>
            </a:r>
            <a:r>
              <a:rPr lang="en-US" sz="2000" dirty="0" smtClean="0"/>
              <a:t>responsibilities</a:t>
            </a:r>
          </a:p>
          <a:p>
            <a:r>
              <a:rPr lang="fr-FR" sz="2000" dirty="0" smtClean="0"/>
              <a:t>« </a:t>
            </a:r>
            <a:r>
              <a:rPr lang="fr-FR" sz="2000" b="1" dirty="0" smtClean="0"/>
              <a:t>Matilda</a:t>
            </a:r>
            <a:r>
              <a:rPr lang="fr-FR" sz="2000" dirty="0" smtClean="0"/>
              <a:t> </a:t>
            </a:r>
            <a:r>
              <a:rPr lang="fr-FR" sz="2000" dirty="0" err="1" smtClean="0"/>
              <a:t>effect</a:t>
            </a:r>
            <a:r>
              <a:rPr lang="fr-FR" sz="2000" dirty="0" smtClean="0"/>
              <a:t> » : </a:t>
            </a:r>
            <a:r>
              <a:rPr lang="en-US" sz="2000" dirty="0"/>
              <a:t>women get less credit for their work than </a:t>
            </a:r>
            <a:r>
              <a:rPr lang="en-US" sz="2000" dirty="0" smtClean="0"/>
              <a:t>men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36954" y="3360527"/>
            <a:ext cx="5577152" cy="2887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err="1" smtClean="0"/>
              <a:t>Academic</a:t>
            </a:r>
            <a:r>
              <a:rPr lang="fr-FR" sz="2400" b="1" dirty="0" smtClean="0"/>
              <a:t> life cycle</a:t>
            </a:r>
          </a:p>
          <a:p>
            <a:r>
              <a:rPr lang="fr-FR" sz="1800" dirty="0" smtClean="0"/>
              <a:t>Post-docs : </a:t>
            </a:r>
            <a:r>
              <a:rPr lang="fr-FR" sz="1800" dirty="0" err="1" smtClean="0"/>
              <a:t>less</a:t>
            </a:r>
            <a:r>
              <a:rPr lang="fr-FR" sz="1800" dirty="0" smtClean="0"/>
              <a:t> and </a:t>
            </a:r>
            <a:r>
              <a:rPr lang="fr-FR" sz="1800" dirty="0" err="1" smtClean="0"/>
              <a:t>less</a:t>
            </a:r>
            <a:r>
              <a:rPr lang="fr-FR" sz="1800" dirty="0" smtClean="0"/>
              <a:t> </a:t>
            </a:r>
            <a:r>
              <a:rPr lang="fr-FR" sz="1800" dirty="0" err="1" smtClean="0"/>
              <a:t>women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time</a:t>
            </a:r>
          </a:p>
          <a:p>
            <a:r>
              <a:rPr lang="fr-FR" sz="1800" dirty="0" smtClean="0"/>
              <a:t>CNRS  application : </a:t>
            </a:r>
            <a:r>
              <a:rPr lang="fr-FR" sz="1800" dirty="0" err="1" smtClean="0"/>
              <a:t>Less</a:t>
            </a:r>
            <a:r>
              <a:rPr lang="fr-FR" sz="1800" dirty="0" smtClean="0"/>
              <a:t> </a:t>
            </a:r>
            <a:r>
              <a:rPr lang="fr-FR" sz="1800" dirty="0" err="1" smtClean="0"/>
              <a:t>women</a:t>
            </a:r>
            <a:r>
              <a:rPr lang="fr-FR" sz="1800" dirty="0" smtClean="0"/>
              <a:t>, </a:t>
            </a:r>
            <a:r>
              <a:rPr lang="fr-FR" sz="1800" dirty="0" err="1" smtClean="0"/>
              <a:t>decreasing</a:t>
            </a:r>
            <a:r>
              <a:rPr lang="fr-FR" sz="1800" dirty="0" smtClean="0"/>
              <a:t> %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age</a:t>
            </a:r>
            <a:r>
              <a:rPr lang="fr-FR" sz="1800" dirty="0" smtClean="0"/>
              <a:t>; </a:t>
            </a:r>
            <a:r>
              <a:rPr lang="fr-FR" sz="1800" dirty="0" err="1"/>
              <a:t>U</a:t>
            </a:r>
            <a:r>
              <a:rPr lang="fr-FR" sz="1800" dirty="0" err="1" smtClean="0"/>
              <a:t>nconscious</a:t>
            </a:r>
            <a:r>
              <a:rPr lang="fr-FR" sz="1800" dirty="0" smtClean="0"/>
              <a:t> bonus </a:t>
            </a:r>
            <a:r>
              <a:rPr lang="fr-FR" sz="1800" dirty="0"/>
              <a:t>to </a:t>
            </a:r>
            <a:r>
              <a:rPr lang="fr-FR" sz="1800" dirty="0" smtClean="0"/>
              <a:t>men</a:t>
            </a:r>
          </a:p>
          <a:p>
            <a:r>
              <a:rPr lang="fr-FR" sz="1800" dirty="0" smtClean="0"/>
              <a:t>Oral </a:t>
            </a:r>
            <a:r>
              <a:rPr lang="fr-FR" sz="1800" dirty="0" err="1" smtClean="0"/>
              <a:t>presentations</a:t>
            </a:r>
            <a:r>
              <a:rPr lang="fr-FR" sz="1800" dirty="0" smtClean="0"/>
              <a:t> : </a:t>
            </a:r>
            <a:r>
              <a:rPr lang="fr-FR" sz="1800" dirty="0" err="1" smtClean="0"/>
              <a:t>Women</a:t>
            </a:r>
            <a:r>
              <a:rPr lang="fr-FR" sz="1800" dirty="0" smtClean="0"/>
              <a:t> are more </a:t>
            </a:r>
            <a:r>
              <a:rPr lang="fr-FR" sz="1800" dirty="0" err="1" smtClean="0"/>
              <a:t>frequently</a:t>
            </a:r>
            <a:r>
              <a:rPr lang="fr-FR" sz="1800" dirty="0" smtClean="0"/>
              <a:t> </a:t>
            </a:r>
            <a:r>
              <a:rPr lang="fr-FR" sz="1800" dirty="0" err="1" smtClean="0"/>
              <a:t>interrupted</a:t>
            </a:r>
            <a:r>
              <a:rPr lang="fr-FR" sz="1800" dirty="0"/>
              <a:t>; </a:t>
            </a:r>
            <a:r>
              <a:rPr lang="fr-FR" sz="1800" dirty="0" smtClean="0"/>
              <a:t>More assertive questions </a:t>
            </a:r>
            <a:r>
              <a:rPr lang="fr-FR" sz="1800" dirty="0"/>
              <a:t>+ </a:t>
            </a:r>
            <a:r>
              <a:rPr lang="fr-FR" sz="1800" dirty="0" err="1" smtClean="0"/>
              <a:t>criticism</a:t>
            </a:r>
            <a:endParaRPr lang="fr-FR" sz="1800" dirty="0" smtClean="0"/>
          </a:p>
          <a:p>
            <a:r>
              <a:rPr lang="fr-FR" sz="1800" dirty="0"/>
              <a:t>Impact of </a:t>
            </a:r>
            <a:r>
              <a:rPr lang="fr-FR" sz="1800" dirty="0" err="1"/>
              <a:t>evaluator</a:t>
            </a:r>
            <a:r>
              <a:rPr lang="fr-FR" sz="1800" dirty="0"/>
              <a:t> </a:t>
            </a:r>
            <a:r>
              <a:rPr lang="fr-FR" sz="1800" dirty="0" err="1"/>
              <a:t>gender</a:t>
            </a:r>
            <a:r>
              <a:rPr lang="fr-FR" sz="1800" dirty="0"/>
              <a:t> ? </a:t>
            </a:r>
            <a:r>
              <a:rPr lang="fr-FR" sz="1800" dirty="0" err="1"/>
              <a:t>Resistance</a:t>
            </a:r>
            <a:r>
              <a:rPr lang="fr-FR" sz="1800" dirty="0"/>
              <a:t>  to the proof, </a:t>
            </a:r>
            <a:r>
              <a:rPr lang="fr-FR" sz="1800" dirty="0" err="1" smtClean="0"/>
              <a:t>denial</a:t>
            </a:r>
            <a:endParaRPr lang="fr-FR" sz="18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92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6429" y="311731"/>
            <a:ext cx="10515600" cy="91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EXAMPLES of actions </a:t>
            </a:r>
            <a:r>
              <a:rPr lang="fr-FR" b="1" dirty="0" err="1" smtClean="0">
                <a:solidFill>
                  <a:srgbClr val="0070C0"/>
                </a:solidFill>
              </a:rPr>
              <a:t>taken</a:t>
            </a:r>
            <a:r>
              <a:rPr lang="fr-FR" b="1" dirty="0" smtClean="0">
                <a:solidFill>
                  <a:srgbClr val="0070C0"/>
                </a:solidFill>
              </a:rPr>
              <a:t> by the CNRS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478922" y="1570178"/>
            <a:ext cx="11137690" cy="49892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224" indent="-380990">
              <a:lnSpc>
                <a:spcPct val="100000"/>
              </a:lnSpc>
            </a:pPr>
            <a:r>
              <a:rPr lang="fr-FR" b="1" dirty="0" smtClean="0"/>
              <a:t>« </a:t>
            </a:r>
            <a:r>
              <a:rPr lang="fr-FR" b="1" dirty="0" err="1" smtClean="0"/>
              <a:t>Parity-Egality</a:t>
            </a:r>
            <a:r>
              <a:rPr lang="fr-FR" b="1" dirty="0" smtClean="0"/>
              <a:t> » </a:t>
            </a:r>
            <a:r>
              <a:rPr lang="fr-FR" b="1" dirty="0" err="1" smtClean="0"/>
              <a:t>referents</a:t>
            </a:r>
            <a:r>
              <a:rPr lang="fr-FR" b="1" dirty="0" smtClean="0"/>
              <a:t> in the </a:t>
            </a:r>
            <a:r>
              <a:rPr lang="fr-FR" b="1" dirty="0"/>
              <a:t>CNRS </a:t>
            </a:r>
            <a:r>
              <a:rPr lang="fr-FR" b="1" dirty="0" err="1"/>
              <a:t>committes</a:t>
            </a:r>
            <a:r>
              <a:rPr lang="fr-FR" b="1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recruitment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smtClean="0"/>
              <a:t>promotions for </a:t>
            </a:r>
            <a:r>
              <a:rPr lang="fr-FR" dirty="0" err="1" smtClean="0"/>
              <a:t>scientists</a:t>
            </a:r>
            <a:r>
              <a:rPr lang="fr-FR" dirty="0" smtClean="0"/>
              <a:t>.</a:t>
            </a:r>
            <a:endParaRPr lang="fr-FR" sz="1100" dirty="0" smtClean="0"/>
          </a:p>
          <a:p>
            <a:pPr marL="385224" indent="-380990">
              <a:lnSpc>
                <a:spcPct val="100000"/>
              </a:lnSpc>
            </a:pPr>
            <a:r>
              <a:rPr lang="fr-FR" dirty="0" err="1" smtClean="0"/>
              <a:t>Recommendation</a:t>
            </a:r>
            <a:r>
              <a:rPr lang="fr-FR" dirty="0" smtClean="0"/>
              <a:t> to respect the </a:t>
            </a:r>
            <a:r>
              <a:rPr lang="fr-FR" b="1" dirty="0" err="1" smtClean="0"/>
              <a:t>percentage</a:t>
            </a:r>
            <a:r>
              <a:rPr lang="fr-FR" b="1" dirty="0" smtClean="0"/>
              <a:t> of </a:t>
            </a:r>
            <a:r>
              <a:rPr lang="fr-FR" b="1" dirty="0" err="1" smtClean="0"/>
              <a:t>promouvable</a:t>
            </a:r>
            <a:r>
              <a:rPr lang="fr-FR" b="1" dirty="0" smtClean="0"/>
              <a:t> </a:t>
            </a:r>
            <a:r>
              <a:rPr lang="fr-FR" b="1" dirty="0" err="1" smtClean="0"/>
              <a:t>women</a:t>
            </a:r>
            <a:r>
              <a:rPr lang="fr-FR" b="1" dirty="0" smtClean="0"/>
              <a:t> </a:t>
            </a:r>
            <a:r>
              <a:rPr lang="fr-FR" dirty="0" smtClean="0"/>
              <a:t>for promotion, the </a:t>
            </a:r>
            <a:r>
              <a:rPr lang="fr-FR" dirty="0" err="1" smtClean="0"/>
              <a:t>percentage</a:t>
            </a:r>
            <a:r>
              <a:rPr lang="fr-FR" dirty="0" smtClean="0"/>
              <a:t> of </a:t>
            </a:r>
            <a:r>
              <a:rPr lang="fr-FR" dirty="0" err="1" smtClean="0"/>
              <a:t>female</a:t>
            </a:r>
            <a:r>
              <a:rPr lang="fr-FR" dirty="0" smtClean="0"/>
              <a:t> candidates for </a:t>
            </a:r>
            <a:r>
              <a:rPr lang="fr-FR" dirty="0" err="1" smtClean="0"/>
              <a:t>recruitement</a:t>
            </a:r>
            <a:r>
              <a:rPr lang="fr-FR" dirty="0" smtClean="0"/>
              <a:t>.</a:t>
            </a:r>
            <a:endParaRPr lang="fr-FR" sz="1100" dirty="0" smtClean="0"/>
          </a:p>
          <a:p>
            <a:pPr marL="385224" indent="-380990">
              <a:lnSpc>
                <a:spcPct val="100000"/>
              </a:lnSpc>
            </a:pPr>
            <a:r>
              <a:rPr lang="fr-FR" dirty="0" smtClean="0"/>
              <a:t>Signature of a charte for a </a:t>
            </a:r>
            <a:r>
              <a:rPr lang="fr-FR" b="1" dirty="0" smtClean="0"/>
              <a:t>communication </a:t>
            </a:r>
            <a:r>
              <a:rPr lang="fr-FR" b="1" dirty="0" err="1" smtClean="0"/>
              <a:t>with</a:t>
            </a:r>
            <a:r>
              <a:rPr lang="fr-FR" b="1" dirty="0" smtClean="0"/>
              <a:t> no </a:t>
            </a:r>
            <a:r>
              <a:rPr lang="fr-FR" b="1" dirty="0" err="1" smtClean="0"/>
              <a:t>sterotypes</a:t>
            </a:r>
            <a:r>
              <a:rPr lang="fr-FR" dirty="0" smtClean="0"/>
              <a:t>.</a:t>
            </a:r>
            <a:endParaRPr lang="fr-FR" sz="1100" dirty="0" smtClean="0"/>
          </a:p>
          <a:p>
            <a:pPr marL="385224" indent="-380990">
              <a:lnSpc>
                <a:spcPct val="100000"/>
              </a:lnSpc>
            </a:pPr>
            <a:r>
              <a:rPr lang="fr-FR" b="1" dirty="0" err="1" smtClean="0"/>
              <a:t>Parity</a:t>
            </a:r>
            <a:r>
              <a:rPr lang="fr-FR" b="1" dirty="0" smtClean="0"/>
              <a:t> in the </a:t>
            </a:r>
            <a:r>
              <a:rPr lang="fr-FR" b="1" dirty="0" err="1" smtClean="0"/>
              <a:t>scientific</a:t>
            </a:r>
            <a:r>
              <a:rPr lang="fr-FR" b="1" dirty="0" smtClean="0"/>
              <a:t> </a:t>
            </a:r>
            <a:r>
              <a:rPr lang="fr-FR" b="1" dirty="0" err="1" smtClean="0"/>
              <a:t>events</a:t>
            </a:r>
            <a:r>
              <a:rPr lang="fr-FR" b="1" dirty="0" smtClean="0"/>
              <a:t> </a:t>
            </a:r>
            <a:r>
              <a:rPr lang="fr-FR" dirty="0" smtClean="0"/>
              <a:t>(recommandation CS): </a:t>
            </a:r>
            <a:r>
              <a:rPr lang="fr-FR" sz="2400" dirty="0" smtClean="0"/>
              <a:t>the CNRS </a:t>
            </a:r>
            <a:r>
              <a:rPr lang="fr-FR" sz="2400" dirty="0" err="1" smtClean="0"/>
              <a:t>is</a:t>
            </a:r>
            <a:r>
              <a:rPr lang="fr-FR" sz="2400" dirty="0" smtClean="0"/>
              <a:t> not </a:t>
            </a:r>
            <a:r>
              <a:rPr lang="fr-FR" sz="2400" dirty="0" err="1" smtClean="0"/>
              <a:t>associated</a:t>
            </a:r>
            <a:r>
              <a:rPr lang="fr-FR" sz="2400" dirty="0" smtClean="0"/>
              <a:t> if </a:t>
            </a:r>
            <a:r>
              <a:rPr lang="fr-FR" sz="2400" dirty="0" err="1" smtClean="0"/>
              <a:t>women</a:t>
            </a:r>
            <a:r>
              <a:rPr lang="fr-FR" sz="2400" dirty="0" smtClean="0"/>
              <a:t> are not </a:t>
            </a:r>
            <a:r>
              <a:rPr lang="fr-FR" sz="2400" dirty="0" err="1" smtClean="0"/>
              <a:t>presents</a:t>
            </a:r>
            <a:r>
              <a:rPr lang="fr-FR" sz="2400" dirty="0" smtClean="0"/>
              <a:t> at all </a:t>
            </a:r>
            <a:r>
              <a:rPr lang="fr-FR" sz="2400" dirty="0" err="1" smtClean="0"/>
              <a:t>levels</a:t>
            </a:r>
            <a:r>
              <a:rPr lang="fr-FR" sz="2400" dirty="0" smtClean="0"/>
              <a:t> (</a:t>
            </a:r>
            <a:r>
              <a:rPr lang="fr-FR" sz="2400" dirty="0" err="1" smtClean="0"/>
              <a:t>scientific</a:t>
            </a:r>
            <a:r>
              <a:rPr lang="fr-FR" sz="2400" dirty="0" smtClean="0"/>
              <a:t> </a:t>
            </a:r>
            <a:r>
              <a:rPr lang="fr-FR" sz="2400" dirty="0" err="1" smtClean="0"/>
              <a:t>comittes</a:t>
            </a:r>
            <a:r>
              <a:rPr lang="fr-FR" sz="2400" dirty="0" smtClean="0"/>
              <a:t>, organisation </a:t>
            </a:r>
            <a:r>
              <a:rPr lang="fr-FR" sz="2400" dirty="0" err="1" smtClean="0"/>
              <a:t>comitee</a:t>
            </a:r>
            <a:r>
              <a:rPr lang="fr-FR" sz="2400" dirty="0" smtClean="0"/>
              <a:t>, </a:t>
            </a:r>
            <a:r>
              <a:rPr lang="fr-FR" sz="2400" dirty="0" err="1" smtClean="0"/>
              <a:t>invited</a:t>
            </a:r>
            <a:r>
              <a:rPr lang="fr-FR" sz="2400" dirty="0" smtClean="0"/>
              <a:t> talk..) in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proportion </a:t>
            </a:r>
            <a:r>
              <a:rPr lang="fr-FR" sz="2400" dirty="0" err="1" smtClean="0"/>
              <a:t>than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domain</a:t>
            </a:r>
            <a:r>
              <a:rPr lang="fr-FR" sz="2400" dirty="0" smtClean="0"/>
              <a:t>. </a:t>
            </a:r>
          </a:p>
          <a:p>
            <a:pPr marL="385224" indent="-380990">
              <a:lnSpc>
                <a:spcPct val="100000"/>
              </a:lnSpc>
            </a:pPr>
            <a:r>
              <a:rPr lang="fr-FR" dirty="0" err="1" smtClean="0"/>
              <a:t>Creation</a:t>
            </a:r>
            <a:r>
              <a:rPr lang="fr-FR" dirty="0" smtClean="0"/>
              <a:t> of an </a:t>
            </a:r>
            <a:r>
              <a:rPr lang="fr-FR" b="1" dirty="0" smtClean="0"/>
              <a:t>on-line formation (biais and </a:t>
            </a:r>
            <a:r>
              <a:rPr lang="fr-FR" b="1" dirty="0" err="1" smtClean="0"/>
              <a:t>stereotypes</a:t>
            </a:r>
            <a:r>
              <a:rPr lang="fr-FR" b="1" dirty="0" smtClean="0"/>
              <a:t>)</a:t>
            </a:r>
            <a:r>
              <a:rPr lang="fr-FR" dirty="0" smtClean="0"/>
              <a:t> of the </a:t>
            </a:r>
            <a:r>
              <a:rPr lang="fr-FR" dirty="0" err="1" smtClean="0"/>
              <a:t>members</a:t>
            </a:r>
            <a:r>
              <a:rPr lang="fr-FR" dirty="0" smtClean="0"/>
              <a:t> of </a:t>
            </a:r>
            <a:r>
              <a:rPr lang="fr-FR" dirty="0" err="1" smtClean="0"/>
              <a:t>committes</a:t>
            </a:r>
            <a:r>
              <a:rPr lang="fr-FR" dirty="0" smtClean="0"/>
              <a:t> and the </a:t>
            </a:r>
            <a:r>
              <a:rPr lang="fr-FR" dirty="0" err="1" smtClean="0"/>
              <a:t>labs</a:t>
            </a:r>
            <a:r>
              <a:rPr lang="fr-FR" dirty="0" smtClean="0"/>
              <a:t>’ </a:t>
            </a:r>
            <a:r>
              <a:rPr lang="fr-FR" dirty="0" err="1" smtClean="0"/>
              <a:t>directors</a:t>
            </a:r>
            <a:r>
              <a:rPr lang="fr-FR" dirty="0" smtClean="0"/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48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93305"/>
            <a:ext cx="11671016" cy="6764695"/>
            <a:chOff x="-35558" y="69979"/>
            <a:chExt cx="8753262" cy="507352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5558" y="69979"/>
              <a:ext cx="8753262" cy="507352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244408" y="4803998"/>
              <a:ext cx="45528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5096506" y="1776463"/>
            <a:ext cx="282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B. Marticorena (INSU), J-L. </a:t>
            </a:r>
            <a:r>
              <a:rPr lang="fr-FR" sz="1200" b="1" dirty="0" err="1" smtClean="0">
                <a:solidFill>
                  <a:srgbClr val="FF0000"/>
                </a:solidFill>
              </a:rPr>
              <a:t>Vercher</a:t>
            </a:r>
            <a:r>
              <a:rPr lang="fr-FR" sz="1200" b="1" dirty="0" smtClean="0">
                <a:solidFill>
                  <a:srgbClr val="FF0000"/>
                </a:solidFill>
              </a:rPr>
              <a:t> (INSB)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43051" y="2294876"/>
            <a:ext cx="14294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Mission for the place of </a:t>
            </a:r>
            <a:r>
              <a:rPr lang="fr-FR" b="1" dirty="0" err="1" smtClean="0"/>
              <a:t>women</a:t>
            </a:r>
            <a:r>
              <a:rPr lang="fr-FR" b="1" dirty="0" smtClean="0"/>
              <a:t> (MPDF)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068312" y="1391742"/>
            <a:ext cx="23362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Makes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recommendations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190397" y="1268632"/>
            <a:ext cx="33602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Evaluates</a:t>
            </a:r>
            <a:r>
              <a:rPr lang="fr-FR" sz="1600" b="1" dirty="0" smtClean="0"/>
              <a:t> the </a:t>
            </a:r>
            <a:r>
              <a:rPr lang="fr-FR" sz="1600" b="1" dirty="0" err="1" smtClean="0"/>
              <a:t>policies</a:t>
            </a:r>
            <a:r>
              <a:rPr lang="fr-FR" sz="1600" b="1" dirty="0" smtClean="0"/>
              <a:t> and the actions</a:t>
            </a:r>
          </a:p>
          <a:p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486482" y="319331"/>
            <a:ext cx="170211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Direction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decides</a:t>
            </a:r>
            <a:r>
              <a:rPr lang="fr-FR" sz="1400" b="1" dirty="0" smtClean="0">
                <a:solidFill>
                  <a:srgbClr val="FF0000"/>
                </a:solidFill>
              </a:rPr>
              <a:t> the </a:t>
            </a:r>
            <a:r>
              <a:rPr lang="fr-FR" sz="1400" b="1" dirty="0" err="1" smtClean="0">
                <a:solidFill>
                  <a:srgbClr val="FF0000"/>
                </a:solidFill>
              </a:rPr>
              <a:t>policies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6720" y="2092903"/>
            <a:ext cx="418096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Coordinates</a:t>
            </a:r>
            <a:r>
              <a:rPr lang="fr-FR" sz="1600" b="1" dirty="0" smtClean="0">
                <a:solidFill>
                  <a:srgbClr val="0070C0"/>
                </a:solidFill>
              </a:rPr>
              <a:t> the </a:t>
            </a:r>
            <a:r>
              <a:rPr lang="fr-FR" sz="1600" b="1" dirty="0" err="1" smtClean="0">
                <a:solidFill>
                  <a:srgbClr val="0070C0"/>
                </a:solidFill>
              </a:rPr>
              <a:t>Committee</a:t>
            </a:r>
            <a:r>
              <a:rPr lang="fr-FR" sz="1600" b="1" dirty="0" smtClean="0">
                <a:solidFill>
                  <a:srgbClr val="0070C0"/>
                </a:solidFill>
              </a:rPr>
              <a:t> for </a:t>
            </a:r>
            <a:r>
              <a:rPr lang="fr-FR" sz="1600" b="1" dirty="0" err="1" smtClean="0">
                <a:solidFill>
                  <a:srgbClr val="0070C0"/>
                </a:solidFill>
              </a:rPr>
              <a:t>Parity-Equality</a:t>
            </a:r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Animates</a:t>
            </a:r>
            <a:r>
              <a:rPr lang="fr-FR" sz="1600" b="1" dirty="0" smtClean="0">
                <a:solidFill>
                  <a:srgbClr val="0070C0"/>
                </a:solidFill>
              </a:rPr>
              <a:t> of the COREGAL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Interacts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with</a:t>
            </a:r>
            <a:r>
              <a:rPr lang="fr-FR" sz="1600" b="1" dirty="0" smtClean="0">
                <a:solidFill>
                  <a:srgbClr val="0070C0"/>
                </a:solidFill>
              </a:rPr>
              <a:t> national instances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Develops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european</a:t>
            </a:r>
            <a:r>
              <a:rPr lang="fr-FR" sz="1600" b="1" dirty="0" smtClean="0">
                <a:solidFill>
                  <a:srgbClr val="0070C0"/>
                </a:solidFill>
              </a:rPr>
              <a:t> ans </a:t>
            </a:r>
            <a:r>
              <a:rPr lang="fr-FR" sz="1600" b="1" dirty="0" err="1" smtClean="0">
                <a:solidFill>
                  <a:srgbClr val="0070C0"/>
                </a:solidFill>
              </a:rPr>
              <a:t>internatioanl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partnerships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07823" y="2313487"/>
            <a:ext cx="317899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Defines</a:t>
            </a:r>
            <a:r>
              <a:rPr lang="fr-FR" sz="1600" b="1" dirty="0" smtClean="0">
                <a:solidFill>
                  <a:srgbClr val="0070C0"/>
                </a:solidFill>
              </a:rPr>
              <a:t> and </a:t>
            </a:r>
            <a:r>
              <a:rPr lang="fr-FR" sz="1600" b="1" dirty="0" err="1" smtClean="0">
                <a:solidFill>
                  <a:srgbClr val="0070C0"/>
                </a:solidFill>
              </a:rPr>
              <a:t>deploy</a:t>
            </a:r>
            <a:r>
              <a:rPr lang="fr-FR" sz="1600" b="1" dirty="0" smtClean="0">
                <a:solidFill>
                  <a:srgbClr val="0070C0"/>
                </a:solidFill>
              </a:rPr>
              <a:t> the action plan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Produce</a:t>
            </a:r>
            <a:r>
              <a:rPr lang="fr-FR" sz="1600" b="1" dirty="0" smtClean="0">
                <a:solidFill>
                  <a:srgbClr val="0070C0"/>
                </a:solidFill>
              </a:rPr>
              <a:t> the </a:t>
            </a:r>
            <a:r>
              <a:rPr lang="fr-FR" sz="1600" b="1" dirty="0" err="1" smtClean="0">
                <a:solidFill>
                  <a:srgbClr val="0070C0"/>
                </a:solidFill>
              </a:rPr>
              <a:t>annual</a:t>
            </a:r>
            <a:r>
              <a:rPr lang="fr-FR" sz="1600" b="1" dirty="0" smtClean="0">
                <a:solidFill>
                  <a:srgbClr val="0070C0"/>
                </a:solidFill>
              </a:rPr>
              <a:t> report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  <a:p>
            <a:r>
              <a:rPr lang="fr-FR" sz="1600" b="1" dirty="0" smtClean="0">
                <a:solidFill>
                  <a:srgbClr val="0070C0"/>
                </a:solidFill>
              </a:rPr>
              <a:t>Organises formation and communication actions</a:t>
            </a:r>
          </a:p>
          <a:p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2486" y="3094904"/>
            <a:ext cx="1146149" cy="62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948857" y="4401227"/>
            <a:ext cx="110127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Focal points in the </a:t>
            </a:r>
            <a:r>
              <a:rPr lang="fr-FR" sz="1300" b="1" dirty="0" err="1" smtClean="0"/>
              <a:t>regional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delegations</a:t>
            </a:r>
            <a:endParaRPr lang="fr-FR" sz="13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11323" y="4168803"/>
            <a:ext cx="42286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Distribute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information in the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regions</a:t>
            </a:r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Organise formation and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awareness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activities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32946" y="4260006"/>
            <a:ext cx="317899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local actions</a:t>
            </a:r>
          </a:p>
          <a:p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Reporting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to the MPDF</a:t>
            </a:r>
          </a:p>
          <a:p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92415" y="6220163"/>
            <a:ext cx="3040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Reference people in the </a:t>
            </a:r>
            <a:r>
              <a:rPr lang="fr-FR" sz="1400" b="1" dirty="0" err="1" smtClean="0"/>
              <a:t>labs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990078" y="6066777"/>
            <a:ext cx="30199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</a:rPr>
              <a:t>Share and spread information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903657" y="6079846"/>
            <a:ext cx="2172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</a:rPr>
              <a:t>Actions in the </a:t>
            </a:r>
            <a:r>
              <a:rPr lang="fr-FR" sz="1600" b="1" dirty="0" err="1" smtClean="0">
                <a:solidFill>
                  <a:srgbClr val="00B0F0"/>
                </a:solidFill>
              </a:rPr>
              <a:t>labs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86482" y="1257090"/>
            <a:ext cx="17447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Committee</a:t>
            </a:r>
            <a:r>
              <a:rPr lang="fr-FR" sz="1600" b="1" dirty="0" smtClean="0"/>
              <a:t> for </a:t>
            </a:r>
            <a:r>
              <a:rPr lang="fr-FR" sz="1600" b="1" dirty="0" err="1" smtClean="0"/>
              <a:t>Parity-Equality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3137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180" t="14445" r="1832" b="4916"/>
          <a:stretch/>
        </p:blipFill>
        <p:spPr>
          <a:xfrm>
            <a:off x="466531" y="1307592"/>
            <a:ext cx="11392677" cy="5430416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28888" y="425003"/>
            <a:ext cx="10515600" cy="882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30791" y="283031"/>
            <a:ext cx="11864156" cy="882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Coordination </a:t>
            </a:r>
            <a:r>
              <a:rPr lang="fr-FR" b="1" dirty="0" err="1" smtClean="0">
                <a:solidFill>
                  <a:srgbClr val="0070C0"/>
                </a:solidFill>
              </a:rPr>
              <a:t>Parity-Egality</a:t>
            </a:r>
            <a:r>
              <a:rPr lang="fr-FR" b="1" dirty="0" smtClean="0">
                <a:solidFill>
                  <a:srgbClr val="0070C0"/>
                </a:solidFill>
              </a:rPr>
              <a:t> in the </a:t>
            </a:r>
            <a:r>
              <a:rPr lang="fr-FR" b="1" dirty="0" err="1" smtClean="0">
                <a:solidFill>
                  <a:srgbClr val="0070C0"/>
                </a:solidFill>
              </a:rPr>
              <a:t>Universities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677" y="6220799"/>
            <a:ext cx="4673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https://www.cped-egalite.fr/cped/</a:t>
            </a:r>
          </a:p>
        </p:txBody>
      </p:sp>
    </p:spTree>
    <p:extLst>
      <p:ext uri="{BB962C8B-B14F-4D97-AF65-F5344CB8AC3E}">
        <p14:creationId xmlns:p14="http://schemas.microsoft.com/office/powerpoint/2010/main" val="13754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49772" y="439"/>
            <a:ext cx="735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Effectifs CR et DR CNRS-INSU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7830539" y="1858617"/>
            <a:ext cx="3748548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Rapport DR/CR : </a:t>
            </a:r>
          </a:p>
          <a:p>
            <a:pPr lvl="1"/>
            <a:r>
              <a:rPr lang="fr-FR" dirty="0" smtClean="0"/>
              <a:t>0,82 à 1,17 pour les hommes</a:t>
            </a:r>
          </a:p>
          <a:p>
            <a:pPr lvl="1"/>
            <a:r>
              <a:rPr lang="fr-FR" dirty="0" smtClean="0"/>
              <a:t>0,55 à 0,83 pour les femmes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Indice d’avantage masculin :</a:t>
            </a:r>
          </a:p>
          <a:p>
            <a:r>
              <a:rPr lang="fr-FR" dirty="0" smtClean="0"/>
              <a:t>           De 2009 à 2019 :</a:t>
            </a:r>
          </a:p>
          <a:p>
            <a:r>
              <a:rPr lang="fr-FR" dirty="0"/>
              <a:t>	</a:t>
            </a:r>
            <a:r>
              <a:rPr lang="fr-FR" dirty="0" smtClean="0"/>
              <a:t>baisse de 1,5 à 1,41</a:t>
            </a:r>
          </a:p>
          <a:p>
            <a:r>
              <a:rPr lang="fr-FR" dirty="0"/>
              <a:t>	</a:t>
            </a:r>
            <a:r>
              <a:rPr lang="fr-FR" dirty="0" smtClean="0"/>
              <a:t>= 0,1 point/10 ans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Selon la tendance y = 1 en </a:t>
            </a:r>
            <a:r>
              <a:rPr lang="fr-FR" i="1" dirty="0" smtClean="0"/>
              <a:t>2060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174752" y="1262888"/>
          <a:ext cx="7233920" cy="51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334965" y="6420411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(CR du CSI de l’INSU du 14/04/2021)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993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06011" y="5293601"/>
            <a:ext cx="33627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- % de CR &gt; %DR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% CR ET %DR </a:t>
            </a:r>
            <a:r>
              <a:rPr lang="fr-FR" dirty="0"/>
              <a:t>en </a:t>
            </a:r>
            <a:r>
              <a:rPr lang="fr-FR" dirty="0" smtClean="0"/>
              <a:t>augmentation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Ecart constant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234834" y="1007843"/>
          <a:ext cx="5738421" cy="404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06011" y="1523198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CR : 37 à 45 %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29091" y="2334515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DR : 30 à 38%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55765" y="-8653"/>
            <a:ext cx="8849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Effectifs CR et DR CNRS par section</a:t>
            </a:r>
            <a:endParaRPr lang="fr-FR" sz="4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685380" y="5264562"/>
            <a:ext cx="29916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- % faibles en CR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mais %DR&gt;CR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%DR en augmentation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%CR stable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359746"/>
              </p:ext>
            </p:extLst>
          </p:nvPr>
        </p:nvGraphicFramePr>
        <p:xfrm>
          <a:off x="6018241" y="968622"/>
          <a:ext cx="6068291" cy="424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050306" y="3656106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CR : 18 à 20%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447332" y="2260936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DR : 21 à 27%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670867" y="6502614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(CR du CSI de l’INSU du 14/04/2021)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71552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297098" y="214074"/>
          <a:ext cx="5608785" cy="3290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01">
                  <a:extLst>
                    <a:ext uri="{9D8B030D-6E8A-4147-A177-3AD203B41FA5}">
                      <a16:colId xmlns:a16="http://schemas.microsoft.com/office/drawing/2014/main" val="62170127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96052166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3329283772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1641730889"/>
                    </a:ext>
                  </a:extLst>
                </a:gridCol>
                <a:gridCol w="1312984">
                  <a:extLst>
                    <a:ext uri="{9D8B030D-6E8A-4147-A177-3AD203B41FA5}">
                      <a16:colId xmlns:a16="http://schemas.microsoft.com/office/drawing/2014/main" val="3069442793"/>
                    </a:ext>
                  </a:extLst>
                </a:gridCol>
              </a:tblGrid>
              <a:tr h="395209"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Ecart</a:t>
                      </a:r>
                      <a:r>
                        <a:rPr lang="fr-FR" sz="1600" b="1" baseline="0" dirty="0" smtClean="0"/>
                        <a:t> 2019-2009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Femmes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Hommes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2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Total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DR</a:t>
                      </a:r>
                    </a:p>
                    <a:p>
                      <a:r>
                        <a:rPr lang="fr-FR" sz="1600" b="1" dirty="0" smtClean="0"/>
                        <a:t>CR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80</a:t>
                      </a:r>
                    </a:p>
                    <a:p>
                      <a:pPr algn="ctr"/>
                      <a:r>
                        <a:rPr lang="fr-FR" sz="1600" b="1" dirty="0" smtClean="0"/>
                        <a:t>-92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r>
                        <a:rPr lang="fr-FR" sz="1600" b="1" dirty="0" smtClean="0"/>
                        <a:t>  (45%)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-15 </a:t>
                      </a:r>
                      <a:r>
                        <a:rPr lang="fr-FR" sz="1600" b="1" dirty="0" smtClean="0"/>
                        <a:t>(16%)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44</a:t>
                      </a:r>
                    </a:p>
                    <a:p>
                      <a:pPr algn="ctr"/>
                      <a:r>
                        <a:rPr lang="fr-FR" sz="1600" b="1" dirty="0" smtClean="0"/>
                        <a:t>-77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8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S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DR</a:t>
                      </a:r>
                    </a:p>
                    <a:p>
                      <a:r>
                        <a:rPr lang="fr-FR" sz="1600" b="1" dirty="0" smtClean="0"/>
                        <a:t>CR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17</a:t>
                      </a:r>
                    </a:p>
                    <a:p>
                      <a:pPr algn="ctr"/>
                      <a:r>
                        <a:rPr lang="fr-FR" sz="1600" b="1" dirty="0" smtClean="0"/>
                        <a:t>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sz="1600" b="1" dirty="0" smtClean="0"/>
                        <a:t>  (29%)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-4 </a:t>
                      </a:r>
                      <a:r>
                        <a:rPr lang="fr-FR" sz="1600" b="1" dirty="0" smtClean="0"/>
                        <a:t>(15%)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12</a:t>
                      </a:r>
                    </a:p>
                    <a:p>
                      <a:pPr algn="ctr"/>
                      <a:r>
                        <a:rPr lang="fr-FR" sz="1600" b="1" dirty="0" smtClean="0"/>
                        <a:t>-23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5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S 18</a:t>
                      </a:r>
                    </a:p>
                    <a:p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DR</a:t>
                      </a:r>
                    </a:p>
                    <a:p>
                      <a:r>
                        <a:rPr lang="fr-FR" sz="1600" b="1" dirty="0" smtClean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33</a:t>
                      </a:r>
                    </a:p>
                    <a:p>
                      <a:pPr algn="ctr"/>
                      <a:r>
                        <a:rPr lang="fr-FR" sz="1600" b="1" dirty="0" smtClean="0"/>
                        <a:t>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fr-FR" sz="1600" b="1" dirty="0" smtClean="0"/>
                        <a:t> (48%)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-19 </a:t>
                      </a:r>
                      <a:r>
                        <a:rPr lang="fr-FR" sz="1600" b="1" dirty="0" smtClean="0"/>
                        <a:t>(37%)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17</a:t>
                      </a:r>
                    </a:p>
                    <a:p>
                      <a:pPr algn="ctr"/>
                      <a:r>
                        <a:rPr lang="fr-FR" sz="1600" b="1" dirty="0" smtClean="0"/>
                        <a:t>-32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7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S 19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DR</a:t>
                      </a:r>
                    </a:p>
                    <a:p>
                      <a:r>
                        <a:rPr lang="fr-FR" sz="1600" b="1" dirty="0" smtClean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36</a:t>
                      </a:r>
                    </a:p>
                    <a:p>
                      <a:pPr algn="ctr"/>
                      <a:r>
                        <a:rPr lang="fr-FR" sz="1600" b="1" dirty="0" smtClean="0"/>
                        <a:t>-7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15 </a:t>
                      </a:r>
                      <a:r>
                        <a:rPr lang="fr-FR" sz="1600" b="1" dirty="0" smtClean="0"/>
                        <a:t>(41%)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sz="1600" b="1" dirty="0" smtClean="0"/>
                        <a:t> (++)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21</a:t>
                      </a:r>
                    </a:p>
                    <a:p>
                      <a:pPr algn="ctr"/>
                      <a:r>
                        <a:rPr lang="fr-FR" sz="1600" b="1" dirty="0" smtClean="0"/>
                        <a:t>-12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1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Extra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DR</a:t>
                      </a:r>
                    </a:p>
                    <a:p>
                      <a:r>
                        <a:rPr lang="fr-FR" sz="1600" b="1" dirty="0" smtClean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- 6</a:t>
                      </a:r>
                    </a:p>
                    <a:p>
                      <a:pPr algn="ctr"/>
                      <a:r>
                        <a:rPr lang="fr-FR" sz="1600" b="1" dirty="0" smtClean="0"/>
                        <a:t>- 7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fr-FR" sz="1600" b="1" dirty="0" smtClean="0"/>
                        <a:t> (0%)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+3 </a:t>
                      </a:r>
                      <a:r>
                        <a:rPr lang="fr-FR" sz="1600" b="1" dirty="0" smtClean="0"/>
                        <a:t>(++)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-6</a:t>
                      </a:r>
                    </a:p>
                    <a:p>
                      <a:pPr algn="ctr"/>
                      <a:r>
                        <a:rPr lang="fr-FR" sz="1600" b="1" dirty="0" smtClean="0"/>
                        <a:t>-10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250647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5133260" y="3747327"/>
          <a:ext cx="672650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181">
                  <a:extLst>
                    <a:ext uri="{9D8B030D-6E8A-4147-A177-3AD203B41FA5}">
                      <a16:colId xmlns:a16="http://schemas.microsoft.com/office/drawing/2014/main" val="621701273"/>
                    </a:ext>
                  </a:extLst>
                </a:gridCol>
                <a:gridCol w="519252">
                  <a:extLst>
                    <a:ext uri="{9D8B030D-6E8A-4147-A177-3AD203B41FA5}">
                      <a16:colId xmlns:a16="http://schemas.microsoft.com/office/drawing/2014/main" val="396052166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3329283772"/>
                    </a:ext>
                  </a:extLst>
                </a:gridCol>
                <a:gridCol w="1069236">
                  <a:extLst>
                    <a:ext uri="{9D8B030D-6E8A-4147-A177-3AD203B41FA5}">
                      <a16:colId xmlns:a16="http://schemas.microsoft.com/office/drawing/2014/main" val="1641730889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306944279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040783469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483722114"/>
                    </a:ext>
                  </a:extLst>
                </a:gridCol>
              </a:tblGrid>
              <a:tr h="281636"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Effectifs</a:t>
                      </a:r>
                      <a:r>
                        <a:rPr lang="fr-FR" sz="1400" b="1" baseline="0" dirty="0" smtClean="0"/>
                        <a:t> 2019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Femmes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Hommes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Ecart H-F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Ecart à</a:t>
                      </a:r>
                      <a:r>
                        <a:rPr lang="fr-FR" sz="1400" b="1" baseline="0" dirty="0" smtClean="0"/>
                        <a:t> 50%F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2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Total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DR</a:t>
                      </a:r>
                    </a:p>
                    <a:p>
                      <a:r>
                        <a:rPr lang="fr-FR" sz="1400" b="1" dirty="0" smtClean="0"/>
                        <a:t>CR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489</a:t>
                      </a:r>
                    </a:p>
                    <a:p>
                      <a:pPr algn="ctr"/>
                      <a:r>
                        <a:rPr lang="fr-FR" sz="1400" b="1" dirty="0" smtClean="0"/>
                        <a:t>459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129 (26%)</a:t>
                      </a:r>
                    </a:p>
                    <a:p>
                      <a:pPr algn="ctr"/>
                      <a:r>
                        <a:rPr lang="fr-FR" sz="1400" b="1" dirty="0" smtClean="0"/>
                        <a:t>155(34%)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357 (73%)</a:t>
                      </a:r>
                    </a:p>
                    <a:p>
                      <a:pPr algn="ctr"/>
                      <a:r>
                        <a:rPr lang="fr-FR" sz="1400" b="1" dirty="0" smtClean="0"/>
                        <a:t>304 (66%)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228</a:t>
                      </a:r>
                    </a:p>
                    <a:p>
                      <a:pPr algn="ctr"/>
                      <a:r>
                        <a:rPr lang="fr-FR" sz="1400" b="1" dirty="0" smtClean="0"/>
                        <a:t>149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114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8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DR</a:t>
                      </a:r>
                    </a:p>
                    <a:p>
                      <a:r>
                        <a:rPr lang="fr-FR" sz="1400" b="1" dirty="0" smtClean="0"/>
                        <a:t>CR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152</a:t>
                      </a:r>
                    </a:p>
                    <a:p>
                      <a:pPr algn="ctr"/>
                      <a:r>
                        <a:rPr lang="fr-FR" sz="1400" b="1" dirty="0" smtClean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38 (25%)</a:t>
                      </a:r>
                    </a:p>
                    <a:p>
                      <a:pPr algn="ctr"/>
                      <a:r>
                        <a:rPr lang="fr-FR" sz="1400" b="1" dirty="0" smtClean="0"/>
                        <a:t>27 (20%)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114 (75%)</a:t>
                      </a:r>
                    </a:p>
                    <a:p>
                      <a:pPr algn="ctr"/>
                      <a:r>
                        <a:rPr lang="fr-FR" sz="1400" b="1" dirty="0" smtClean="0"/>
                        <a:t>112 (80%)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76</a:t>
                      </a:r>
                    </a:p>
                    <a:p>
                      <a:pPr algn="ctr"/>
                      <a:r>
                        <a:rPr lang="fr-FR" sz="1400" b="1" dirty="0" smtClean="0"/>
                        <a:t>85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5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 18</a:t>
                      </a:r>
                    </a:p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DR</a:t>
                      </a:r>
                    </a:p>
                    <a:p>
                      <a:r>
                        <a:rPr lang="fr-FR" sz="1400" b="1" dirty="0" smtClean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170</a:t>
                      </a:r>
                    </a:p>
                    <a:p>
                      <a:pPr algn="ctr"/>
                      <a:r>
                        <a:rPr lang="fr-FR" sz="1400" b="1" dirty="0" smtClean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39 (23%)</a:t>
                      </a:r>
                    </a:p>
                    <a:p>
                      <a:pPr algn="ctr"/>
                      <a:r>
                        <a:rPr lang="fr-FR" sz="1400" b="1" dirty="0" smtClean="0"/>
                        <a:t>54 (35%)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131 (77%)</a:t>
                      </a:r>
                    </a:p>
                    <a:p>
                      <a:pPr algn="ctr"/>
                      <a:r>
                        <a:rPr lang="fr-FR" sz="1400" b="1" dirty="0" smtClean="0"/>
                        <a:t>98 (65%)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92</a:t>
                      </a:r>
                    </a:p>
                    <a:p>
                      <a:pPr algn="ctr"/>
                      <a:r>
                        <a:rPr lang="fr-FR" sz="1400" b="1" dirty="0" smtClean="0"/>
                        <a:t>44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7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 19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DR</a:t>
                      </a:r>
                    </a:p>
                    <a:p>
                      <a:r>
                        <a:rPr lang="fr-FR" sz="1400" b="1" dirty="0" smtClean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149</a:t>
                      </a:r>
                    </a:p>
                    <a:p>
                      <a:pPr algn="ctr"/>
                      <a:r>
                        <a:rPr lang="fr-FR" sz="1400" b="1" dirty="0" smtClean="0"/>
                        <a:t>150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49 (33%)</a:t>
                      </a:r>
                    </a:p>
                    <a:p>
                      <a:pPr algn="ctr"/>
                      <a:r>
                        <a:rPr lang="fr-FR" sz="1400" b="1" dirty="0" smtClean="0"/>
                        <a:t>65 (43%)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100 (67%)</a:t>
                      </a:r>
                    </a:p>
                    <a:p>
                      <a:pPr algn="ctr"/>
                      <a:r>
                        <a:rPr lang="fr-FR" sz="1400" b="1" dirty="0" smtClean="0"/>
                        <a:t>98</a:t>
                      </a:r>
                      <a:r>
                        <a:rPr lang="fr-FR" sz="1400" b="1" baseline="0" dirty="0" smtClean="0"/>
                        <a:t> (57%)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51</a:t>
                      </a:r>
                    </a:p>
                    <a:p>
                      <a:pPr algn="ctr"/>
                      <a:r>
                        <a:rPr lang="fr-FR" sz="1400" b="1" dirty="0" smtClean="0"/>
                        <a:t>33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1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Extra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DR</a:t>
                      </a:r>
                    </a:p>
                    <a:p>
                      <a:r>
                        <a:rPr lang="fr-FR" sz="1400" b="1" dirty="0" smtClean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15</a:t>
                      </a:r>
                    </a:p>
                    <a:p>
                      <a:pPr algn="ctr"/>
                      <a:r>
                        <a:rPr lang="fr-FR" sz="1400" b="1" dirty="0" smtClean="0"/>
                        <a:t>18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3(20%)</a:t>
                      </a:r>
                    </a:p>
                    <a:p>
                      <a:pPr algn="ctr"/>
                      <a:r>
                        <a:rPr lang="fr-FR" sz="1400" b="1" dirty="0" smtClean="0"/>
                        <a:t>9</a:t>
                      </a:r>
                      <a:r>
                        <a:rPr lang="fr-FR" sz="1400" b="1" baseline="0" dirty="0" smtClean="0"/>
                        <a:t>(50%)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12(80%)</a:t>
                      </a:r>
                    </a:p>
                    <a:p>
                      <a:pPr algn="ctr"/>
                      <a:r>
                        <a:rPr lang="fr-FR" sz="1400" b="1" dirty="0" smtClean="0"/>
                        <a:t>9(50%)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9</a:t>
                      </a:r>
                    </a:p>
                    <a:p>
                      <a:pPr algn="ctr"/>
                      <a:r>
                        <a:rPr lang="fr-FR" sz="1400" b="1" dirty="0" smtClean="0"/>
                        <a:t>0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4215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575332" y="997889"/>
            <a:ext cx="40271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Evolution des effectifs </a:t>
            </a:r>
          </a:p>
          <a:p>
            <a:pPr algn="ctr"/>
            <a:r>
              <a:rPr lang="fr-FR" sz="3200" b="1" dirty="0" smtClean="0"/>
              <a:t>CNRS-INSU</a:t>
            </a:r>
          </a:p>
          <a:p>
            <a:pPr algn="ctr"/>
            <a:r>
              <a:rPr lang="fr-FR" sz="3200" b="1" dirty="0" smtClean="0"/>
              <a:t>sur 10 ans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80010" y="6273595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(CR du CSI de l’INSU du 14/04/2021)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2220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in the French </a:t>
            </a:r>
            <a:r>
              <a:rPr lang="fr-FR" b="1" dirty="0" err="1" smtClean="0">
                <a:solidFill>
                  <a:srgbClr val="0070C0"/>
                </a:solidFill>
              </a:rPr>
              <a:t>Universities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06473" y="6335486"/>
            <a:ext cx="1324947" cy="31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38007" y="6581001"/>
            <a:ext cx="7060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(Enseignement Supérieur, Recherche et Innovation, Vers l’égalité femmes-hommes ? Chiffres Clés ; 2022 MESRI) </a:t>
            </a:r>
            <a:endParaRPr lang="fr-FR" sz="12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963" y="1293656"/>
            <a:ext cx="5902926" cy="4530895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9610663" y="4241495"/>
            <a:ext cx="255064" cy="1485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8030160" y="4241495"/>
            <a:ext cx="200863" cy="1485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920943" y="2928524"/>
            <a:ext cx="1842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% Assistant Professor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920943" y="3243815"/>
            <a:ext cx="10577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% Professor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8231023" y="387216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12%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36650" y="583078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29%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087041" y="390709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35%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610663" y="582039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4</a:t>
            </a:r>
            <a:r>
              <a:rPr lang="fr-FR" sz="1600" b="1" dirty="0" smtClean="0">
                <a:solidFill>
                  <a:srgbClr val="FF0000"/>
                </a:solidFill>
              </a:rPr>
              <a:t>5%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6124" y="3542474"/>
            <a:ext cx="5285410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Proportion of </a:t>
            </a:r>
            <a:r>
              <a:rPr lang="fr-FR" sz="2400" b="1" dirty="0" err="1" smtClean="0">
                <a:solidFill>
                  <a:srgbClr val="002060"/>
                </a:solidFill>
              </a:rPr>
              <a:t>women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Research</a:t>
            </a:r>
            <a:r>
              <a:rPr lang="fr-FR" sz="2400" b="1" dirty="0" smtClean="0">
                <a:solidFill>
                  <a:srgbClr val="002060"/>
                </a:solidFill>
              </a:rPr>
              <a:t>/</a:t>
            </a:r>
            <a:r>
              <a:rPr lang="fr-FR" sz="2400" b="1" dirty="0" err="1" smtClean="0">
                <a:solidFill>
                  <a:srgbClr val="002060"/>
                </a:solidFill>
              </a:rPr>
              <a:t>teaching</a:t>
            </a:r>
            <a:r>
              <a:rPr lang="fr-FR" sz="2400" b="1" dirty="0" smtClean="0">
                <a:solidFill>
                  <a:srgbClr val="002060"/>
                </a:solidFill>
              </a:rPr>
              <a:t> in the </a:t>
            </a:r>
            <a:r>
              <a:rPr lang="fr-FR" sz="2400" b="1" dirty="0" err="1" smtClean="0">
                <a:solidFill>
                  <a:srgbClr val="002060"/>
                </a:solidFill>
              </a:rPr>
              <a:t>Universities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2400" b="1" dirty="0" err="1" smtClean="0">
                <a:solidFill>
                  <a:srgbClr val="002060"/>
                </a:solidFill>
              </a:rPr>
              <a:t>From</a:t>
            </a:r>
            <a:r>
              <a:rPr lang="fr-FR" sz="2400" b="1" dirty="0" smtClean="0">
                <a:solidFill>
                  <a:srgbClr val="002060"/>
                </a:solidFill>
              </a:rPr>
              <a:t> 1992 to  2020</a:t>
            </a:r>
          </a:p>
          <a:p>
            <a:pPr algn="ctr"/>
            <a:endParaRPr lang="fr-FR" sz="2400" b="1" dirty="0">
              <a:solidFill>
                <a:srgbClr val="00206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Assistant Pr : </a:t>
            </a:r>
            <a:r>
              <a:rPr lang="fr-FR" sz="2400" b="1" dirty="0" smtClean="0">
                <a:solidFill>
                  <a:srgbClr val="FF0000"/>
                </a:solidFill>
              </a:rPr>
              <a:t>+ 17 pts </a:t>
            </a:r>
          </a:p>
          <a:p>
            <a:pPr algn="ctr"/>
            <a:r>
              <a:rPr lang="fr-FR" sz="2400" b="1" dirty="0" err="1" smtClean="0">
                <a:solidFill>
                  <a:srgbClr val="002060"/>
                </a:solidFill>
              </a:rPr>
              <a:t>Professors</a:t>
            </a:r>
            <a:r>
              <a:rPr lang="fr-FR" sz="2400" b="1" dirty="0" smtClean="0">
                <a:solidFill>
                  <a:srgbClr val="002060"/>
                </a:solidFill>
              </a:rPr>
              <a:t> : </a:t>
            </a:r>
            <a:r>
              <a:rPr lang="fr-FR" sz="2400" b="1" dirty="0" smtClean="0">
                <a:solidFill>
                  <a:srgbClr val="FF0000"/>
                </a:solidFill>
              </a:rPr>
              <a:t>+ 10 pts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26124" y="1323514"/>
            <a:ext cx="5391807" cy="1730338"/>
            <a:chOff x="162890" y="1053191"/>
            <a:chExt cx="5391807" cy="1730338"/>
          </a:xfrm>
        </p:grpSpPr>
        <p:sp>
          <p:nvSpPr>
            <p:cNvPr id="3" name="ZoneTexte 2"/>
            <p:cNvSpPr txBox="1"/>
            <p:nvPr/>
          </p:nvSpPr>
          <p:spPr>
            <a:xfrm>
              <a:off x="1225238" y="2148279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339966"/>
                  </a:solidFill>
                </a:rPr>
                <a:t>60 % Men</a:t>
              </a:r>
              <a:endParaRPr lang="fr-FR" sz="2000" b="1" dirty="0">
                <a:solidFill>
                  <a:srgbClr val="339966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99516" y="2152448"/>
              <a:ext cx="15837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</a:rPr>
                <a:t>40 % </a:t>
              </a:r>
              <a:r>
                <a:rPr lang="fr-FR" sz="2000" b="1" dirty="0" err="1" smtClean="0">
                  <a:solidFill>
                    <a:srgbClr val="002060"/>
                  </a:solidFill>
                </a:rPr>
                <a:t>Women</a:t>
              </a:r>
              <a:endParaRPr lang="fr-FR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39316" y="1156605"/>
              <a:ext cx="47341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002060"/>
                  </a:solidFill>
                </a:rPr>
                <a:t>Permanent </a:t>
              </a:r>
              <a:r>
                <a:rPr lang="fr-FR" sz="2400" b="1" dirty="0" err="1" smtClean="0">
                  <a:solidFill>
                    <a:srgbClr val="002060"/>
                  </a:solidFill>
                </a:rPr>
                <a:t>Research</a:t>
              </a:r>
              <a:r>
                <a:rPr lang="fr-FR" sz="2400" b="1" dirty="0" smtClean="0">
                  <a:solidFill>
                    <a:srgbClr val="002060"/>
                  </a:solidFill>
                </a:rPr>
                <a:t>/</a:t>
              </a:r>
              <a:r>
                <a:rPr lang="fr-FR" sz="2400" b="1" dirty="0" err="1" smtClean="0">
                  <a:solidFill>
                    <a:srgbClr val="002060"/>
                  </a:solidFill>
                </a:rPr>
                <a:t>Teaching</a:t>
              </a:r>
              <a:r>
                <a:rPr lang="fr-FR" sz="2400" b="1" dirty="0" smtClean="0">
                  <a:solidFill>
                    <a:srgbClr val="002060"/>
                  </a:solidFill>
                </a:rPr>
                <a:t> Staff</a:t>
              </a:r>
            </a:p>
            <a:p>
              <a:pPr algn="ctr"/>
              <a:r>
                <a:rPr lang="fr-FR" sz="2400" b="1" dirty="0" smtClean="0">
                  <a:solidFill>
                    <a:srgbClr val="002060"/>
                  </a:solidFill>
                </a:rPr>
                <a:t> in the </a:t>
              </a:r>
              <a:r>
                <a:rPr lang="fr-FR" sz="2400" b="1" dirty="0" err="1" smtClean="0">
                  <a:solidFill>
                    <a:srgbClr val="002060"/>
                  </a:solidFill>
                </a:rPr>
                <a:t>Universities</a:t>
              </a:r>
              <a:r>
                <a:rPr lang="fr-FR" sz="2400" b="1" dirty="0" smtClean="0">
                  <a:solidFill>
                    <a:srgbClr val="002060"/>
                  </a:solidFill>
                </a:rPr>
                <a:t> in 2020</a:t>
              </a:r>
              <a:endParaRPr lang="fr-FR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2890" y="1053191"/>
              <a:ext cx="5391807" cy="1730338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795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73" y="1690688"/>
            <a:ext cx="8105192" cy="4752151"/>
          </a:xfrm>
          <a:prstGeom prst="rect">
            <a:avLst/>
          </a:prstGeom>
        </p:spPr>
      </p:pic>
      <p:sp>
        <p:nvSpPr>
          <p:cNvPr id="2" name="Titre 3"/>
          <p:cNvSpPr txBox="1">
            <a:spLocks/>
          </p:cNvSpPr>
          <p:nvPr/>
        </p:nvSpPr>
        <p:spPr>
          <a:xfrm>
            <a:off x="685801" y="365125"/>
            <a:ext cx="1113472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Situation générale dans le milieu académique EU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95" y="1027906"/>
            <a:ext cx="7874000" cy="787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31990" y="6422868"/>
            <a:ext cx="7060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(Enseignement Supérieur, Recherche et Innovation, Vers l’égalité femmes-hommes ? Chiffres Clés ; 2022 MESRI) 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4494245" y="6613953"/>
            <a:ext cx="7697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https://www.enseignementsup-recherche.gouv.fr/fr/vers-l-egalite-femmes-hommes-chiffres-cles-84053</a:t>
            </a:r>
          </a:p>
        </p:txBody>
      </p:sp>
    </p:spTree>
    <p:extLst>
      <p:ext uri="{BB962C8B-B14F-4D97-AF65-F5344CB8AC3E}">
        <p14:creationId xmlns:p14="http://schemas.microsoft.com/office/powerpoint/2010/main" val="3502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838199" y="365125"/>
            <a:ext cx="112490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Situation générale dans le milieu académique EU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21255" y="6581001"/>
            <a:ext cx="7060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(Enseignement Supérieur, Recherche et Innovation, Vers l’égalité femmes-hommes ? Chiffres Clés ; 2022 MESRI) </a:t>
            </a:r>
            <a:endParaRPr lang="fr-FR" sz="12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809" y="2327820"/>
            <a:ext cx="7773294" cy="43184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1224737"/>
            <a:ext cx="9093200" cy="11684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2724539" y="4283742"/>
            <a:ext cx="6409936" cy="186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134475" y="411773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50 %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4968" y="0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Situation générale au CNRS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9075" y="1104878"/>
            <a:ext cx="7048140" cy="83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Les parois de verre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9806473" y="6335486"/>
            <a:ext cx="1324947" cy="31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299779" y="6335486"/>
            <a:ext cx="3137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https://drh.cnrs.fr/le-rapport-social-unique</a:t>
            </a:r>
            <a:r>
              <a:rPr lang="sv-SE" sz="1100" dirty="0" smtClean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/</a:t>
            </a:r>
            <a:endParaRPr lang="sv-SE" sz="11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sv-SE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Année 2020</a:t>
            </a:r>
            <a:endParaRPr lang="sv-SE" sz="11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6005464" y="2913774"/>
            <a:ext cx="5943600" cy="33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Les femmes ITA occupent majoritairement des emplois dans l’administration, la documentation, et pour  les BAP support scientifique, elles sont plus particulièrement présentes dans les SHS. Pour  toutes les BAP dites « sciences dures », les hommes sont majoritaires.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" y="2304843"/>
            <a:ext cx="5613879" cy="32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611" y="125598"/>
            <a:ext cx="4746454" cy="21736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4968" y="57563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Effectifs ITA par </a:t>
            </a:r>
            <a:r>
              <a:rPr lang="fr-FR" sz="1600" dirty="0" smtClean="0"/>
              <a:t>BAP (enquête </a:t>
            </a:r>
            <a:r>
              <a:rPr lang="fr-FR" sz="1600" dirty="0"/>
              <a:t>DR17)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63042" y="2087729"/>
            <a:ext cx="1179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% </a:t>
            </a:r>
            <a:r>
              <a:rPr lang="fr-FR" b="1" dirty="0" err="1" smtClean="0">
                <a:solidFill>
                  <a:srgbClr val="002060"/>
                </a:solidFill>
              </a:rPr>
              <a:t>Women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2034073"/>
            <a:ext cx="5930971" cy="4004776"/>
          </a:xfrm>
          <a:prstGeom prst="rect">
            <a:avLst/>
          </a:prstGeom>
        </p:spPr>
      </p:pic>
      <p:sp>
        <p:nvSpPr>
          <p:cNvPr id="3" name="Titre 3"/>
          <p:cNvSpPr txBox="1">
            <a:spLocks/>
          </p:cNvSpPr>
          <p:nvPr/>
        </p:nvSpPr>
        <p:spPr>
          <a:xfrm>
            <a:off x="65314" y="0"/>
            <a:ext cx="1113608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for STEM </a:t>
            </a:r>
            <a:r>
              <a:rPr lang="fr-FR" sz="3200" b="1" dirty="0" smtClean="0">
                <a:solidFill>
                  <a:srgbClr val="0070C0"/>
                </a:solidFill>
              </a:rPr>
              <a:t>(Science, Tech., Eng., Math.)</a:t>
            </a: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798557"/>
            <a:ext cx="5353049" cy="415877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21255" y="6581001"/>
            <a:ext cx="7060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(Enseignement Supérieur, Recherche et Innovation, Vers l’égalité femmes-hommes ? Chiffres Clés ; 2022 MESRI) </a:t>
            </a:r>
            <a:endParaRPr lang="fr-FR" sz="1200" i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9550" y="4333875"/>
            <a:ext cx="5083810" cy="2090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667500" y="3810001"/>
            <a:ext cx="4975860" cy="2560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69030" y="1002397"/>
            <a:ext cx="4072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Proportion of </a:t>
            </a:r>
            <a:r>
              <a:rPr lang="fr-FR" b="1" dirty="0" err="1" smtClean="0">
                <a:solidFill>
                  <a:srgbClr val="002060"/>
                </a:solidFill>
              </a:rPr>
              <a:t>research</a:t>
            </a:r>
            <a:r>
              <a:rPr lang="fr-FR" b="1" dirty="0" smtClean="0">
                <a:solidFill>
                  <a:srgbClr val="002060"/>
                </a:solidFill>
              </a:rPr>
              <a:t>/</a:t>
            </a:r>
            <a:r>
              <a:rPr lang="fr-FR" b="1" dirty="0" err="1" smtClean="0">
                <a:solidFill>
                  <a:srgbClr val="002060"/>
                </a:solidFill>
              </a:rPr>
              <a:t>teaching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women</a:t>
            </a:r>
            <a:endParaRPr lang="fr-FR" b="1" dirty="0" smtClean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in the </a:t>
            </a:r>
            <a:r>
              <a:rPr lang="fr-FR" b="1" dirty="0" err="1">
                <a:solidFill>
                  <a:srgbClr val="002060"/>
                </a:solidFill>
              </a:rPr>
              <a:t>Universities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by </a:t>
            </a:r>
            <a:r>
              <a:rPr lang="fr-FR" b="1" dirty="0" err="1" smtClean="0">
                <a:solidFill>
                  <a:srgbClr val="002060"/>
                </a:solidFill>
              </a:rPr>
              <a:t>disciplins</a:t>
            </a:r>
            <a:r>
              <a:rPr lang="fr-FR" b="1" dirty="0" smtClean="0">
                <a:solidFill>
                  <a:srgbClr val="002060"/>
                </a:solidFill>
              </a:rPr>
              <a:t> in 2020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63042" y="2087729"/>
            <a:ext cx="1179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% </a:t>
            </a:r>
            <a:r>
              <a:rPr lang="fr-FR" b="1" dirty="0" err="1" smtClean="0">
                <a:solidFill>
                  <a:srgbClr val="002060"/>
                </a:solidFill>
              </a:rPr>
              <a:t>Women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841315" y="1903063"/>
            <a:ext cx="1179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% </a:t>
            </a:r>
            <a:r>
              <a:rPr lang="fr-FR" b="1" dirty="0" err="1" smtClean="0">
                <a:solidFill>
                  <a:srgbClr val="002060"/>
                </a:solidFill>
              </a:rPr>
              <a:t>Women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9515" y="829989"/>
            <a:ext cx="4394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Proportion </a:t>
            </a:r>
            <a:r>
              <a:rPr lang="fr-FR" b="1" dirty="0" smtClean="0">
                <a:solidFill>
                  <a:srgbClr val="002060"/>
                </a:solidFill>
              </a:rPr>
              <a:t>of </a:t>
            </a:r>
            <a:r>
              <a:rPr lang="fr-FR" b="1" dirty="0" err="1" smtClean="0">
                <a:solidFill>
                  <a:srgbClr val="002060"/>
                </a:solidFill>
              </a:rPr>
              <a:t>women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scientists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in </a:t>
            </a:r>
            <a:r>
              <a:rPr lang="fr-FR" b="1" dirty="0" err="1" smtClean="0">
                <a:solidFill>
                  <a:srgbClr val="002060"/>
                </a:solidFill>
              </a:rPr>
              <a:t>research</a:t>
            </a:r>
            <a:r>
              <a:rPr lang="fr-FR" b="1" dirty="0" smtClean="0">
                <a:solidFill>
                  <a:srgbClr val="002060"/>
                </a:solidFill>
              </a:rPr>
              <a:t> institutions by </a:t>
            </a:r>
            <a:r>
              <a:rPr lang="fr-FR" b="1" dirty="0" err="1" smtClean="0">
                <a:solidFill>
                  <a:srgbClr val="002060"/>
                </a:solidFill>
              </a:rPr>
              <a:t>disciplins</a:t>
            </a:r>
            <a:r>
              <a:rPr lang="fr-FR" b="1" dirty="0" smtClean="0">
                <a:solidFill>
                  <a:srgbClr val="002060"/>
                </a:solidFill>
              </a:rPr>
              <a:t> in 2020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21718" y="4309110"/>
            <a:ext cx="93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Chemistry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60721" y="4547939"/>
            <a:ext cx="117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Earth</a:t>
            </a:r>
            <a:r>
              <a:rPr lang="fr-FR" sz="1400" b="1" dirty="0" smtClean="0">
                <a:solidFill>
                  <a:srgbClr val="FF0000"/>
                </a:solidFill>
              </a:rPr>
              <a:t> Science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71259" y="4786405"/>
            <a:ext cx="1975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Mathematic</a:t>
            </a:r>
            <a:r>
              <a:rPr lang="fr-FR" sz="1400" b="1" dirty="0" smtClean="0">
                <a:solidFill>
                  <a:srgbClr val="FF0000"/>
                </a:solidFill>
              </a:rPr>
              <a:t>, </a:t>
            </a:r>
            <a:r>
              <a:rPr lang="fr-FR" sz="1400" b="1" dirty="0" err="1" smtClean="0">
                <a:solidFill>
                  <a:srgbClr val="FF0000"/>
                </a:solidFill>
              </a:rPr>
              <a:t>computing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98092" y="5009357"/>
            <a:ext cx="722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Physics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57034" y="5264426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Engineering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240438" y="5957334"/>
            <a:ext cx="0" cy="41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878998" y="5957334"/>
            <a:ext cx="0" cy="41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620916" y="4333875"/>
            <a:ext cx="191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Science of the </a:t>
            </a:r>
            <a:r>
              <a:rPr lang="fr-FR" sz="1400" b="1" dirty="0" err="1" smtClean="0">
                <a:solidFill>
                  <a:srgbClr val="FF0000"/>
                </a:solidFill>
              </a:rPr>
              <a:t>Universe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034443" y="4566167"/>
            <a:ext cx="722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Physics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033839" y="4919490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Engineering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863113" y="5262207"/>
            <a:ext cx="1975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Mathematic</a:t>
            </a:r>
            <a:r>
              <a:rPr lang="fr-FR" sz="1400" b="1" dirty="0" smtClean="0">
                <a:solidFill>
                  <a:srgbClr val="FF0000"/>
                </a:solidFill>
              </a:rPr>
              <a:t>, </a:t>
            </a:r>
            <a:r>
              <a:rPr lang="fr-FR" sz="1400" b="1" dirty="0" err="1" smtClean="0">
                <a:solidFill>
                  <a:srgbClr val="FF0000"/>
                </a:solidFill>
              </a:rPr>
              <a:t>computing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788756" y="3851238"/>
            <a:ext cx="93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Chemistry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756500" y="4094960"/>
            <a:ext cx="165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Agronomy</a:t>
            </a:r>
            <a:r>
              <a:rPr lang="fr-FR" sz="1400" b="1" dirty="0" smtClean="0">
                <a:solidFill>
                  <a:srgbClr val="FF0000"/>
                </a:solidFill>
              </a:rPr>
              <a:t> and </a:t>
            </a:r>
            <a:r>
              <a:rPr lang="fr-FR" sz="1400" b="1" dirty="0" err="1" smtClean="0">
                <a:solidFill>
                  <a:srgbClr val="FF0000"/>
                </a:solidFill>
              </a:rPr>
              <a:t>food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8635398" y="5931268"/>
            <a:ext cx="0" cy="41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788756" y="5931268"/>
            <a:ext cx="0" cy="41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CNRS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6521" t="29002" r="5715" b="6421"/>
          <a:stretch/>
        </p:blipFill>
        <p:spPr>
          <a:xfrm>
            <a:off x="1235802" y="1685789"/>
            <a:ext cx="9266405" cy="4649697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269065" y="1032934"/>
            <a:ext cx="9199881" cy="83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The </a:t>
            </a:r>
            <a:r>
              <a:rPr lang="fr-FR" sz="3200" b="1" dirty="0" err="1" smtClean="0"/>
              <a:t>leaky</a:t>
            </a:r>
            <a:r>
              <a:rPr lang="fr-FR" sz="3200" b="1" dirty="0" smtClean="0"/>
              <a:t> pipe = a </a:t>
            </a:r>
            <a:r>
              <a:rPr lang="fr-FR" sz="3200" b="1" dirty="0" err="1" smtClean="0"/>
              <a:t>process</a:t>
            </a:r>
            <a:r>
              <a:rPr lang="fr-FR" sz="3200" b="1" dirty="0" smtClean="0"/>
              <a:t> of progressive exclusion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9806473" y="6335486"/>
            <a:ext cx="1324947" cy="31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778358" y="6508777"/>
            <a:ext cx="472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(Figure </a:t>
            </a:r>
            <a:r>
              <a:rPr lang="fr-FR" i="1" dirty="0" err="1" smtClean="0"/>
              <a:t>from</a:t>
            </a:r>
            <a:r>
              <a:rPr lang="fr-FR" i="1" dirty="0" smtClean="0"/>
              <a:t> the CNRS formation on </a:t>
            </a:r>
            <a:r>
              <a:rPr lang="fr-FR" i="1" dirty="0" err="1" smtClean="0"/>
              <a:t>stereotypes</a:t>
            </a:r>
            <a:r>
              <a:rPr lang="fr-FR" i="1" dirty="0" smtClean="0"/>
              <a:t>)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850640" y="198916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PhD</a:t>
            </a:r>
            <a:endParaRPr lang="fr-FR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900257" y="195649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High </a:t>
            </a:r>
            <a:r>
              <a:rPr lang="fr-FR" b="1" i="1" dirty="0" err="1" smtClean="0"/>
              <a:t>school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229651" y="225210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Junior </a:t>
            </a:r>
            <a:r>
              <a:rPr lang="fr-FR" b="1" i="1" dirty="0" err="1" smtClean="0"/>
              <a:t>Scientist</a:t>
            </a:r>
            <a:endParaRPr lang="fr-FR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778358" y="3189903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Senior </a:t>
            </a:r>
            <a:r>
              <a:rPr lang="fr-FR" b="1" i="1" dirty="0" err="1" smtClean="0"/>
              <a:t>Scientist</a:t>
            </a:r>
            <a:endParaRPr lang="fr-FR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536038" y="3242130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Lab</a:t>
            </a:r>
            <a:r>
              <a:rPr lang="fr-FR" b="1" i="1" dirty="0" smtClean="0"/>
              <a:t> </a:t>
            </a:r>
            <a:r>
              <a:rPr lang="fr-FR" b="1" i="1" dirty="0" err="1" smtClean="0"/>
              <a:t>Director</a:t>
            </a:r>
            <a:endParaRPr lang="fr-FR" b="1" i="1" dirty="0"/>
          </a:p>
        </p:txBody>
      </p:sp>
      <p:sp>
        <p:nvSpPr>
          <p:cNvPr id="12" name="Rectangle 11"/>
          <p:cNvSpPr/>
          <p:nvPr/>
        </p:nvSpPr>
        <p:spPr>
          <a:xfrm>
            <a:off x="9977120" y="5984240"/>
            <a:ext cx="904240" cy="35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9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4968" y="0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CNRS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10031" y="845082"/>
            <a:ext cx="7048140" cy="83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FF0000"/>
                </a:solidFill>
              </a:rPr>
              <a:t>The glass </a:t>
            </a:r>
            <a:r>
              <a:rPr lang="fr-FR" sz="4000" b="1" dirty="0" err="1" smtClean="0">
                <a:solidFill>
                  <a:srgbClr val="FF0000"/>
                </a:solidFill>
              </a:rPr>
              <a:t>ceiling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</a:rPr>
              <a:t>effect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06473" y="6335486"/>
            <a:ext cx="1324947" cy="31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pour une image  5"/>
          <p:cNvPicPr>
            <a:picLocks noChangeAspect="1"/>
          </p:cNvPicPr>
          <p:nvPr/>
        </p:nvPicPr>
        <p:blipFill rotWithShape="1">
          <a:blip r:embed="rId2"/>
          <a:srcRect l="-1678" t="2138" r="16703" b="7831"/>
          <a:stretch/>
        </p:blipFill>
        <p:spPr bwMode="gray">
          <a:xfrm>
            <a:off x="-30568" y="1787414"/>
            <a:ext cx="8296727" cy="45882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56" y="14592"/>
            <a:ext cx="4029049" cy="262004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299779" y="6335486"/>
            <a:ext cx="3137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https://drh.cnrs.fr/le-rapport-social-unique</a:t>
            </a:r>
            <a:r>
              <a:rPr lang="sv-SE" sz="1100" dirty="0" smtClean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/</a:t>
            </a:r>
            <a:endParaRPr lang="sv-SE" sz="11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sv-SE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Année 2020</a:t>
            </a:r>
            <a:endParaRPr lang="sv-SE" sz="11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8368" y="1474363"/>
            <a:ext cx="612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Proportion of </a:t>
            </a:r>
            <a:r>
              <a:rPr lang="fr-FR" b="1" dirty="0" smtClean="0">
                <a:solidFill>
                  <a:srgbClr val="002060"/>
                </a:solidFill>
              </a:rPr>
              <a:t>men and </a:t>
            </a:r>
            <a:r>
              <a:rPr lang="fr-FR" b="1" dirty="0" err="1" smtClean="0">
                <a:solidFill>
                  <a:srgbClr val="002060"/>
                </a:solidFill>
              </a:rPr>
              <a:t>women</a:t>
            </a:r>
            <a:r>
              <a:rPr lang="fr-FR" b="1" dirty="0" smtClean="0">
                <a:solidFill>
                  <a:srgbClr val="002060"/>
                </a:solidFill>
              </a:rPr>
              <a:t> for the </a:t>
            </a:r>
            <a:r>
              <a:rPr lang="fr-FR" b="1" dirty="0" err="1" smtClean="0">
                <a:solidFill>
                  <a:srgbClr val="002060"/>
                </a:solidFill>
              </a:rPr>
              <a:t>different</a:t>
            </a:r>
            <a:r>
              <a:rPr lang="fr-FR" b="1" dirty="0" smtClean="0">
                <a:solidFill>
                  <a:srgbClr val="002060"/>
                </a:solidFill>
              </a:rPr>
              <a:t> CNRS Instituts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13984" y="3056178"/>
            <a:ext cx="9396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DR Men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313984" y="4143210"/>
            <a:ext cx="1244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DR </a:t>
            </a:r>
            <a:r>
              <a:rPr lang="fr-FR" dirty="0" err="1" smtClean="0"/>
              <a:t>Women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269092" y="3572262"/>
            <a:ext cx="920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R Men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313984" y="4698051"/>
            <a:ext cx="1224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R </a:t>
            </a:r>
            <a:r>
              <a:rPr lang="fr-FR" dirty="0" err="1" smtClean="0"/>
              <a:t>Women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806473" y="3391095"/>
            <a:ext cx="205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DR : Senior </a:t>
            </a:r>
            <a:r>
              <a:rPr lang="fr-FR" dirty="0" err="1" smtClean="0"/>
              <a:t>Scientist</a:t>
            </a:r>
            <a:endParaRPr lang="fr-FR" dirty="0" smtClean="0"/>
          </a:p>
          <a:p>
            <a:r>
              <a:rPr lang="fr-FR" dirty="0" smtClean="0"/>
              <a:t>CR : </a:t>
            </a:r>
            <a:r>
              <a:rPr lang="fr-FR" dirty="0" err="1" smtClean="0"/>
              <a:t>Scientist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333156" y="5201834"/>
            <a:ext cx="2208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Men </a:t>
            </a:r>
            <a:r>
              <a:rPr lang="fr-FR" dirty="0" err="1" smtClean="0"/>
              <a:t>advantage</a:t>
            </a:r>
            <a:r>
              <a:rPr lang="fr-FR" dirty="0" smtClean="0"/>
              <a:t> Index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777995" y="5582183"/>
            <a:ext cx="40569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[DR/(DR+CR)]</a:t>
            </a:r>
            <a:r>
              <a:rPr lang="fr-FR" baseline="-25000" dirty="0" smtClean="0">
                <a:solidFill>
                  <a:srgbClr val="0070C0"/>
                </a:solidFill>
              </a:rPr>
              <a:t>men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/</a:t>
            </a:r>
            <a:r>
              <a:rPr lang="fr-FR" dirty="0"/>
              <a:t> </a:t>
            </a:r>
            <a:r>
              <a:rPr lang="fr-FR" dirty="0">
                <a:solidFill>
                  <a:srgbClr val="AB8855"/>
                </a:solidFill>
              </a:rPr>
              <a:t>[DR/(DR+CR</a:t>
            </a:r>
            <a:r>
              <a:rPr lang="fr-FR" dirty="0" smtClean="0">
                <a:solidFill>
                  <a:srgbClr val="AB8855"/>
                </a:solidFill>
              </a:rPr>
              <a:t>)]</a:t>
            </a:r>
            <a:r>
              <a:rPr lang="fr-FR" baseline="-25000" dirty="0" err="1" smtClean="0">
                <a:solidFill>
                  <a:srgbClr val="AB8855"/>
                </a:solidFill>
              </a:rPr>
              <a:t>women</a:t>
            </a:r>
            <a:endParaRPr lang="fr-FR" baseline="-25000" dirty="0" smtClean="0">
              <a:solidFill>
                <a:srgbClr val="AB8855"/>
              </a:solidFill>
            </a:endParaRPr>
          </a:p>
          <a:p>
            <a:r>
              <a:rPr lang="fr-FR" sz="1000" dirty="0" smtClean="0"/>
              <a:t> </a:t>
            </a:r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16" name="Bulle ronde 15"/>
          <p:cNvSpPr/>
          <p:nvPr/>
        </p:nvSpPr>
        <p:spPr>
          <a:xfrm>
            <a:off x="10649312" y="164940"/>
            <a:ext cx="1359494" cy="607219"/>
          </a:xfrm>
          <a:prstGeom prst="wedgeEllipseCallout">
            <a:avLst>
              <a:gd name="adj1" fmla="val -89822"/>
              <a:gd name="adj2" fmla="val 736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 </a:t>
            </a:r>
            <a:r>
              <a:rPr lang="fr-FR" sz="1200" b="1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problem</a:t>
            </a:r>
            <a:r>
              <a:rPr lang="fr-FR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FR" sz="900" b="1" dirty="0" smtClean="0">
                <a:solidFill>
                  <a:schemeClr val="tx1"/>
                </a:solidFill>
              </a:rPr>
              <a:t>?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3762" y="6322036"/>
            <a:ext cx="56457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Biol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359971" y="6308025"/>
            <a:ext cx="72808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Chem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041774" y="6313970"/>
            <a:ext cx="58189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Ecol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605780" y="6317218"/>
            <a:ext cx="76495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Soc. </a:t>
            </a:r>
            <a:r>
              <a:rPr lang="fr-FR" sz="1600" b="1" dirty="0" err="1" smtClean="0"/>
              <a:t>Sc</a:t>
            </a:r>
            <a:endParaRPr lang="fr-FR" sz="16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971564" y="6322036"/>
            <a:ext cx="50206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Ing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313945" y="6324034"/>
            <a:ext cx="6511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Num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877804" y="6308025"/>
            <a:ext cx="62068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Nucl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32784" y="6313360"/>
            <a:ext cx="69890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Math.</a:t>
            </a:r>
            <a:endParaRPr lang="fr-FR" sz="16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38091" y="6315900"/>
            <a:ext cx="63331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Phys.</a:t>
            </a:r>
            <a:endParaRPr lang="fr-FR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546999" y="6314702"/>
            <a:ext cx="95237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Sci</a:t>
            </a:r>
            <a:r>
              <a:rPr lang="fr-FR" sz="1600" b="1" dirty="0" smtClean="0"/>
              <a:t>. </a:t>
            </a:r>
            <a:r>
              <a:rPr lang="fr-FR" sz="1600" b="1" dirty="0" err="1" smtClean="0"/>
              <a:t>Univ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9209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6473" y="6335486"/>
            <a:ext cx="1324947" cy="31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446727" y="6431135"/>
            <a:ext cx="3950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https://drh.cnrs.fr/le-rapport-social-unique</a:t>
            </a:r>
            <a:r>
              <a:rPr lang="sv-SE" sz="1100" dirty="0" smtClean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/</a:t>
            </a:r>
            <a:endParaRPr lang="sv-SE" sz="11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sv-SE" sz="1100" dirty="0" smtClean="0">
                <a:solidFill>
                  <a:schemeClr val="accent1"/>
                </a:solidFill>
                <a:cs typeface="Arial" panose="020B0604020202020204" pitchFamily="34" charset="0"/>
              </a:rPr>
              <a:t>Année 2020</a:t>
            </a:r>
            <a:endParaRPr lang="sv-SE" sz="11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50127" b="14645"/>
          <a:stretch/>
        </p:blipFill>
        <p:spPr>
          <a:xfrm>
            <a:off x="992051" y="1357802"/>
            <a:ext cx="7676337" cy="39073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2AF1E5-6BEC-4B7D-B221-740DC1D30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64" b="32851"/>
          <a:stretch/>
        </p:blipFill>
        <p:spPr>
          <a:xfrm>
            <a:off x="9113504" y="32029"/>
            <a:ext cx="3162299" cy="2587067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17496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Gender</a:t>
            </a:r>
            <a:r>
              <a:rPr lang="fr-FR" b="1" dirty="0" smtClean="0">
                <a:solidFill>
                  <a:srgbClr val="0070C0"/>
                </a:solidFill>
              </a:rPr>
              <a:t> Balance at CNRS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717378" y="1496255"/>
            <a:ext cx="6225679" cy="4057958"/>
            <a:chOff x="2001154" y="2042792"/>
            <a:chExt cx="6225679" cy="4057958"/>
          </a:xfrm>
        </p:grpSpPr>
        <p:sp>
          <p:nvSpPr>
            <p:cNvPr id="5" name="Rectangle 4"/>
            <p:cNvSpPr/>
            <p:nvPr/>
          </p:nvSpPr>
          <p:spPr>
            <a:xfrm>
              <a:off x="2001154" y="5639085"/>
              <a:ext cx="62256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</a:rPr>
                <a:t>Proportion of </a:t>
              </a:r>
              <a:r>
                <a:rPr lang="fr-FR" sz="2400" b="1" dirty="0" err="1">
                  <a:solidFill>
                    <a:srgbClr val="002060"/>
                  </a:solidFill>
                </a:rPr>
                <a:t>female</a:t>
              </a:r>
              <a:r>
                <a:rPr lang="fr-FR" sz="2400" b="1" dirty="0">
                  <a:solidFill>
                    <a:srgbClr val="002060"/>
                  </a:solidFill>
                </a:rPr>
                <a:t> </a:t>
              </a:r>
              <a:r>
                <a:rPr lang="fr-FR" sz="2400" b="1" dirty="0" err="1">
                  <a:solidFill>
                    <a:srgbClr val="002060"/>
                  </a:solidFill>
                </a:rPr>
                <a:t>engineers</a:t>
              </a:r>
              <a:r>
                <a:rPr lang="fr-FR" sz="2400" b="1" dirty="0">
                  <a:solidFill>
                    <a:srgbClr val="002060"/>
                  </a:solidFill>
                </a:rPr>
                <a:t> and </a:t>
              </a:r>
              <a:r>
                <a:rPr lang="fr-FR" sz="2400" b="1" dirty="0" err="1">
                  <a:solidFill>
                    <a:srgbClr val="002060"/>
                  </a:solidFill>
                </a:rPr>
                <a:t>technicians</a:t>
              </a:r>
              <a:endParaRPr lang="fr-FR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721900" y="2042792"/>
              <a:ext cx="7841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b="1" dirty="0" smtClean="0">
                  <a:solidFill>
                    <a:srgbClr val="002060"/>
                  </a:solidFill>
                </a:rPr>
                <a:t>% </a:t>
              </a:r>
              <a:r>
                <a:rPr lang="fr-FR" sz="1050" b="1" dirty="0" err="1" smtClean="0">
                  <a:solidFill>
                    <a:srgbClr val="002060"/>
                  </a:solidFill>
                </a:rPr>
                <a:t>Women</a:t>
              </a:r>
              <a:endParaRPr lang="fr-FR" sz="105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 flipH="1" flipV="1">
            <a:off x="430929" y="4545826"/>
            <a:ext cx="10763920" cy="471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825642" y="4128670"/>
            <a:ext cx="252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Increasing</a:t>
            </a:r>
            <a:r>
              <a:rPr lang="fr-FR" b="1" dirty="0" smtClean="0">
                <a:solidFill>
                  <a:srgbClr val="FF0000"/>
                </a:solidFill>
              </a:rPr>
              <a:t> grade (</a:t>
            </a:r>
            <a:r>
              <a:rPr lang="fr-FR" b="1" dirty="0" err="1" smtClean="0">
                <a:solidFill>
                  <a:srgbClr val="FF0000"/>
                </a:solidFill>
              </a:rPr>
              <a:t>Salary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2286656" y="5823926"/>
            <a:ext cx="5087122" cy="835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FF0000"/>
                </a:solidFill>
              </a:rPr>
              <a:t>+ the glass </a:t>
            </a:r>
            <a:r>
              <a:rPr lang="fr-FR" sz="4000" b="1" dirty="0" err="1" smtClean="0">
                <a:solidFill>
                  <a:srgbClr val="FF0000"/>
                </a:solidFill>
              </a:rPr>
              <a:t>wall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</a:rPr>
              <a:t>effect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8" name="Bulle ronde 27"/>
          <p:cNvSpPr/>
          <p:nvPr/>
        </p:nvSpPr>
        <p:spPr>
          <a:xfrm>
            <a:off x="11131420" y="21221"/>
            <a:ext cx="1144383" cy="863889"/>
          </a:xfrm>
          <a:prstGeom prst="wedgeEllipseCallout">
            <a:avLst>
              <a:gd name="adj1" fmla="val -73841"/>
              <a:gd name="adj2" fmla="val 3491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err="1" smtClean="0">
                <a:solidFill>
                  <a:schemeClr val="tx1"/>
                </a:solidFill>
              </a:rPr>
              <a:t>She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says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she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is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engineer</a:t>
            </a:r>
            <a:r>
              <a:rPr lang="fr-FR" sz="900" b="1" dirty="0" smtClean="0">
                <a:solidFill>
                  <a:schemeClr val="tx1"/>
                </a:solidFill>
              </a:rPr>
              <a:t> !</a:t>
            </a:r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628650" y="3429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General observation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5"/>
          <p:cNvSpPr txBox="1">
            <a:spLocks/>
          </p:cNvSpPr>
          <p:nvPr/>
        </p:nvSpPr>
        <p:spPr>
          <a:xfrm>
            <a:off x="876300" y="1263650"/>
            <a:ext cx="10515600" cy="39873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% of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decreases</a:t>
            </a:r>
            <a:r>
              <a:rPr lang="fr-FR" dirty="0" smtClean="0"/>
              <a:t> </a:t>
            </a:r>
            <a:r>
              <a:rPr lang="fr-FR" dirty="0" err="1" smtClean="0"/>
              <a:t>continuously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graduation </a:t>
            </a:r>
            <a:r>
              <a:rPr lang="fr-FR" dirty="0" err="1" smtClean="0"/>
              <a:t>level</a:t>
            </a:r>
            <a:r>
              <a:rPr lang="fr-FR" dirty="0" smtClean="0"/>
              <a:t> to the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responsabilities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sz="1000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pronounced</a:t>
            </a:r>
            <a:r>
              <a:rPr lang="fr-FR" dirty="0" smtClean="0"/>
              <a:t> for STEM sciences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 smtClean="0"/>
              <a:t>The impact on the </a:t>
            </a:r>
            <a:r>
              <a:rPr lang="fr-FR" dirty="0" err="1" smtClean="0"/>
              <a:t>carreer</a:t>
            </a:r>
            <a:r>
              <a:rPr lang="fr-FR" dirty="0" smtClean="0"/>
              <a:t> and the </a:t>
            </a:r>
            <a:r>
              <a:rPr lang="fr-FR" dirty="0" err="1" smtClean="0"/>
              <a:t>salary</a:t>
            </a:r>
            <a:r>
              <a:rPr lang="fr-FR" dirty="0" smtClean="0"/>
              <a:t> of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clear</a:t>
            </a:r>
            <a:r>
              <a:rPr lang="fr-FR" dirty="0" smtClean="0"/>
              <a:t> for </a:t>
            </a:r>
            <a:r>
              <a:rPr lang="fr-FR" dirty="0" err="1" smtClean="0"/>
              <a:t>scientist</a:t>
            </a:r>
            <a:r>
              <a:rPr lang="fr-FR" dirty="0" smtClean="0"/>
              <a:t> and </a:t>
            </a:r>
            <a:r>
              <a:rPr lang="fr-FR" dirty="0" err="1" smtClean="0"/>
              <a:t>technicians</a:t>
            </a:r>
            <a:endParaRPr lang="fr-FR" dirty="0" smtClean="0"/>
          </a:p>
          <a:p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756112" y="4675846"/>
            <a:ext cx="9505950" cy="16022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0070C0"/>
                </a:solidFill>
              </a:rPr>
              <a:t>The main </a:t>
            </a:r>
            <a:r>
              <a:rPr lang="fr-FR" sz="3600" b="1" dirty="0" err="1" smtClean="0">
                <a:solidFill>
                  <a:srgbClr val="0070C0"/>
                </a:solidFill>
              </a:rPr>
              <a:t>processes</a:t>
            </a:r>
            <a:r>
              <a:rPr lang="fr-FR" sz="3600" b="1" dirty="0" smtClean="0">
                <a:solidFill>
                  <a:srgbClr val="0070C0"/>
                </a:solidFill>
              </a:rPr>
              <a:t> :</a:t>
            </a:r>
          </a:p>
          <a:p>
            <a:r>
              <a:rPr lang="fr-FR" sz="3600" b="1" dirty="0">
                <a:solidFill>
                  <a:srgbClr val="0070C0"/>
                </a:solidFill>
              </a:rPr>
              <a:t>	</a:t>
            </a:r>
            <a:r>
              <a:rPr lang="fr-FR" sz="3600" b="1" dirty="0" smtClean="0">
                <a:solidFill>
                  <a:srgbClr val="0070C0"/>
                </a:solidFill>
              </a:rPr>
              <a:t>- </a:t>
            </a:r>
            <a:r>
              <a:rPr lang="fr-FR" sz="3600" b="1" dirty="0" err="1" smtClean="0">
                <a:solidFill>
                  <a:srgbClr val="0070C0"/>
                </a:solidFill>
              </a:rPr>
              <a:t>Stereotypes</a:t>
            </a:r>
            <a:endParaRPr lang="fr-FR" sz="3600" b="1" dirty="0">
              <a:solidFill>
                <a:srgbClr val="0070C0"/>
              </a:solidFill>
            </a:endParaRPr>
          </a:p>
          <a:p>
            <a:r>
              <a:rPr lang="fr-FR" sz="3600" b="1" dirty="0" smtClean="0">
                <a:solidFill>
                  <a:srgbClr val="0070C0"/>
                </a:solidFill>
              </a:rPr>
              <a:t>	- </a:t>
            </a:r>
            <a:r>
              <a:rPr lang="fr-FR" sz="3600" b="1" dirty="0" err="1" smtClean="0">
                <a:solidFill>
                  <a:srgbClr val="0070C0"/>
                </a:solidFill>
              </a:rPr>
              <a:t>Bias</a:t>
            </a:r>
            <a:r>
              <a:rPr lang="fr-FR" sz="3600" b="1" dirty="0" smtClean="0">
                <a:solidFill>
                  <a:srgbClr val="0070C0"/>
                </a:solidFill>
              </a:rPr>
              <a:t> (un-</a:t>
            </a:r>
            <a:r>
              <a:rPr lang="fr-FR" sz="3600" b="1" dirty="0" err="1" smtClean="0">
                <a:solidFill>
                  <a:srgbClr val="0070C0"/>
                </a:solidFill>
              </a:rPr>
              <a:t>conscious</a:t>
            </a:r>
            <a:r>
              <a:rPr lang="fr-FR" sz="36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fr-FR" sz="36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40" y="4291606"/>
            <a:ext cx="3853444" cy="2566394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7394157" y="5190608"/>
            <a:ext cx="1282483" cy="863889"/>
          </a:xfrm>
          <a:prstGeom prst="wedgeEllipseCallout">
            <a:avLst>
              <a:gd name="adj1" fmla="val 89627"/>
              <a:gd name="adj2" fmla="val -3095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Is </a:t>
            </a:r>
            <a:r>
              <a:rPr lang="fr-FR" sz="900" b="1" dirty="0" err="1" smtClean="0">
                <a:solidFill>
                  <a:schemeClr val="tx1"/>
                </a:solidFill>
              </a:rPr>
              <a:t>it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because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I’m</a:t>
            </a:r>
            <a:r>
              <a:rPr lang="fr-FR" sz="900" b="1" dirty="0" smtClean="0">
                <a:solidFill>
                  <a:schemeClr val="tx1"/>
                </a:solidFill>
              </a:rPr>
              <a:t> a </a:t>
            </a:r>
            <a:r>
              <a:rPr lang="fr-FR" sz="900" b="1" dirty="0" err="1" smtClean="0">
                <a:solidFill>
                  <a:schemeClr val="tx1"/>
                </a:solidFill>
              </a:rPr>
              <a:t>woman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that</a:t>
            </a:r>
            <a:r>
              <a:rPr lang="fr-FR" sz="900" b="1" dirty="0" smtClean="0">
                <a:solidFill>
                  <a:schemeClr val="tx1"/>
                </a:solidFill>
              </a:rPr>
              <a:t> I </a:t>
            </a:r>
            <a:r>
              <a:rPr lang="fr-FR" sz="900" b="1" dirty="0" err="1" smtClean="0">
                <a:solidFill>
                  <a:schemeClr val="tx1"/>
                </a:solidFill>
              </a:rPr>
              <a:t>am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less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paid</a:t>
            </a:r>
            <a:r>
              <a:rPr lang="fr-FR" sz="900" b="1" dirty="0" smtClean="0">
                <a:solidFill>
                  <a:schemeClr val="tx1"/>
                </a:solidFill>
              </a:rPr>
              <a:t> ?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9956800" y="3859660"/>
            <a:ext cx="1066691" cy="863889"/>
          </a:xfrm>
          <a:prstGeom prst="wedgeEllipseCallout">
            <a:avLst>
              <a:gd name="adj1" fmla="val 26867"/>
              <a:gd name="adj2" fmla="val 11017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No. It </a:t>
            </a:r>
            <a:r>
              <a:rPr lang="fr-FR" sz="900" b="1" dirty="0" err="1" smtClean="0">
                <a:solidFill>
                  <a:schemeClr val="tx1"/>
                </a:solidFill>
              </a:rPr>
              <a:t>is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because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 err="1" smtClean="0">
                <a:solidFill>
                  <a:schemeClr val="tx1"/>
                </a:solidFill>
              </a:rPr>
              <a:t>you</a:t>
            </a:r>
            <a:r>
              <a:rPr lang="fr-FR" sz="900" b="1" dirty="0" smtClean="0">
                <a:solidFill>
                  <a:schemeClr val="tx1"/>
                </a:solidFill>
              </a:rPr>
              <a:t> are not a man.</a:t>
            </a:r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94521" y="346463"/>
            <a:ext cx="111034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The CNRS Action Plan (2021-2023)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595460" y="2095398"/>
            <a:ext cx="10890524" cy="35029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224" indent="-380990"/>
            <a:r>
              <a:rPr lang="fr-FR" dirty="0" err="1" smtClean="0">
                <a:solidFill>
                  <a:srgbClr val="002060"/>
                </a:solidFill>
              </a:rPr>
              <a:t>Assessment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prevention</a:t>
            </a:r>
            <a:r>
              <a:rPr lang="fr-FR" dirty="0" smtClean="0">
                <a:solidFill>
                  <a:srgbClr val="002060"/>
                </a:solidFill>
              </a:rPr>
              <a:t> and </a:t>
            </a:r>
            <a:r>
              <a:rPr lang="fr-FR" dirty="0" err="1" smtClean="0">
                <a:solidFill>
                  <a:srgbClr val="002060"/>
                </a:solidFill>
              </a:rPr>
              <a:t>reduction</a:t>
            </a:r>
            <a:r>
              <a:rPr lang="fr-FR" dirty="0" smtClean="0">
                <a:solidFill>
                  <a:srgbClr val="002060"/>
                </a:solidFill>
              </a:rPr>
              <a:t> of the </a:t>
            </a:r>
            <a:r>
              <a:rPr lang="fr-FR" b="1" dirty="0" err="1" smtClean="0">
                <a:solidFill>
                  <a:srgbClr val="002060"/>
                </a:solidFill>
              </a:rPr>
              <a:t>salary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differences</a:t>
            </a:r>
            <a:endParaRPr lang="fr-FR" b="1" dirty="0" smtClean="0">
              <a:solidFill>
                <a:srgbClr val="002060"/>
              </a:solidFill>
            </a:endParaRPr>
          </a:p>
          <a:p>
            <a:pPr marL="385224" indent="-380990"/>
            <a:r>
              <a:rPr lang="fr-FR" dirty="0" err="1" smtClean="0">
                <a:solidFill>
                  <a:srgbClr val="002060"/>
                </a:solidFill>
              </a:rPr>
              <a:t>Garanty</a:t>
            </a:r>
            <a:r>
              <a:rPr lang="fr-FR" dirty="0" smtClean="0">
                <a:solidFill>
                  <a:srgbClr val="002060"/>
                </a:solidFill>
              </a:rPr>
              <a:t> of </a:t>
            </a:r>
            <a:r>
              <a:rPr lang="fr-FR" b="1" dirty="0" err="1" smtClean="0">
                <a:solidFill>
                  <a:srgbClr val="002060"/>
                </a:solidFill>
              </a:rPr>
              <a:t>equal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access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to the </a:t>
            </a:r>
            <a:r>
              <a:rPr lang="fr-FR" dirty="0" err="1" smtClean="0">
                <a:solidFill>
                  <a:srgbClr val="002060"/>
                </a:solidFill>
              </a:rPr>
              <a:t>different</a:t>
            </a:r>
            <a:r>
              <a:rPr lang="fr-FR" dirty="0" smtClean="0">
                <a:solidFill>
                  <a:srgbClr val="002060"/>
                </a:solidFill>
              </a:rPr>
              <a:t> grades and jobs</a:t>
            </a:r>
          </a:p>
          <a:p>
            <a:pPr marL="385224" indent="-380990"/>
            <a:r>
              <a:rPr lang="fr-FR" b="1" dirty="0" err="1" smtClean="0">
                <a:solidFill>
                  <a:srgbClr val="002060"/>
                </a:solidFill>
              </a:rPr>
              <a:t>Equilibrium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between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professional</a:t>
            </a:r>
            <a:r>
              <a:rPr lang="fr-FR" dirty="0" smtClean="0">
                <a:solidFill>
                  <a:srgbClr val="002060"/>
                </a:solidFill>
              </a:rPr>
              <a:t> life and </a:t>
            </a:r>
            <a:r>
              <a:rPr lang="fr-FR" dirty="0" err="1" smtClean="0">
                <a:solidFill>
                  <a:srgbClr val="002060"/>
                </a:solidFill>
              </a:rPr>
              <a:t>personnal</a:t>
            </a:r>
            <a:r>
              <a:rPr lang="fr-FR" dirty="0" smtClean="0">
                <a:solidFill>
                  <a:srgbClr val="002060"/>
                </a:solidFill>
              </a:rPr>
              <a:t>/</a:t>
            </a:r>
            <a:r>
              <a:rPr lang="fr-FR" dirty="0" err="1" smtClean="0">
                <a:solidFill>
                  <a:srgbClr val="002060"/>
                </a:solidFill>
              </a:rPr>
              <a:t>family</a:t>
            </a:r>
            <a:r>
              <a:rPr lang="fr-FR" dirty="0" smtClean="0">
                <a:solidFill>
                  <a:srgbClr val="002060"/>
                </a:solidFill>
              </a:rPr>
              <a:t> life</a:t>
            </a:r>
          </a:p>
          <a:p>
            <a:pPr marL="385224" indent="-380990"/>
            <a:r>
              <a:rPr lang="fr-FR" dirty="0" err="1" smtClean="0">
                <a:solidFill>
                  <a:srgbClr val="002060"/>
                </a:solidFill>
              </a:rPr>
              <a:t>Prevention</a:t>
            </a:r>
            <a:r>
              <a:rPr lang="fr-FR" dirty="0" smtClean="0">
                <a:solidFill>
                  <a:srgbClr val="002060"/>
                </a:solidFill>
              </a:rPr>
              <a:t> and </a:t>
            </a:r>
            <a:r>
              <a:rPr lang="fr-FR" dirty="0" err="1" smtClean="0">
                <a:solidFill>
                  <a:srgbClr val="002060"/>
                </a:solidFill>
              </a:rPr>
              <a:t>fight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against </a:t>
            </a:r>
            <a:r>
              <a:rPr lang="en-US" dirty="0">
                <a:solidFill>
                  <a:srgbClr val="002060"/>
                </a:solidFill>
              </a:rPr>
              <a:t>sexual and gender-based</a:t>
            </a:r>
            <a:r>
              <a:rPr lang="en-US" b="1" dirty="0">
                <a:solidFill>
                  <a:srgbClr val="002060"/>
                </a:solidFill>
              </a:rPr>
              <a:t> violence, harassment and discrimination</a:t>
            </a:r>
            <a:endParaRPr lang="fr-FR" b="1" dirty="0" smtClean="0">
              <a:solidFill>
                <a:srgbClr val="002060"/>
              </a:solidFill>
            </a:endParaRPr>
          </a:p>
          <a:p>
            <a:pPr marL="385224" indent="-380990"/>
            <a:r>
              <a:rPr lang="en-US" b="1" dirty="0">
                <a:solidFill>
                  <a:srgbClr val="002060"/>
                </a:solidFill>
              </a:rPr>
              <a:t>Governance</a:t>
            </a:r>
            <a:r>
              <a:rPr lang="en-US" dirty="0">
                <a:solidFill>
                  <a:srgbClr val="002060"/>
                </a:solidFill>
              </a:rPr>
              <a:t> of the professional equality policy</a:t>
            </a: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5619" y="1163608"/>
            <a:ext cx="306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34" indent="0">
              <a:buNone/>
            </a:pPr>
            <a:r>
              <a:rPr lang="fr-FR" dirty="0"/>
              <a:t>https://mpdf.cnrs.fr/roadmap/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0044" y="5729351"/>
            <a:ext cx="1165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Wingdings 3" panose="05040102010807070707" pitchFamily="18" charset="2"/>
              </a:rPr>
              <a:t>_ </a:t>
            </a:r>
            <a:r>
              <a:rPr lang="fr-FR" sz="3200" b="1" dirty="0" smtClean="0">
                <a:solidFill>
                  <a:srgbClr val="FF0000"/>
                </a:solidFill>
              </a:rPr>
              <a:t>The </a:t>
            </a:r>
            <a:r>
              <a:rPr lang="fr-FR" sz="3200" b="1" dirty="0" err="1" smtClean="0">
                <a:solidFill>
                  <a:srgbClr val="FF0000"/>
                </a:solidFill>
              </a:rPr>
              <a:t>same</a:t>
            </a:r>
            <a:r>
              <a:rPr lang="fr-FR" sz="3200" b="1" dirty="0" smtClean="0">
                <a:solidFill>
                  <a:srgbClr val="FF0000"/>
                </a:solidFill>
              </a:rPr>
              <a:t> axis for all national </a:t>
            </a:r>
            <a:r>
              <a:rPr lang="fr-FR" sz="3200" b="1" dirty="0" err="1" smtClean="0">
                <a:solidFill>
                  <a:srgbClr val="FF0000"/>
                </a:solidFill>
              </a:rPr>
              <a:t>organisms</a:t>
            </a:r>
            <a:r>
              <a:rPr lang="fr-FR" sz="3200" b="1" dirty="0" smtClean="0">
                <a:solidFill>
                  <a:srgbClr val="FF0000"/>
                </a:solidFill>
              </a:rPr>
              <a:t> (</a:t>
            </a:r>
            <a:r>
              <a:rPr lang="fr-FR" sz="3200" b="1" dirty="0" err="1" smtClean="0">
                <a:solidFill>
                  <a:srgbClr val="FF0000"/>
                </a:solidFill>
              </a:rPr>
              <a:t>including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Universities</a:t>
            </a:r>
            <a:r>
              <a:rPr lang="fr-FR" sz="3200" b="1" dirty="0" smtClean="0">
                <a:solidFill>
                  <a:srgbClr val="FF0000"/>
                </a:solidFill>
              </a:rPr>
              <a:t>)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1672</Words>
  <Application>Microsoft Office PowerPoint</Application>
  <PresentationFormat>Grand écran</PresentationFormat>
  <Paragraphs>452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Caviar Dreams</vt:lpstr>
      <vt:lpstr>Franklin Gothic Book</vt:lpstr>
      <vt:lpstr>Poppins</vt:lpstr>
      <vt:lpstr>var(--ft1)</vt:lpstr>
      <vt:lpstr>Wingdings</vt:lpstr>
      <vt:lpstr>Wingdings 3</vt:lpstr>
      <vt:lpstr>Thème Office</vt:lpstr>
      <vt:lpstr>Gender balance at IPSL</vt:lpstr>
      <vt:lpstr>Why bother with gender balance?</vt:lpstr>
      <vt:lpstr>Gender Balance in the French Universities</vt:lpstr>
      <vt:lpstr>Présentation PowerPoint</vt:lpstr>
      <vt:lpstr>Gender balance at CNRS</vt:lpstr>
      <vt:lpstr>Gender Balance at CNRS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Situation générale au CNRS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Marticorena</dc:creator>
  <cp:lastModifiedBy>Beatrice</cp:lastModifiedBy>
  <cp:revision>118</cp:revision>
  <dcterms:created xsi:type="dcterms:W3CDTF">2023-02-01T14:13:59Z</dcterms:created>
  <dcterms:modified xsi:type="dcterms:W3CDTF">2024-05-22T08:23:10Z</dcterms:modified>
</cp:coreProperties>
</file>