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0.png" ContentType="image/png"/>
  <Override PartName="/ppt/media/image19.png" ContentType="image/png"/>
  <Override PartName="/ppt/media/image14.gif" ContentType="image/gif"/>
  <Override PartName="/ppt/media/image12.gif" ContentType="image/gif"/>
  <Override PartName="/ppt/media/image17.png" ContentType="image/png"/>
  <Override PartName="/ppt/media/image11.gif" ContentType="image/gif"/>
  <Override PartName="/ppt/media/image16.png" ContentType="image/png"/>
  <Override PartName="/ppt/media/image10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4.png" ContentType="image/png"/>
  <Override PartName="/ppt/media/image7.png" ContentType="image/png"/>
  <Override PartName="/ppt/media/image13.gif" ContentType="image/gif"/>
  <Override PartName="/ppt/media/image3.png" ContentType="image/png"/>
  <Override PartName="/ppt/media/image2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1040" y="1768680"/>
            <a:ext cx="549720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1040" y="1768680"/>
            <a:ext cx="549720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291040" y="1768680"/>
            <a:ext cx="5497200" cy="438444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291040" y="1768680"/>
            <a:ext cx="549720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5646B87B-94C6-4587-B674-38D422E63DB0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image" Target="../media/image12.gif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image" Target="../media/image14.gif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fr-FR" sz="3600">
                <a:latin typeface="Arial"/>
              </a:rPr>
              <a:t>SSO in LMDz, « en route » toward DYNAMICO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fr-FR" sz="3200">
                <a:latin typeface="Arial"/>
              </a:rPr>
              <a:t>Runs presented,</a:t>
            </a:r>
            <a:endParaRPr/>
          </a:p>
          <a:p>
            <a:pPr algn="ctr"/>
            <a:endParaRPr/>
          </a:p>
          <a:p>
            <a:pPr algn="ctr"/>
            <a:r>
              <a:rPr lang="fr-FR" sz="3200">
                <a:latin typeface="Arial"/>
              </a:rPr>
              <a:t>SSO variables calculated using </a:t>
            </a:r>
            <a:endParaRPr/>
          </a:p>
          <a:p>
            <a:pPr algn="ctr"/>
            <a:r>
              <a:rPr lang="fr-FR" sz="3200">
                <a:latin typeface="Arial"/>
              </a:rPr>
              <a:t>1) Spherical harmonics and « telescopique filter » </a:t>
            </a:r>
            <a:endParaRPr/>
          </a:p>
          <a:p>
            <a:pPr algn="ctr"/>
            <a:r>
              <a:rPr lang="fr-FR" sz="3200">
                <a:latin typeface="Arial"/>
              </a:rPr>
              <a:t>2) Conventionnal « grid_noro »</a:t>
            </a:r>
            <a:endParaRPr/>
          </a:p>
          <a:p>
            <a:pPr algn="ctr"/>
            <a:endParaRPr/>
          </a:p>
          <a:p>
            <a:pPr algn="ctr"/>
            <a:r>
              <a:rPr lang="fr-FR" sz="3200">
                <a:latin typeface="Arial"/>
              </a:rPr>
              <a:t>Input data for all runs : 10' topo</a:t>
            </a:r>
            <a:endParaRPr/>
          </a:p>
          <a:p>
            <a:pPr algn="ctr"/>
            <a:r>
              <a:rPr lang="fr-FR" sz="3200">
                <a:latin typeface="Arial"/>
              </a:rPr>
              <a:t>Same SSO parameters as in CMIP</a:t>
            </a:r>
            <a:endParaRPr/>
          </a:p>
          <a:p>
            <a:pPr algn="ctr"/>
            <a:r>
              <a:rPr lang="fr-FR" sz="3200">
                <a:latin typeface="Arial"/>
              </a:rPr>
              <a:t>SST-sea ICE period 1980-1985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432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fr-FR" sz="4400">
                <a:latin typeface="Arial"/>
              </a:rPr>
              <a:t>SSO Parameters:</a:t>
            </a:r>
            <a:endParaRPr/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360000" y="1224000"/>
            <a:ext cx="4556880" cy="589896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5112000" y="1229040"/>
            <a:ext cx="4556880" cy="5898960"/>
          </a:xfrm>
          <a:prstGeom prst="rect">
            <a:avLst/>
          </a:prstGeom>
          <a:ln>
            <a:noFill/>
          </a:ln>
        </p:spPr>
      </p:pic>
      <p:sp>
        <p:nvSpPr>
          <p:cNvPr id="80" name="TextShape 2"/>
          <p:cNvSpPr txBox="1"/>
          <p:nvPr/>
        </p:nvSpPr>
        <p:spPr>
          <a:xfrm>
            <a:off x="1834560" y="6552000"/>
            <a:ext cx="15494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Mean is good</a:t>
            </a:r>
            <a:endParaRPr/>
          </a:p>
        </p:txBody>
      </p:sp>
      <p:sp>
        <p:nvSpPr>
          <p:cNvPr id="81" name="TextShape 3"/>
          <p:cNvSpPr txBox="1"/>
          <p:nvPr/>
        </p:nvSpPr>
        <p:spPr>
          <a:xfrm>
            <a:off x="5616000" y="6480000"/>
            <a:ext cx="35946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fr-FR">
                <a:latin typeface="Arial"/>
              </a:rPr>
              <a:t>Our evaluation of zpic &amp; zval from</a:t>
            </a:r>
            <a:endParaRPr/>
          </a:p>
          <a:p>
            <a:pPr algn="ctr"/>
            <a:r>
              <a:rPr lang="fr-FR">
                <a:latin typeface="Arial"/>
              </a:rPr>
              <a:t>std. dev, underestimate the </a:t>
            </a:r>
            <a:endParaRPr/>
          </a:p>
          <a:p>
            <a:pPr algn="ctr"/>
            <a:r>
              <a:rPr lang="fr-FR">
                <a:latin typeface="Arial"/>
              </a:rPr>
              <a:t>difference by 50 %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32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fr-FR" sz="4400">
                <a:latin typeface="Arial"/>
              </a:rPr>
              <a:t>SSO Parameters: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1834560" y="6552000"/>
            <a:ext cx="15494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Mean is good</a:t>
            </a:r>
            <a:endParaRPr/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483120" y="1157040"/>
            <a:ext cx="4556880" cy="589896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5184000" y="1157040"/>
            <a:ext cx="4556880" cy="5898960"/>
          </a:xfrm>
          <a:prstGeom prst="rect">
            <a:avLst/>
          </a:prstGeom>
          <a:ln>
            <a:noFill/>
          </a:ln>
        </p:spPr>
      </p:pic>
      <p:sp>
        <p:nvSpPr>
          <p:cNvPr id="86" name="TextShape 3"/>
          <p:cNvSpPr txBox="1"/>
          <p:nvPr/>
        </p:nvSpPr>
        <p:spPr>
          <a:xfrm>
            <a:off x="1245600" y="6525720"/>
            <a:ext cx="77367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fr-FR">
                <a:latin typeface="Arial"/>
              </a:rPr>
              <a:t>Std devs and slope are underestimated again, note how large values in the</a:t>
            </a:r>
            <a:endParaRPr/>
          </a:p>
          <a:p>
            <a:pPr algn="ctr"/>
            <a:r>
              <a:rPr lang="fr-FR">
                <a:latin typeface="Arial"/>
              </a:rPr>
              <a:t>polar regions have been smoothed out by the telescope technique...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32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fr-FR" sz="4400">
                <a:latin typeface="Arial"/>
              </a:rPr>
              <a:t>SSO Parameters:</a:t>
            </a:r>
            <a:endParaRPr/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627120" y="1008000"/>
            <a:ext cx="4556880" cy="589896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5091120" y="1013040"/>
            <a:ext cx="4556880" cy="5898960"/>
          </a:xfrm>
          <a:prstGeom prst="rect">
            <a:avLst/>
          </a:prstGeom>
          <a:ln>
            <a:noFill/>
          </a:ln>
        </p:spPr>
      </p:pic>
      <p:sp>
        <p:nvSpPr>
          <p:cNvPr id="90" name="TextShape 2"/>
          <p:cNvSpPr txBox="1"/>
          <p:nvPr/>
        </p:nvSpPr>
        <p:spPr>
          <a:xfrm>
            <a:off x="2520000" y="6696000"/>
            <a:ext cx="37940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fr-FR">
                <a:latin typeface="Arial"/>
              </a:rPr>
              <a:t>Gamma (no comments) and Theta ;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2446200" y="405720"/>
            <a:ext cx="51138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 sz="3600">
                <a:latin typeface="Arial"/>
              </a:rPr>
              <a:t>Zonal mean zonal winds</a:t>
            </a:r>
            <a:endParaRPr/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72000" y="2376000"/>
            <a:ext cx="4932000" cy="4251600"/>
          </a:xfrm>
          <a:prstGeom prst="rect">
            <a:avLst/>
          </a:prstGeom>
          <a:ln>
            <a:noFill/>
          </a:ln>
        </p:spPr>
      </p:pic>
      <p:sp>
        <p:nvSpPr>
          <p:cNvPr id="93" name="TextShape 2"/>
          <p:cNvSpPr txBox="1"/>
          <p:nvPr/>
        </p:nvSpPr>
        <p:spPr>
          <a:xfrm>
            <a:off x="2108160" y="1944000"/>
            <a:ext cx="11318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CUGN_A</a:t>
            </a:r>
            <a:endParaRPr/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5112000" y="2318760"/>
            <a:ext cx="4932000" cy="4251600"/>
          </a:xfrm>
          <a:prstGeom prst="rect">
            <a:avLst/>
          </a:prstGeom>
          <a:ln>
            <a:noFill/>
          </a:ln>
        </p:spPr>
      </p:pic>
      <p:sp>
        <p:nvSpPr>
          <p:cNvPr id="95" name="TextShape 3"/>
          <p:cNvSpPr txBox="1"/>
          <p:nvPr/>
        </p:nvSpPr>
        <p:spPr>
          <a:xfrm>
            <a:off x="7112160" y="1944000"/>
            <a:ext cx="1032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QBOI_A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446560" y="406080"/>
            <a:ext cx="5950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 sz="3600">
                <a:latin typeface="Arial"/>
              </a:rPr>
              <a:t>Zonal mean SSO zonal drag</a:t>
            </a:r>
            <a:endParaRPr/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4968000" y="1918800"/>
            <a:ext cx="5040000" cy="434520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36000" y="1918800"/>
            <a:ext cx="5040000" cy="4345200"/>
          </a:xfrm>
          <a:prstGeom prst="rect">
            <a:avLst/>
          </a:prstGeom>
          <a:ln>
            <a:noFill/>
          </a:ln>
        </p:spPr>
      </p:pic>
      <p:sp>
        <p:nvSpPr>
          <p:cNvPr id="99" name="TextShape 2"/>
          <p:cNvSpPr txBox="1"/>
          <p:nvPr/>
        </p:nvSpPr>
        <p:spPr>
          <a:xfrm>
            <a:off x="7112160" y="1656000"/>
            <a:ext cx="1032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QBOI_A</a:t>
            </a:r>
            <a:endParaRPr/>
          </a:p>
        </p:txBody>
      </p:sp>
      <p:sp>
        <p:nvSpPr>
          <p:cNvPr id="100" name="TextShape 3"/>
          <p:cNvSpPr txBox="1"/>
          <p:nvPr/>
        </p:nvSpPr>
        <p:spPr>
          <a:xfrm>
            <a:off x="2108160" y="1656000"/>
            <a:ext cx="11318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CUGN_A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2446560" y="406080"/>
            <a:ext cx="5950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 sz="3600">
                <a:latin typeface="Arial"/>
              </a:rPr>
              <a:t>Surface zonal stress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2376000" y="1165680"/>
            <a:ext cx="9914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January</a:t>
            </a:r>
            <a:endParaRPr/>
          </a:p>
        </p:txBody>
      </p:sp>
      <p:sp>
        <p:nvSpPr>
          <p:cNvPr id="103" name="TextShape 3"/>
          <p:cNvSpPr txBox="1"/>
          <p:nvPr/>
        </p:nvSpPr>
        <p:spPr>
          <a:xfrm>
            <a:off x="6901920" y="1152000"/>
            <a:ext cx="586080" cy="43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July</a:t>
            </a:r>
            <a:endParaRPr/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576000" y="1445040"/>
            <a:ext cx="4556880" cy="589896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5040000" y="1517040"/>
            <a:ext cx="4556880" cy="589896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1187640" y="2448000"/>
            <a:ext cx="2772360" cy="433584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4139640" y="2448000"/>
            <a:ext cx="2772360" cy="433584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3"/>
          <a:stretch/>
        </p:blipFill>
        <p:spPr>
          <a:xfrm>
            <a:off x="7056000" y="2504160"/>
            <a:ext cx="2772360" cy="4335840"/>
          </a:xfrm>
          <a:prstGeom prst="rect">
            <a:avLst/>
          </a:prstGeom>
          <a:ln>
            <a:noFill/>
          </a:ln>
        </p:spPr>
      </p:pic>
      <p:sp>
        <p:nvSpPr>
          <p:cNvPr id="109" name="TextShape 1"/>
          <p:cNvSpPr txBox="1"/>
          <p:nvPr/>
        </p:nvSpPr>
        <p:spPr>
          <a:xfrm>
            <a:off x="2016000" y="1872000"/>
            <a:ext cx="714240" cy="49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ERAI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4589280" y="1944000"/>
            <a:ext cx="16027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LMDz, CMIP6</a:t>
            </a:r>
            <a:endParaRPr/>
          </a:p>
        </p:txBody>
      </p:sp>
      <p:sp>
        <p:nvSpPr>
          <p:cNvPr id="111" name="TextShape 3"/>
          <p:cNvSpPr txBox="1"/>
          <p:nvPr/>
        </p:nvSpPr>
        <p:spPr>
          <a:xfrm>
            <a:off x="7541280" y="1944000"/>
            <a:ext cx="19713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fr-FR">
                <a:latin typeface="Arial"/>
              </a:rPr>
              <a:t>LMDz, New SSO </a:t>
            </a:r>
            <a:endParaRPr/>
          </a:p>
          <a:p>
            <a:pPr algn="ctr"/>
            <a:r>
              <a:rPr lang="fr-FR">
                <a:latin typeface="Arial"/>
              </a:rPr>
              <a:t>parameters</a:t>
            </a:r>
            <a:endParaRPr/>
          </a:p>
        </p:txBody>
      </p:sp>
      <p:sp>
        <p:nvSpPr>
          <p:cNvPr id="112" name="TextShape 4"/>
          <p:cNvSpPr txBox="1"/>
          <p:nvPr/>
        </p:nvSpPr>
        <p:spPr>
          <a:xfrm>
            <a:off x="2222280" y="733680"/>
            <a:ext cx="58132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700hPa diagnostics, NH and SH Winters (DJF and JJA)</a:t>
            </a:r>
            <a:endParaRPr/>
          </a:p>
          <a:p>
            <a:pPr algn="ctr"/>
            <a:r>
              <a:rPr lang="fr-FR">
                <a:latin typeface="Arial"/>
              </a:rPr>
              <a:t>1980-1984 Period</a:t>
            </a:r>
            <a:endParaRPr/>
          </a:p>
        </p:txBody>
      </p:sp>
      <p:sp>
        <p:nvSpPr>
          <p:cNvPr id="113" name="TextShape 5"/>
          <p:cNvSpPr txBox="1"/>
          <p:nvPr/>
        </p:nvSpPr>
        <p:spPr>
          <a:xfrm>
            <a:off x="288000" y="3168000"/>
            <a:ext cx="750600" cy="418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Mean</a:t>
            </a:r>
            <a:endParaRPr/>
          </a:p>
        </p:txBody>
      </p:sp>
      <p:sp>
        <p:nvSpPr>
          <p:cNvPr id="114" name="TextShape 6"/>
          <p:cNvSpPr txBox="1"/>
          <p:nvPr/>
        </p:nvSpPr>
        <p:spPr>
          <a:xfrm>
            <a:off x="144000" y="4477680"/>
            <a:ext cx="9928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Std Dev</a:t>
            </a:r>
            <a:endParaRPr/>
          </a:p>
        </p:txBody>
      </p:sp>
      <p:sp>
        <p:nvSpPr>
          <p:cNvPr id="115" name="TextShape 7"/>
          <p:cNvSpPr txBox="1"/>
          <p:nvPr/>
        </p:nvSpPr>
        <p:spPr>
          <a:xfrm>
            <a:off x="194760" y="5877720"/>
            <a:ext cx="99288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fr-FR">
                <a:latin typeface="Arial"/>
              </a:rPr>
              <a:t>Hi Pass</a:t>
            </a:r>
            <a:endParaRPr/>
          </a:p>
          <a:p>
            <a:r>
              <a:rPr lang="fr-FR">
                <a:latin typeface="Arial"/>
              </a:rPr>
              <a:t>Std Dev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872000" y="216000"/>
            <a:ext cx="60480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fr-FR" sz="3600">
                <a:latin typeface="Arial"/>
              </a:rPr>
              <a:t>Steady planetary wave :</a:t>
            </a:r>
            <a:endParaRPr/>
          </a:p>
          <a:p>
            <a:pPr algn="ctr"/>
            <a:r>
              <a:rPr lang="fr-FR">
                <a:latin typeface="Arial"/>
              </a:rPr>
              <a:t>some tuning needed, but let's wait the next SSO database</a:t>
            </a:r>
            <a:endParaRPr/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3024000" y="1080000"/>
            <a:ext cx="4114800" cy="62280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