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lber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bold.fntdata"/><Relationship Id="rId11" Type="http://schemas.openxmlformats.org/officeDocument/2006/relationships/slide" Target="slides/slide6.xml"/><Relationship Id="rId22" Type="http://schemas.openxmlformats.org/officeDocument/2006/relationships/font" Target="fonts/AlbertSans-boldItalic.fntdata"/><Relationship Id="rId10" Type="http://schemas.openxmlformats.org/officeDocument/2006/relationships/slide" Target="slides/slide5.xml"/><Relationship Id="rId21" Type="http://schemas.openxmlformats.org/officeDocument/2006/relationships/font" Target="fonts/Alber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lbert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43a9d1b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43a9d1b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43a9d1bd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43a9d1bd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43a9d1bd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43a9d1bd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43a9d1b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43a9d1b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409ff18c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409ff18c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328ce2ef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328ce2ef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2e7f50f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2e7f50f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28ce2e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328ce2e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328ce2ef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328ce2ef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37977f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37977f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32db0bcf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32db0bcf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7977ff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37977ff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53000" y="1405300"/>
            <a:ext cx="6438000" cy="1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chemeClr val="dk2"/>
                </a:solidFill>
              </a:rPr>
              <a:t>Highlights scientifiques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CS LMDZ 13/11/2024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0" y="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Poches froides et rafales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4203475" y="4704125"/>
            <a:ext cx="324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LES d’un cas d’équilibre radiatif convectif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6798875" y="681300"/>
            <a:ext cx="1514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Nuages bas (&lt; 3.2 km)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59300" y="84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b="1" lang="fr">
                <a:solidFill>
                  <a:srgbClr val="1C4587"/>
                </a:solidFill>
              </a:rPr>
              <a:t>Évaluation</a:t>
            </a:r>
            <a:r>
              <a:rPr lang="fr">
                <a:solidFill>
                  <a:srgbClr val="1C4587"/>
                </a:solidFill>
              </a:rPr>
              <a:t> des poches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froides / LES de convection profonde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rgbClr val="1C4587"/>
                </a:solidFill>
              </a:rPr>
              <a:t>Thèse Lamine Thiam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375" y="1053950"/>
            <a:ext cx="4117326" cy="32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25" y="1967225"/>
            <a:ext cx="3672101" cy="293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5376325" y="4198625"/>
            <a:ext cx="36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Profil vertical d’écart “poche” - “extérireur” 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8" name="Google Shape;158;p22"/>
          <p:cNvSpPr txBox="1"/>
          <p:nvPr/>
        </p:nvSpPr>
        <p:spPr>
          <a:xfrm rot="-5400000">
            <a:off x="2633125" y="3131825"/>
            <a:ext cx="276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Anomalie de température à 10m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5376325" y="3208025"/>
            <a:ext cx="12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Température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7967125" y="3436625"/>
            <a:ext cx="12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Humidité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type="title"/>
          </p:nvPr>
        </p:nvSpPr>
        <p:spPr>
          <a:xfrm>
            <a:off x="0" y="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Poches froides et rafales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798875" y="681300"/>
            <a:ext cx="1514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Nuages bas (&lt; 3.2 km)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159300" y="84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b="1" lang="fr">
                <a:solidFill>
                  <a:srgbClr val="1C4587"/>
                </a:solidFill>
              </a:rPr>
              <a:t>Amélioration</a:t>
            </a:r>
            <a:r>
              <a:rPr lang="fr">
                <a:solidFill>
                  <a:srgbClr val="1C4587"/>
                </a:solidFill>
              </a:rPr>
              <a:t> des poches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froides / LES de convection profonde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rgbClr val="1C4587"/>
                </a:solidFill>
              </a:rPr>
              <a:t>Thèse Lamine Thiam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750" y="1075800"/>
            <a:ext cx="4101900" cy="32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5376325" y="3208025"/>
            <a:ext cx="12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Température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7967125" y="3436625"/>
            <a:ext cx="129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Humidité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5376325" y="4198625"/>
            <a:ext cx="36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Profil vertical d’écart “poche” - “extérireur” 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203475" y="4704125"/>
            <a:ext cx="324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LES d’un cas d’équilibre radiatif convectif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25" y="1967225"/>
            <a:ext cx="3672101" cy="293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 rot="-5400000">
            <a:off x="2633125" y="3131825"/>
            <a:ext cx="276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200">
                <a:solidFill>
                  <a:schemeClr val="dk1"/>
                </a:solidFill>
                <a:highlight>
                  <a:srgbClr val="FFFFFF"/>
                </a:highlight>
              </a:rPr>
              <a:t>Anomalie de température à 10m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>
            <a:off x="0" y="0"/>
            <a:ext cx="55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Poches froides et rafales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159300" y="1938050"/>
            <a:ext cx="7002600" cy="23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lang="fr">
                <a:solidFill>
                  <a:srgbClr val="1C4587"/>
                </a:solidFill>
              </a:rPr>
              <a:t>Développement d’un modèle sous-maille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du vent pour le soulèvement des poussières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-334327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AutoNum type="arabicParenR"/>
            </a:pPr>
            <a:r>
              <a:rPr lang="fr">
                <a:solidFill>
                  <a:srgbClr val="1C4587"/>
                </a:solidFill>
              </a:rPr>
              <a:t>pour les poches (thèse Lamine Thiam)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-334327" lvl="0" marL="4572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AutoNum type="arabicParenR"/>
            </a:pPr>
            <a:r>
              <a:rPr lang="fr">
                <a:solidFill>
                  <a:srgbClr val="1C4587"/>
                </a:solidFill>
              </a:rPr>
              <a:t>pour les thermiques à partir de la giga LES à 8m (Adriana Sima)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59300" y="84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b="1" lang="fr">
                <a:solidFill>
                  <a:srgbClr val="1C4587"/>
                </a:solidFill>
              </a:rPr>
              <a:t>Amélioration</a:t>
            </a:r>
            <a:r>
              <a:rPr lang="fr">
                <a:solidFill>
                  <a:srgbClr val="1C4587"/>
                </a:solidFill>
              </a:rPr>
              <a:t> des poches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froides / LES de convection profonde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rgbClr val="1C4587"/>
                </a:solidFill>
              </a:rPr>
              <a:t>Thèse Lamine Thiam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 txBox="1"/>
          <p:nvPr>
            <p:ph type="title"/>
          </p:nvPr>
        </p:nvSpPr>
        <p:spPr>
          <a:xfrm>
            <a:off x="0" y="0"/>
            <a:ext cx="89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920"/>
              <a:t>Développement d’un modèle pronostique de la distribution sous maille de l’eau</a:t>
            </a:r>
            <a:endParaRPr sz="1920"/>
          </a:p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83100" y="696300"/>
            <a:ext cx="88140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Thèse Louis d’Alençon, article proche de la soumission pour la convection peu profonde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001100"/>
            <a:ext cx="5692117" cy="41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632350" y="1627650"/>
            <a:ext cx="2291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Arm cumulus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Cycle diurne cumulus continents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08450" y="3837450"/>
            <a:ext cx="2191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Sandu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Transition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cu -&gt; stcu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708450" y="2846850"/>
            <a:ext cx="2291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Rico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Cumulus océan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00" y="1376550"/>
            <a:ext cx="4482249" cy="24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196400" y="96200"/>
            <a:ext cx="56466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Concrétisation du couplage avec DYNAMICO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22025" y="788125"/>
            <a:ext cx="4573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Première publication avec IcoLMDZ global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84050" y="4111250"/>
            <a:ext cx="4573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Première publication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avec IcoLMDZ LAM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044" y="3782194"/>
            <a:ext cx="3720174" cy="13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0250" y="3200250"/>
            <a:ext cx="1234275" cy="11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331038" y="788125"/>
            <a:ext cx="4573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Première publication in prep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 IcoLMDZ global zoomé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423" y="1555774"/>
            <a:ext cx="2815324" cy="15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25275" y="1934450"/>
            <a:ext cx="1385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2"/>
                </a:solidFill>
              </a:rPr>
              <a:t>Borella et al. in prep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196400" y="96200"/>
            <a:ext cx="56466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Concrétisation du couplage avec DYNAMICO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70475" y="788125"/>
            <a:ext cx="5142900" cy="1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Couplage IcoLMDZ-INCA (chimie-aérosols) en LAM (A. Cozic)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Simulations vortex stratosphérique induit par feux de forêt (collab J. Liu, LPC2E, Orléans)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2750" y="2664275"/>
            <a:ext cx="7302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Nouvelles géométries LAM -Y. Meurdesoif)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79" y="3240400"/>
            <a:ext cx="1894848" cy="16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150" y="3287625"/>
            <a:ext cx="1794737" cy="16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825" y="3145525"/>
            <a:ext cx="2083700" cy="18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42750" y="2207075"/>
            <a:ext cx="8901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000" y="625650"/>
            <a:ext cx="2883025" cy="24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2150" y="-6425"/>
            <a:ext cx="456990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CL stable et v</a:t>
            </a:r>
            <a:r>
              <a:rPr lang="fr" sz="2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ents catabatiques</a:t>
            </a:r>
            <a:endParaRPr sz="2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bert Sans"/>
              <a:buChar char="-"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Publication du nouveau schéma de diffusion turbulente, travail collectif atelier TKE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Vignon et al. 2024, James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bert Sans"/>
              <a:buChar char="-"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Évaluation des vents catabatiques dans IcoLMDZ sur un cas d’étude bien choisi Expériences de sensibilité paramétrique généralisée (PPE)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  →  Wiener et al. in prep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572000" y="0"/>
            <a:ext cx="456990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Neige soufflée</a:t>
            </a:r>
            <a:endParaRPr sz="2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bert Sans"/>
              <a:buChar char="-"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</a:t>
            </a: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aramétrisation de neige soufflée dans IcoLMDZ + Évaluation avec données en Terre Adélie (stage  M2 N. Chiabrando)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bert Sans"/>
              <a:buChar char="-"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Vignon, Chiabrando, Agosta et al. in prep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bert Sans"/>
              <a:buChar char="-"/>
            </a:pPr>
            <a:r>
              <a:rPr lang="fr" sz="15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Estimation du bilan de masse de surface de l’Antarctique avec IcoLMDZ en cours.</a:t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400" y="2860250"/>
            <a:ext cx="2463824" cy="22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6561" r="17926" t="0"/>
          <a:stretch/>
        </p:blipFill>
        <p:spPr>
          <a:xfrm>
            <a:off x="-6200" y="2898000"/>
            <a:ext cx="2048825" cy="2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6813" y="2637900"/>
            <a:ext cx="2983426" cy="24121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8259200" y="4581050"/>
            <a:ext cx="703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C. Agosta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72" y="3331575"/>
            <a:ext cx="2259650" cy="16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0" y="0"/>
            <a:ext cx="35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Nuages froids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84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lang="fr">
                <a:solidFill>
                  <a:srgbClr val="1C4587"/>
                </a:solidFill>
              </a:rPr>
              <a:t>Évaluation des nuages antarctiques 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dans LMDZ à partir d’observations 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satellitaires </a:t>
            </a:r>
            <a:r>
              <a:rPr lang="fr" sz="1500">
                <a:solidFill>
                  <a:srgbClr val="1C4587"/>
                </a:solidFill>
              </a:rPr>
              <a:t>(stage M2 J.Charrel)</a:t>
            </a:r>
            <a:endParaRPr sz="15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</a:t>
            </a:r>
            <a:r>
              <a:rPr lang="fr">
                <a:solidFill>
                  <a:srgbClr val="1C4587"/>
                </a:solidFill>
              </a:rPr>
              <a:t>Nouvelle paramétrisation pour phase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</a:rPr>
              <a:t>des nuages 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638" y="3445375"/>
            <a:ext cx="199072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4043025" y="3173925"/>
            <a:ext cx="26574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CC0000"/>
                </a:solidFill>
              </a:rPr>
              <a:t>Distribution sous maille sursaturation dans nuage (basée sur turbulence)</a:t>
            </a:r>
            <a:endParaRPr sz="1100">
              <a:solidFill>
                <a:srgbClr val="CC0000"/>
              </a:solidFill>
            </a:endParaRPr>
          </a:p>
        </p:txBody>
      </p:sp>
      <p:cxnSp>
        <p:nvCxnSpPr>
          <p:cNvPr id="100" name="Google Shape;100;p17"/>
          <p:cNvCxnSpPr/>
          <p:nvPr/>
        </p:nvCxnSpPr>
        <p:spPr>
          <a:xfrm>
            <a:off x="2849900" y="4265100"/>
            <a:ext cx="72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/>
          <p:nvPr/>
        </p:nvCxnSpPr>
        <p:spPr>
          <a:xfrm>
            <a:off x="533400" y="3248025"/>
            <a:ext cx="2229000" cy="161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/>
          <p:nvPr/>
        </p:nvCxnSpPr>
        <p:spPr>
          <a:xfrm flipH="1" rot="10800000">
            <a:off x="542925" y="3255525"/>
            <a:ext cx="2239200" cy="166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7"/>
          <p:cNvSpPr txBox="1"/>
          <p:nvPr/>
        </p:nvSpPr>
        <p:spPr>
          <a:xfrm>
            <a:off x="5803675" y="3942125"/>
            <a:ext cx="32403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A turbulence-informed parameterisation for stratiform mixed phase clouds in the ICOLMDZ model </a:t>
            </a:r>
            <a:r>
              <a:rPr i="1" lang="fr" sz="1000">
                <a:solidFill>
                  <a:schemeClr val="dk1"/>
                </a:solidFill>
                <a:highlight>
                  <a:srgbClr val="FFFFFF"/>
                </a:highlight>
              </a:rPr>
              <a:t>L.Raillard, É.Vignon, G.Rivière , J.-B. Madeleine, J.Delanoë</a:t>
            </a: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, in prep for JAMES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4572000" y="681301"/>
            <a:ext cx="1704998" cy="2100599"/>
            <a:chOff x="4821446" y="96330"/>
            <a:chExt cx="1430247" cy="1763727"/>
          </a:xfrm>
        </p:grpSpPr>
        <p:pic>
          <p:nvPicPr>
            <p:cNvPr id="105" name="Google Shape;105;p17"/>
            <p:cNvPicPr preferRelativeResize="0"/>
            <p:nvPr/>
          </p:nvPicPr>
          <p:blipFill rotWithShape="1">
            <a:blip r:embed="rId5">
              <a:alphaModFix/>
            </a:blip>
            <a:srcRect b="34197" l="0" r="74459" t="3601"/>
            <a:stretch/>
          </p:blipFill>
          <p:spPr>
            <a:xfrm>
              <a:off x="4821446" y="192866"/>
              <a:ext cx="1075937" cy="1667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5">
              <a:alphaModFix/>
            </a:blip>
            <a:srcRect b="35321" l="91589" r="0" t="0"/>
            <a:stretch/>
          </p:blipFill>
          <p:spPr>
            <a:xfrm>
              <a:off x="5897395" y="96330"/>
              <a:ext cx="354299" cy="17336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7"/>
          <p:cNvGrpSpPr/>
          <p:nvPr/>
        </p:nvGrpSpPr>
        <p:grpSpPr>
          <a:xfrm>
            <a:off x="6539137" y="1021174"/>
            <a:ext cx="2293161" cy="1497242"/>
            <a:chOff x="7704750" y="58301"/>
            <a:chExt cx="2161525" cy="1409700"/>
          </a:xfrm>
        </p:grpSpPr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 b="0" l="0" r="74459" t="66550"/>
            <a:stretch/>
          </p:blipFill>
          <p:spPr>
            <a:xfrm>
              <a:off x="7704750" y="117451"/>
              <a:ext cx="1626076" cy="135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 rotWithShape="1">
            <a:blip r:embed="rId5">
              <a:alphaModFix/>
            </a:blip>
            <a:srcRect b="0" l="91589" r="0" t="65085"/>
            <a:stretch/>
          </p:blipFill>
          <p:spPr>
            <a:xfrm>
              <a:off x="9330825" y="58301"/>
              <a:ext cx="535450" cy="1409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7"/>
          <p:cNvSpPr txBox="1"/>
          <p:nvPr/>
        </p:nvSpPr>
        <p:spPr>
          <a:xfrm>
            <a:off x="6798875" y="681300"/>
            <a:ext cx="1514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Nuages bas (&lt; 3.2 km)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0" y="0"/>
            <a:ext cx="9144000" cy="605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0" y="0"/>
            <a:ext cx="57063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Sursaturation, cirrus et précipitations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3469800"/>
            <a:ext cx="61053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rgbClr val="1C4587"/>
                </a:solidFill>
              </a:rPr>
              <a:t>⧫ Revisite du schéma de précipitation → POPRECIP (“process oriented precipitation”) : nouvelle paramétrisation pour génération/évolution précipitations. Travail collectif ‘Atelier Nuages ©’</a:t>
            </a:r>
            <a:endParaRPr i="1" sz="1500">
              <a:solidFill>
                <a:srgbClr val="1C4587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11700" y="4548475"/>
            <a:ext cx="5996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Improving the representation of cold precipitation with a process oriented parameterisation in ICOLMDZ </a:t>
            </a: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i="1" lang="fr" sz="1000">
                <a:solidFill>
                  <a:schemeClr val="dk1"/>
                </a:solidFill>
                <a:highlight>
                  <a:srgbClr val="FFFFFF"/>
                </a:highlight>
              </a:rPr>
              <a:t>L.Raillard, A.Borella, É.Vignon, G.Rivière</a:t>
            </a: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i="1" lang="fr" sz="1000">
                <a:solidFill>
                  <a:schemeClr val="dk1"/>
                </a:solidFill>
                <a:highlight>
                  <a:srgbClr val="FFFFFF"/>
                </a:highlight>
              </a:rPr>
              <a:t>N.Dutrievoz, M.Wimmer</a:t>
            </a: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, in prep for JAMES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49614"/>
          <a:stretch/>
        </p:blipFill>
        <p:spPr>
          <a:xfrm>
            <a:off x="83100" y="1314726"/>
            <a:ext cx="5394601" cy="163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51900" y="666725"/>
            <a:ext cx="8417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</a:rPr>
              <a:t>⧫ Modélisation de la sursaturation par rapport à la glace, nouveau schéma pronostique pour les cirrus</a:t>
            </a:r>
            <a:endParaRPr sz="1600">
              <a:solidFill>
                <a:srgbClr val="1C4587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477700" y="1072150"/>
            <a:ext cx="35415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A New Prognostic Parameterization of Subgrid Ice Supersaturation and Cirrus Clouds in the ICOLMDZ AGCM</a:t>
            </a:r>
            <a:b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i="1" lang="fr" sz="1000">
                <a:solidFill>
                  <a:schemeClr val="dk1"/>
                </a:solidFill>
                <a:highlight>
                  <a:schemeClr val="lt1"/>
                </a:highlight>
              </a:rPr>
              <a:t>A. Borella, É. Vignon, O. Boucher, Y. Meurdesoif, and L. Fairhead</a:t>
            </a: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,</a:t>
            </a: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 in prep for JAMES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35500" y="2840475"/>
            <a:ext cx="52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chemeClr val="lt1"/>
                </a:highlight>
              </a:rPr>
              <a:t>En contours : couverture haute. En couleur : humidité relative par rapport à la glace.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807513" y="1148350"/>
            <a:ext cx="1149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</a:rPr>
              <a:t>ERA5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130375" y="1148350"/>
            <a:ext cx="1429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</a:rPr>
              <a:t>Ancien schéma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882975" y="1148350"/>
            <a:ext cx="1429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</a:rPr>
              <a:t>Nouveau schéma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b="0" l="49297" r="0" t="0"/>
          <a:stretch/>
        </p:blipFill>
        <p:spPr>
          <a:xfrm>
            <a:off x="7716722" y="2065875"/>
            <a:ext cx="1317427" cy="30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 b="0" l="0" r="49530" t="0"/>
          <a:stretch/>
        </p:blipFill>
        <p:spPr>
          <a:xfrm>
            <a:off x="6526425" y="2065875"/>
            <a:ext cx="1340317" cy="30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Isotopes de l’eau </a:t>
            </a:r>
            <a:r>
              <a:rPr lang="fr" sz="1800">
                <a:solidFill>
                  <a:schemeClr val="dk2"/>
                </a:solidFill>
              </a:rPr>
              <a:t>(</a:t>
            </a:r>
            <a:r>
              <a:rPr lang="fr" sz="1400">
                <a:solidFill>
                  <a:schemeClr val="dk2"/>
                </a:solidFill>
              </a:rPr>
              <a:t>C. Agosta, N. Dutrievoz, Y Meurdesoif, S. Nguyen, T Dubos, C Risi)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Isotopes de l’eau dans DYNAMICO!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Simulations IcoLMDZiso en cours 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00" y="1428600"/>
            <a:ext cx="3993875" cy="18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648" y="1152475"/>
            <a:ext cx="3555552" cy="28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90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2258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