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1.xml" ContentType="application/xml"/>
  <Override PartName="/customXml/itemProps1.xml" ContentType="application/vnd.openxmlformats-officedocument.customXmlProperties+xml"/>
  <Override PartName="/customXml/item2.xml" ContentType="application/xml"/>
  <Override PartName="/customXml/_rels/item3.xml.rels" ContentType="application/vnd.openxmlformats-package.relationships+xml"/>
  <Override PartName="/customXml/_rels/item2.xml.rels" ContentType="application/vnd.openxmlformats-package.relationships+xml"/>
  <Override PartName="/customXml/_rels/item1.xml.rels" ContentType="application/vnd.openxmlformats-package.relationships+xml"/>
  <Override PartName="/customXml/itemProps2.xml" ContentType="application/vnd.openxmlformats-officedocument.customXmlProperties+xml"/>
  <Override PartName="/customXml/item3.xml" ContentType="application/xml"/>
  <Override PartName="/customXml/itemProps3.xml" ContentType="application/vnd.openxmlformats-officedocument.customXmlProperties+xml"/>
  <Override PartName="/ppt/presentation.xml" ContentType="application/vnd.openxmlformats-officedocument.presentationml.presentation.main+xml"/>
  <Override PartName="/ppt/slideMasters/_rels/slideMaster10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_rels/presentation.xml.rels" ContentType="application/vnd.openxmlformats-package.relationships+xml"/>
  <Override PartName="/ppt/media/image12.png" ContentType="image/png"/>
  <Override PartName="/ppt/media/image11.png" ContentType="image/png"/>
  <Override PartName="/ppt/media/image2.png" ContentType="image/png"/>
  <Override PartName="/ppt/media/image7.png" ContentType="image/png"/>
  <Override PartName="/ppt/media/image16.png" ContentType="image/png"/>
  <Override PartName="/ppt/media/image10.svg" ContentType="image/svg"/>
  <Override PartName="/ppt/media/image9.png" ContentType="image/png"/>
  <Override PartName="/ppt/media/image18.png" ContentType="image/png"/>
  <Override PartName="/ppt/media/image20.png" ContentType="image/png"/>
  <Override PartName="/ppt/media/image22.png" ContentType="image/png"/>
  <Override PartName="/ppt/media/image5.png" ContentType="image/png"/>
  <Override PartName="/ppt/media/image8.jpeg" ContentType="image/jpeg"/>
  <Override PartName="/ppt/media/image21.png" ContentType="image/png"/>
  <Override PartName="/ppt/media/image19.png" ContentType="image/png"/>
  <Override PartName="/ppt/media/image3.jpeg" ContentType="image/jpeg"/>
  <Override PartName="/ppt/media/image17.png" ContentType="image/png"/>
  <Override PartName="/ppt/media/image15.jpeg" ContentType="image/jpeg"/>
  <Override PartName="/ppt/media/image14.jpeg" ContentType="image/jpeg"/>
  <Override PartName="/ppt/media/image13.jpeg" ContentType="image/jpeg"/>
  <Override PartName="/ppt/media/image4.png" ContentType="image/png"/>
  <Override PartName="/ppt/media/image1.png" ContentType="image/png"/>
  <Override PartName="/ppt/media/image6.jpeg" ContentType="image/jpeg"/>
  <Override PartName="/ppt/slideLayouts/_rels/slideLayout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4.xml.rels" ContentType="application/vnd.openxmlformats-package.relationships+xml"/>
  <Override PartName="/ppt/slides/_rels/slide32.xml.rels" ContentType="application/vnd.openxmlformats-package.relationships+xml"/>
  <Override PartName="/ppt/slides/_rels/slide31.xml.rels" ContentType="application/vnd.openxmlformats-package.relationships+xml"/>
  <Override PartName="/ppt/slides/_rels/slide29.xml.rels" ContentType="application/vnd.openxmlformats-package.relationships+xml"/>
  <Override PartName="/ppt/slides/_rels/slide5.xml.rels" ContentType="application/vnd.openxmlformats-package.relationships+xml"/>
  <Override PartName="/ppt/slides/_rels/slide22.xml.rels" ContentType="application/vnd.openxmlformats-package.relationships+xml"/>
  <Override PartName="/ppt/slides/_rels/slide19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30.xml.rels" ContentType="application/vnd.openxmlformats-package.relationships+xml"/>
  <Override PartName="/ppt/slides/_rels/slide28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27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_rels/slide2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1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5.xml" ContentType="application/vnd.openxmlformats-officedocument.presentationml.slide+xml"/>
  <Override PartName="/ppt/slides/slide13.xml" ContentType="application/vnd.openxmlformats-officedocument.presentationml.slide+xml"/>
  <Override PartName="/ppt/slides/slide25.xml" ContentType="application/vnd.openxmlformats-officedocument.presentationml.slide+xml"/>
  <Override PartName="/ppt/slides/slide30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26.xml" ContentType="application/vnd.openxmlformats-officedocument.presentationml.slide+xml"/>
  <Override PartName="/ppt/charts/chart1.xml" ContentType="application/vnd.openxmlformats-officedocument.drawingml.chart+xml"/>
  <Override PartName="/ppt/charts/chart2.xml" ContentType="application/vnd.openxmlformats-officedocument.drawingml.chart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customXml" Target="../customXml/item1.xml"/><Relationship Id="rId5" Type="http://schemas.openxmlformats.org/officeDocument/2006/relationships/customXml" Target="../customXml/item2.xml"/><Relationship Id="rId6" Type="http://schemas.openxmlformats.org/officeDocument/2006/relationships/customXml" Target="../customXml/item3.xml"/><Relationship Id="rId7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</p:sld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</p:sldIdLst>
  <p:sldSz cx="9144000" cy="51435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33" Type="http://schemas.openxmlformats.org/officeDocument/2006/relationships/slide" Target="slides/slide22.xml"/><Relationship Id="rId34" Type="http://schemas.openxmlformats.org/officeDocument/2006/relationships/slide" Target="slides/slide23.xml"/><Relationship Id="rId35" Type="http://schemas.openxmlformats.org/officeDocument/2006/relationships/slide" Target="slides/slide24.xml"/><Relationship Id="rId36" Type="http://schemas.openxmlformats.org/officeDocument/2006/relationships/slide" Target="slides/slide25.xml"/><Relationship Id="rId37" Type="http://schemas.openxmlformats.org/officeDocument/2006/relationships/slide" Target="slides/slide26.xml"/><Relationship Id="rId38" Type="http://schemas.openxmlformats.org/officeDocument/2006/relationships/slide" Target="slides/slide27.xml"/><Relationship Id="rId39" Type="http://schemas.openxmlformats.org/officeDocument/2006/relationships/slide" Target="slides/slide28.xml"/><Relationship Id="rId40" Type="http://schemas.openxmlformats.org/officeDocument/2006/relationships/slide" Target="slides/slide29.xml"/><Relationship Id="rId41" Type="http://schemas.openxmlformats.org/officeDocument/2006/relationships/slide" Target="slides/slide30.xml"/><Relationship Id="rId42" Type="http://schemas.openxmlformats.org/officeDocument/2006/relationships/slide" Target="slides/slide31.xml"/><Relationship Id="rId43" Type="http://schemas.openxmlformats.org/officeDocument/2006/relationships/slide" Target="slides/slide32.xml"/><Relationship Id="rId44" Type="http://schemas.openxmlformats.org/officeDocument/2006/relationships/presProps" Target="presProps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lang="fr-FR" sz="1800" spc="-1" strike="noStrike">
                <a:solidFill>
                  <a:srgbClr val="595959"/>
                </a:solidFill>
                <a:latin typeface="Marianne"/>
              </a:defRPr>
            </a:pPr>
            <a:r>
              <a:rPr b="0" lang="fr-FR" sz="1800" spc="-1" strike="noStrike">
                <a:solidFill>
                  <a:srgbClr val="595959"/>
                </a:solidFill>
                <a:latin typeface="Marianne"/>
              </a:rPr>
              <a:t>Suivi des crédits RH PC TRACCS IPSL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Initial</c:v>
                </c:pt>
              </c:strCache>
            </c:strRef>
          </c:tx>
          <c:spPr>
            <a:solidFill>
              <a:srgbClr val="000091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lang="fr-FR" sz="1000" spc="-1" strike="noStrike">
                    <a:solidFill>
                      <a:srgbClr val="000000"/>
                    </a:solidFill>
                    <a:latin typeface="Marianne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8"/>
                <c:pt idx="0">
                  <c:v>PC2</c:v>
                </c:pt>
                <c:pt idx="1">
                  <c:v>PC4</c:v>
                </c:pt>
                <c:pt idx="2">
                  <c:v>PC5</c:v>
                </c:pt>
                <c:pt idx="3">
                  <c:v>PC6</c:v>
                </c:pt>
                <c:pt idx="4">
                  <c:v>PC7</c:v>
                </c:pt>
                <c:pt idx="5">
                  <c:v>PC8</c:v>
                </c:pt>
                <c:pt idx="6">
                  <c:v>PC9</c:v>
                </c:pt>
                <c:pt idx="7">
                  <c:v>PC10</c:v>
                </c:pt>
              </c:strCache>
            </c:strRef>
          </c:cat>
          <c:val>
            <c:numRef>
              <c:f>0</c:f>
              <c:numCache>
                <c:formatCode>#,##0.00</c:formatCode>
                <c:ptCount val="8"/>
                <c:pt idx="0">
                  <c:v>438484.93</c:v>
                </c:pt>
                <c:pt idx="1">
                  <c:v>362727</c:v>
                </c:pt>
                <c:pt idx="2">
                  <c:v>730384</c:v>
                </c:pt>
                <c:pt idx="3">
                  <c:v>980259.85</c:v>
                </c:pt>
                <c:pt idx="4">
                  <c:v>2192100</c:v>
                </c:pt>
                <c:pt idx="5">
                  <c:v>540762.57</c:v>
                </c:pt>
                <c:pt idx="6">
                  <c:v>376152</c:v>
                </c:pt>
                <c:pt idx="7">
                  <c:v>522291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Consommé</c:v>
                </c:pt>
              </c:strCache>
            </c:strRef>
          </c:tx>
          <c:spPr>
            <a:solidFill>
              <a:srgbClr val="e1000f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lang="fr-FR" sz="1000" spc="-1" strike="noStrike">
                    <a:solidFill>
                      <a:srgbClr val="000000"/>
                    </a:solidFill>
                    <a:latin typeface="Marianne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8"/>
                <c:pt idx="0">
                  <c:v>PC2</c:v>
                </c:pt>
                <c:pt idx="1">
                  <c:v>PC4</c:v>
                </c:pt>
                <c:pt idx="2">
                  <c:v>PC5</c:v>
                </c:pt>
                <c:pt idx="3">
                  <c:v>PC6</c:v>
                </c:pt>
                <c:pt idx="4">
                  <c:v>PC7</c:v>
                </c:pt>
                <c:pt idx="5">
                  <c:v>PC8</c:v>
                </c:pt>
                <c:pt idx="6">
                  <c:v>PC9</c:v>
                </c:pt>
                <c:pt idx="7">
                  <c:v>PC10</c:v>
                </c:pt>
              </c:strCache>
            </c:strRef>
          </c:cat>
          <c:val>
            <c:numRef>
              <c:f>1</c:f>
              <c:numCache>
                <c:formatCode>#,##0.00</c:formatCode>
                <c:ptCount val="8"/>
                <c:pt idx="0">
                  <c:v>87461.94</c:v>
                </c:pt>
                <c:pt idx="1">
                  <c:v>118167.57</c:v>
                </c:pt>
                <c:pt idx="2">
                  <c:v>629200.74</c:v>
                </c:pt>
                <c:pt idx="3">
                  <c:v>167354.28</c:v>
                </c:pt>
                <c:pt idx="4">
                  <c:v>1025783.81</c:v>
                </c:pt>
                <c:pt idx="5">
                  <c:v>33272.2</c:v>
                </c:pt>
                <c:pt idx="6">
                  <c:v>105565.39</c:v>
                </c:pt>
                <c:pt idx="7">
                  <c:v>191261.48</c:v>
                </c:pt>
              </c:numCache>
            </c:numRef>
          </c:val>
        </c:ser>
        <c:gapWidth val="219"/>
        <c:overlap val="-27"/>
        <c:axId val="68327054"/>
        <c:axId val="450353"/>
      </c:barChart>
      <c:catAx>
        <c:axId val="6832705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lang="fr-FR" sz="900" spc="-1" strike="noStrike">
                <a:solidFill>
                  <a:srgbClr val="595959"/>
                </a:solidFill>
                <a:latin typeface="Marianne"/>
              </a:defRPr>
            </a:pPr>
          </a:p>
        </c:txPr>
        <c:crossAx val="450353"/>
        <c:crosses val="autoZero"/>
        <c:auto val="1"/>
        <c:lblAlgn val="ctr"/>
        <c:lblOffset val="100"/>
        <c:noMultiLvlLbl val="0"/>
      </c:catAx>
      <c:valAx>
        <c:axId val="450353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#,##0.00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b="0" lang="fr-FR" sz="900" spc="-1" strike="noStrike">
                <a:solidFill>
                  <a:srgbClr val="595959"/>
                </a:solidFill>
                <a:latin typeface="Marianne"/>
              </a:defRPr>
            </a:pPr>
          </a:p>
        </c:txPr>
        <c:crossAx val="68327054"/>
        <c:crosses val="autoZero"/>
        <c:crossBetween val="between"/>
      </c:valAx>
      <c:spPr>
        <a:noFill/>
        <a:ln w="0">
          <a:noFill/>
        </a:ln>
      </c:spPr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b="0" lang="fr-FR" sz="900" spc="-1" strike="noStrike">
              <a:solidFill>
                <a:srgbClr val="595959"/>
              </a:solidFill>
              <a:latin typeface="Marianne"/>
            </a:defRPr>
          </a:pPr>
        </a:p>
      </c:txPr>
    </c:legend>
    <c:plotVisOnly val="1"/>
    <c:dispBlanksAs val="gap"/>
  </c:chart>
  <c:spPr>
    <a:noFill/>
    <a:ln w="0"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lang="fr-FR" sz="1800" spc="-1" strike="noStrike">
                <a:solidFill>
                  <a:srgbClr val="595959"/>
                </a:solidFill>
                <a:latin typeface="Marianne"/>
              </a:defRPr>
            </a:pPr>
            <a:r>
              <a:rPr b="0" lang="fr-FR" sz="1800" spc="-1" strike="noStrike">
                <a:solidFill>
                  <a:srgbClr val="595959"/>
                </a:solidFill>
                <a:latin typeface="Marianne"/>
              </a:rPr>
              <a:t>Suivi des crédits fonctionnement PC TRACCS IPSL
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Initial</c:v>
                </c:pt>
              </c:strCache>
            </c:strRef>
          </c:tx>
          <c:spPr>
            <a:solidFill>
              <a:srgbClr val="000091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lang="fr-FR" sz="1000" spc="-1" strike="noStrike">
                    <a:solidFill>
                      <a:srgbClr val="000000"/>
                    </a:solidFill>
                    <a:latin typeface="Marianne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8"/>
                <c:pt idx="0">
                  <c:v>PC2</c:v>
                </c:pt>
                <c:pt idx="1">
                  <c:v>PC4</c:v>
                </c:pt>
                <c:pt idx="2">
                  <c:v>PC5</c:v>
                </c:pt>
                <c:pt idx="3">
                  <c:v>PC6</c:v>
                </c:pt>
                <c:pt idx="4">
                  <c:v>PC7</c:v>
                </c:pt>
                <c:pt idx="5">
                  <c:v>PC8</c:v>
                </c:pt>
                <c:pt idx="6">
                  <c:v>PC9</c:v>
                </c:pt>
                <c:pt idx="7">
                  <c:v>PC10</c:v>
                </c:pt>
              </c:strCache>
            </c:strRef>
          </c:cat>
          <c:val>
            <c:numRef>
              <c:f>0</c:f>
              <c:numCache>
                <c:formatCode>#,##0.00</c:formatCode>
                <c:ptCount val="8"/>
                <c:pt idx="0">
                  <c:v>30100</c:v>
                </c:pt>
                <c:pt idx="1">
                  <c:v>167874.9</c:v>
                </c:pt>
                <c:pt idx="2">
                  <c:v>36916</c:v>
                </c:pt>
                <c:pt idx="3">
                  <c:v>45000</c:v>
                </c:pt>
                <c:pt idx="4">
                  <c:v>142649</c:v>
                </c:pt>
                <c:pt idx="5">
                  <c:v>40000</c:v>
                </c:pt>
                <c:pt idx="6">
                  <c:v>90000</c:v>
                </c:pt>
                <c:pt idx="7">
                  <c:v>42015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Consommé</c:v>
                </c:pt>
              </c:strCache>
            </c:strRef>
          </c:tx>
          <c:spPr>
            <a:solidFill>
              <a:srgbClr val="e1000f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lang="fr-FR" sz="1000" spc="-1" strike="noStrike">
                    <a:solidFill>
                      <a:srgbClr val="000000"/>
                    </a:solidFill>
                    <a:latin typeface="Marianne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8"/>
                <c:pt idx="0">
                  <c:v>PC2</c:v>
                </c:pt>
                <c:pt idx="1">
                  <c:v>PC4</c:v>
                </c:pt>
                <c:pt idx="2">
                  <c:v>PC5</c:v>
                </c:pt>
                <c:pt idx="3">
                  <c:v>PC6</c:v>
                </c:pt>
                <c:pt idx="4">
                  <c:v>PC7</c:v>
                </c:pt>
                <c:pt idx="5">
                  <c:v>PC8</c:v>
                </c:pt>
                <c:pt idx="6">
                  <c:v>PC9</c:v>
                </c:pt>
                <c:pt idx="7">
                  <c:v>PC10</c:v>
                </c:pt>
              </c:strCache>
            </c:strRef>
          </c:cat>
          <c:val>
            <c:numRef>
              <c:f>1</c:f>
              <c:numCache>
                <c:formatCode>#,##0.00</c:formatCode>
                <c:ptCount val="8"/>
                <c:pt idx="0">
                  <c:v>2404.08</c:v>
                </c:pt>
                <c:pt idx="1">
                  <c:v>35921.05</c:v>
                </c:pt>
                <c:pt idx="2">
                  <c:v>8661.27</c:v>
                </c:pt>
                <c:pt idx="3">
                  <c:v>19140.85</c:v>
                </c:pt>
                <c:pt idx="4">
                  <c:v>17229.35</c:v>
                </c:pt>
                <c:pt idx="5">
                  <c:v>7859.5</c:v>
                </c:pt>
                <c:pt idx="6">
                  <c:v>2139.94</c:v>
                </c:pt>
                <c:pt idx="7">
                  <c:v>10574.36</c:v>
                </c:pt>
              </c:numCache>
            </c:numRef>
          </c:val>
        </c:ser>
        <c:gapWidth val="219"/>
        <c:overlap val="-27"/>
        <c:axId val="12016716"/>
        <c:axId val="84562477"/>
      </c:barChart>
      <c:catAx>
        <c:axId val="120167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lang="fr-FR" sz="900" spc="-1" strike="noStrike">
                <a:solidFill>
                  <a:srgbClr val="595959"/>
                </a:solidFill>
                <a:latin typeface="Marianne"/>
              </a:defRPr>
            </a:pPr>
          </a:p>
        </c:txPr>
        <c:crossAx val="84562477"/>
        <c:crosses val="autoZero"/>
        <c:auto val="1"/>
        <c:lblAlgn val="ctr"/>
        <c:lblOffset val="100"/>
        <c:noMultiLvlLbl val="0"/>
      </c:catAx>
      <c:valAx>
        <c:axId val="84562477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#,##0.00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b="0" lang="fr-FR" sz="900" spc="-1" strike="noStrike">
                <a:solidFill>
                  <a:srgbClr val="595959"/>
                </a:solidFill>
                <a:latin typeface="Marianne"/>
              </a:defRPr>
            </a:pPr>
          </a:p>
        </c:txPr>
        <c:crossAx val="12016716"/>
        <c:crosses val="autoZero"/>
        <c:crossBetween val="between"/>
      </c:valAx>
      <c:spPr>
        <a:noFill/>
        <a:ln w="0">
          <a:noFill/>
        </a:ln>
      </c:spPr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b="0" lang="fr-FR" sz="900" spc="-1" strike="noStrike">
              <a:solidFill>
                <a:srgbClr val="595959"/>
              </a:solidFill>
              <a:latin typeface="Marianne"/>
            </a:defRPr>
          </a:pPr>
        </a:p>
      </c:txPr>
    </c:legend>
    <c:plotVisOnly val="1"/>
    <c:dispBlanksAs val="gap"/>
  </c:chart>
  <c:spPr>
    <a:noFill/>
    <a:ln w="0">
      <a:noFill/>
    </a:ln>
  </c:spPr>
</c:chartSpace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D44ECE3-B260-4A17-85DE-4C66D7A3CF3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Titre et texte avec visuel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9"/>
          </p:nvPr>
        </p:nvSpPr>
        <p:spPr/>
        <p:txBody>
          <a:bodyPr/>
          <a:p>
            <a:fld id="{6DB448F4-74A1-4D76-B34C-A4EB91F5CAE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rniè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8794930A-AF2F-436C-864A-EA6B17127CC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D0B2E18C-6FF9-44E6-A5E0-826DEB73565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hapitre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BD008E43-36D8-4623-B7FF-FBA0836D5A8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hapitr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E4433BCE-114E-420C-AD66-D795C000A54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hapitre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6CCE1D93-880A-407D-B4C0-5546DE48081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FE85611C-939C-4F55-8ED2-A132267A3A4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re et textes sur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3"/>
          </p:nvPr>
        </p:nvSpPr>
        <p:spPr/>
        <p:txBody>
          <a:bodyPr/>
          <a:p>
            <a:fld id="{3360077A-2206-400B-B2D6-17C4873A1F3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re et texte avec visuel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466A2184-1291-4BBF-82B8-D355A116840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jpeg"/><Relationship Id="rId8" Type="http://schemas.openxmlformats.org/officeDocument/2006/relationships/image" Target="../media/image7.png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jpeg"/><Relationship Id="rId12" Type="http://schemas.openxmlformats.org/officeDocument/2006/relationships/image" Target="../media/image4.png"/><Relationship Id="rId13" Type="http://schemas.openxmlformats.org/officeDocument/2006/relationships/image" Target="../media/image5.png"/><Relationship Id="rId14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10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8.jpeg"/><Relationship Id="rId8" Type="http://schemas.openxmlformats.org/officeDocument/2006/relationships/image" Target="../media/image9.png"/><Relationship Id="rId9" Type="http://schemas.openxmlformats.org/officeDocument/2006/relationships/image" Target="../media/image10.svg"/><Relationship Id="rId10" Type="http://schemas.openxmlformats.org/officeDocument/2006/relationships/image" Target="../media/image11.png"/><Relationship Id="rId11" Type="http://schemas.openxmlformats.org/officeDocument/2006/relationships/hyperlink" Target="https://www.linkedin.com/company/traccs-transformer-la-mod&#233;lisation-du-climat-pour-les-services-climatiques/" TargetMode="External"/><Relationship Id="rId12" Type="http://schemas.openxmlformats.org/officeDocument/2006/relationships/hyperlink" Target="https://climeri-france.fr/pepr-traccs/" TargetMode="External"/><Relationship Id="rId13" Type="http://schemas.openxmlformats.org/officeDocument/2006/relationships/image" Target="../media/image7.png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6" Type="http://schemas.openxmlformats.org/officeDocument/2006/relationships/image" Target="../media/image3.jpeg"/><Relationship Id="rId17" Type="http://schemas.openxmlformats.org/officeDocument/2006/relationships/image" Target="../media/image4.png"/><Relationship Id="rId18" Type="http://schemas.openxmlformats.org/officeDocument/2006/relationships/image" Target="../media/image5.png"/><Relationship Id="rId19" Type="http://schemas.openxmlformats.org/officeDocument/2006/relationships/image" Target="../media/image12.png"/><Relationship Id="rId20" Type="http://schemas.openxmlformats.org/officeDocument/2006/relationships/hyperlink" Target="https://www.youtube.com/@pepr.traccs/playlists" TargetMode="External"/><Relationship Id="rId21" Type="http://schemas.openxmlformats.org/officeDocument/2006/relationships/hyperlink" Target="mailto:contacts-traccs@listes.ipsl.fr" TargetMode="External"/><Relationship Id="rId2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13.jpeg"/><Relationship Id="rId8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14.jpeg"/><Relationship Id="rId8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0" name="Connecteur droit 8"/>
          <p:cNvCxnSpPr/>
          <p:nvPr/>
        </p:nvCxnSpPr>
        <p:spPr>
          <a:xfrm>
            <a:off x="360000" y="4784400"/>
            <a:ext cx="8424360" cy="360"/>
          </a:xfrm>
          <a:prstGeom prst="straightConnector1">
            <a:avLst/>
          </a:prstGeom>
          <a:ln w="6350">
            <a:solidFill>
              <a:srgbClr val="000091"/>
            </a:solidFill>
            <a:round/>
          </a:ln>
        </p:spPr>
      </p:cxnSp>
      <p:pic>
        <p:nvPicPr>
          <p:cNvPr id="1" name="Image 15" descr=""/>
          <p:cNvPicPr/>
          <p:nvPr/>
        </p:nvPicPr>
        <p:blipFill>
          <a:blip r:embed="rId2"/>
          <a:srcRect l="9799" t="10278" r="9252" b="10141"/>
          <a:stretch/>
        </p:blipFill>
        <p:spPr>
          <a:xfrm>
            <a:off x="359640" y="83160"/>
            <a:ext cx="605880" cy="539640"/>
          </a:xfrm>
          <a:prstGeom prst="rect">
            <a:avLst/>
          </a:prstGeom>
          <a:ln w="0">
            <a:noFill/>
          </a:ln>
        </p:spPr>
      </p:pic>
      <p:pic>
        <p:nvPicPr>
          <p:cNvPr id="2" name="Image 16" descr=""/>
          <p:cNvPicPr/>
          <p:nvPr/>
        </p:nvPicPr>
        <p:blipFill>
          <a:blip r:embed="rId3"/>
          <a:srcRect l="7792" t="14020" r="7696" b="14246"/>
          <a:stretch/>
        </p:blipFill>
        <p:spPr>
          <a:xfrm>
            <a:off x="1532880" y="83160"/>
            <a:ext cx="1148400" cy="539640"/>
          </a:xfrm>
          <a:prstGeom prst="rect">
            <a:avLst/>
          </a:prstGeom>
          <a:ln w="0">
            <a:noFill/>
          </a:ln>
        </p:spPr>
      </p:pic>
      <p:pic>
        <p:nvPicPr>
          <p:cNvPr id="3" name="Image 17" descr=""/>
          <p:cNvPicPr/>
          <p:nvPr/>
        </p:nvPicPr>
        <p:blipFill>
          <a:blip r:embed="rId4"/>
          <a:stretch/>
        </p:blipFill>
        <p:spPr>
          <a:xfrm>
            <a:off x="8341560" y="436320"/>
            <a:ext cx="539640" cy="205200"/>
          </a:xfrm>
          <a:prstGeom prst="rect">
            <a:avLst/>
          </a:prstGeom>
          <a:ln w="0">
            <a:noFill/>
          </a:ln>
        </p:spPr>
      </p:pic>
      <p:pic>
        <p:nvPicPr>
          <p:cNvPr id="4" name="Image 18" descr=""/>
          <p:cNvPicPr/>
          <p:nvPr/>
        </p:nvPicPr>
        <p:blipFill>
          <a:blip r:embed="rId5"/>
          <a:stretch/>
        </p:blipFill>
        <p:spPr>
          <a:xfrm>
            <a:off x="4363200" y="83160"/>
            <a:ext cx="539640" cy="539640"/>
          </a:xfrm>
          <a:prstGeom prst="rect">
            <a:avLst/>
          </a:prstGeom>
          <a:ln w="0">
            <a:noFill/>
          </a:ln>
        </p:spPr>
      </p:pic>
      <p:pic>
        <p:nvPicPr>
          <p:cNvPr id="5" name="Image 19" descr=""/>
          <p:cNvPicPr/>
          <p:nvPr/>
        </p:nvPicPr>
        <p:blipFill>
          <a:blip r:embed="rId6"/>
          <a:stretch/>
        </p:blipFill>
        <p:spPr>
          <a:xfrm>
            <a:off x="3248640" y="83160"/>
            <a:ext cx="547200" cy="539640"/>
          </a:xfrm>
          <a:prstGeom prst="rect">
            <a:avLst/>
          </a:prstGeom>
          <a:ln w="0">
            <a:noFill/>
          </a:ln>
        </p:spPr>
      </p:pic>
      <p:pic>
        <p:nvPicPr>
          <p:cNvPr id="6" name="Image 2" descr="Une image contenant nature, lumière, objet d’extérieur, ciel nocturne&#10;&#10;Description générée automatiquement"/>
          <p:cNvPicPr/>
          <p:nvPr/>
        </p:nvPicPr>
        <p:blipFill>
          <a:blip r:embed="rId7"/>
          <a:srcRect l="786" t="0" r="1" b="445"/>
          <a:stretch/>
        </p:blipFill>
        <p:spPr>
          <a:xfrm>
            <a:off x="369720" y="1073520"/>
            <a:ext cx="8773920" cy="3710880"/>
          </a:xfrm>
          <a:prstGeom prst="rect">
            <a:avLst/>
          </a:prstGeom>
          <a:ln w="0">
            <a:noFill/>
          </a:ln>
        </p:spPr>
      </p:pic>
      <p:sp>
        <p:nvSpPr>
          <p:cNvPr id="7" name="PlaceHolder 1"/>
          <p:cNvSpPr>
            <a:spLocks noGrp="1"/>
          </p:cNvSpPr>
          <p:nvPr>
            <p:ph type="dt" idx="1"/>
          </p:nvPr>
        </p:nvSpPr>
        <p:spPr>
          <a:xfrm>
            <a:off x="0" y="4963680"/>
            <a:ext cx="179640" cy="179640"/>
          </a:xfrm>
          <a:prstGeom prst="rect">
            <a:avLst/>
          </a:prstGeom>
          <a:noFill/>
          <a:ln w="0">
            <a:solidFill>
              <a:srgbClr val="000000">
                <a:alpha val="0"/>
              </a:srgbClr>
            </a:solidFill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1" lang="fr-FR" sz="100" spc="-1" strike="noStrike">
                <a:solidFill>
                  <a:schemeClr val="dk1">
                    <a:alpha val="0"/>
                  </a:schemeClr>
                </a:solidFill>
                <a:latin typeface="Marianne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1" lang="fr-FR" sz="100" spc="-1" strike="noStrike">
                <a:solidFill>
                  <a:schemeClr val="dk1">
                    <a:alpha val="0"/>
                  </a:schemeClr>
                </a:solidFill>
                <a:latin typeface="Marianne"/>
              </a:rPr>
              <a:t>&lt;date/time&gt;</a:t>
            </a:r>
            <a:endParaRPr b="0" lang="fr-FR" sz="1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ldNum" idx="2"/>
          </p:nvPr>
        </p:nvSpPr>
        <p:spPr>
          <a:xfrm>
            <a:off x="0" y="4963680"/>
            <a:ext cx="179640" cy="179640"/>
          </a:xfrm>
          <a:prstGeom prst="rect">
            <a:avLst/>
          </a:prstGeom>
          <a:noFill/>
          <a:ln w="0">
            <a:solidFill>
              <a:srgbClr val="000000">
                <a:alpha val="0"/>
              </a:srgbClr>
            </a:solidFill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100" spc="-1" strike="noStrike">
                <a:solidFill>
                  <a:schemeClr val="dk1">
                    <a:alpha val="0"/>
                  </a:schemeClr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92F469F-18D2-43AB-8073-34F1B32D315C}" type="slidenum">
              <a:rPr b="1" lang="fr-FR" sz="100" spc="-1" strike="noStrike">
                <a:solidFill>
                  <a:schemeClr val="dk1">
                    <a:alpha val="0"/>
                  </a:schemeClr>
                </a:solidFill>
                <a:latin typeface="Marianne"/>
              </a:rPr>
              <a:t>&lt;number&gt;</a:t>
            </a:fld>
            <a:endParaRPr b="0" lang="fr-FR" sz="1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9" name="Image 12" descr=""/>
          <p:cNvPicPr/>
          <p:nvPr/>
        </p:nvPicPr>
        <p:blipFill>
          <a:blip r:embed="rId8"/>
          <a:stretch/>
        </p:blipFill>
        <p:spPr>
          <a:xfrm>
            <a:off x="595440" y="2448360"/>
            <a:ext cx="1436040" cy="795240"/>
          </a:xfrm>
          <a:prstGeom prst="rect">
            <a:avLst/>
          </a:prstGeom>
          <a:ln w="0">
            <a:noFill/>
          </a:ln>
        </p:spPr>
      </p:pic>
      <p:pic>
        <p:nvPicPr>
          <p:cNvPr id="10" name="Image 17" descr=""/>
          <p:cNvPicPr/>
          <p:nvPr/>
        </p:nvPicPr>
        <p:blipFill>
          <a:blip r:embed="rId9"/>
          <a:srcRect l="9799" t="10278" r="9252" b="10141"/>
          <a:stretch/>
        </p:blipFill>
        <p:spPr>
          <a:xfrm>
            <a:off x="359640" y="83160"/>
            <a:ext cx="605880" cy="539640"/>
          </a:xfrm>
          <a:prstGeom prst="rect">
            <a:avLst/>
          </a:prstGeom>
          <a:ln w="0">
            <a:noFill/>
          </a:ln>
        </p:spPr>
      </p:pic>
      <p:pic>
        <p:nvPicPr>
          <p:cNvPr id="11" name="Image 18" descr=""/>
          <p:cNvPicPr/>
          <p:nvPr/>
        </p:nvPicPr>
        <p:blipFill>
          <a:blip r:embed="rId10"/>
          <a:srcRect l="7792" t="14020" r="7696" b="14246"/>
          <a:stretch/>
        </p:blipFill>
        <p:spPr>
          <a:xfrm>
            <a:off x="1532880" y="83160"/>
            <a:ext cx="1148400" cy="539640"/>
          </a:xfrm>
          <a:prstGeom prst="rect">
            <a:avLst/>
          </a:prstGeom>
          <a:ln w="0">
            <a:noFill/>
          </a:ln>
        </p:spPr>
      </p:pic>
      <p:pic>
        <p:nvPicPr>
          <p:cNvPr id="12" name="Image 19" descr=""/>
          <p:cNvPicPr/>
          <p:nvPr/>
        </p:nvPicPr>
        <p:blipFill>
          <a:blip r:embed="rId11"/>
          <a:stretch/>
        </p:blipFill>
        <p:spPr>
          <a:xfrm>
            <a:off x="8341560" y="436320"/>
            <a:ext cx="539640" cy="205200"/>
          </a:xfrm>
          <a:prstGeom prst="rect">
            <a:avLst/>
          </a:prstGeom>
          <a:ln w="0">
            <a:noFill/>
          </a:ln>
        </p:spPr>
      </p:pic>
      <p:pic>
        <p:nvPicPr>
          <p:cNvPr id="13" name="Image 20" descr=""/>
          <p:cNvPicPr/>
          <p:nvPr/>
        </p:nvPicPr>
        <p:blipFill>
          <a:blip r:embed="rId12"/>
          <a:stretch/>
        </p:blipFill>
        <p:spPr>
          <a:xfrm>
            <a:off x="4363200" y="83160"/>
            <a:ext cx="539640" cy="539640"/>
          </a:xfrm>
          <a:prstGeom prst="rect">
            <a:avLst/>
          </a:prstGeom>
          <a:ln w="0">
            <a:noFill/>
          </a:ln>
        </p:spPr>
      </p:pic>
      <p:pic>
        <p:nvPicPr>
          <p:cNvPr id="14" name="Image 21" descr=""/>
          <p:cNvPicPr/>
          <p:nvPr/>
        </p:nvPicPr>
        <p:blipFill>
          <a:blip r:embed="rId13"/>
          <a:stretch/>
        </p:blipFill>
        <p:spPr>
          <a:xfrm>
            <a:off x="3248640" y="83160"/>
            <a:ext cx="547200" cy="539640"/>
          </a:xfrm>
          <a:prstGeom prst="rect">
            <a:avLst/>
          </a:prstGeom>
          <a:ln w="0">
            <a:noFill/>
          </a:ln>
        </p:spPr>
      </p:pic>
      <p:sp>
        <p:nvSpPr>
          <p:cNvPr id="15" name="PlaceHolder 3"/>
          <p:cNvSpPr>
            <a:spLocks noGrp="1"/>
          </p:cNvSpPr>
          <p:nvPr>
            <p:ph type="title"/>
          </p:nvPr>
        </p:nvSpPr>
        <p:spPr>
          <a:xfrm>
            <a:off x="2136960" y="2426040"/>
            <a:ext cx="6646680" cy="76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fr-FR" sz="2500" spc="-1" strike="noStrike">
                <a:solidFill>
                  <a:schemeClr val="lt1"/>
                </a:solidFill>
                <a:latin typeface="Marianne"/>
              </a:rPr>
              <a:t>Titre de la présentation sur</a:t>
            </a:r>
            <a:br>
              <a:rPr sz="2500"/>
            </a:br>
            <a:r>
              <a:rPr b="1" lang="fr-FR" sz="2500" spc="-1" strike="noStrike">
                <a:solidFill>
                  <a:schemeClr val="lt1"/>
                </a:solidFill>
                <a:latin typeface="Marianne"/>
              </a:rPr>
              <a:t>2 lignes maximum</a:t>
            </a:r>
            <a:endParaRPr b="0" lang="fr-FR" sz="2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2627640" y="3323880"/>
            <a:ext cx="5688360" cy="122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chemeClr val="lt1"/>
                </a:solidFill>
                <a:latin typeface="Marianne"/>
              </a:rPr>
              <a:t>Sous-titre de la présentation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17" name="PlaceHolder 5"/>
          <p:cNvSpPr>
            <a:spLocks noGrp="1"/>
          </p:cNvSpPr>
          <p:nvPr>
            <p:ph type="ftr" idx="3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&lt;footer&gt;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14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1" name="Connecteur droit 8"/>
          <p:cNvCxnSpPr/>
          <p:nvPr/>
        </p:nvCxnSpPr>
        <p:spPr>
          <a:xfrm>
            <a:off x="360000" y="4784400"/>
            <a:ext cx="8424360" cy="360"/>
          </a:xfrm>
          <a:prstGeom prst="straightConnector1">
            <a:avLst/>
          </a:prstGeom>
          <a:ln w="6350">
            <a:solidFill>
              <a:srgbClr val="000091"/>
            </a:solidFill>
            <a:round/>
          </a:ln>
        </p:spPr>
      </p:cxnSp>
      <p:pic>
        <p:nvPicPr>
          <p:cNvPr id="132" name="Image 15" descr=""/>
          <p:cNvPicPr/>
          <p:nvPr/>
        </p:nvPicPr>
        <p:blipFill>
          <a:blip r:embed="rId2"/>
          <a:srcRect l="9799" t="10278" r="9252" b="10141"/>
          <a:stretch/>
        </p:blipFill>
        <p:spPr>
          <a:xfrm>
            <a:off x="359640" y="83160"/>
            <a:ext cx="605880" cy="539640"/>
          </a:xfrm>
          <a:prstGeom prst="rect">
            <a:avLst/>
          </a:prstGeom>
          <a:ln w="0">
            <a:noFill/>
          </a:ln>
        </p:spPr>
      </p:pic>
      <p:pic>
        <p:nvPicPr>
          <p:cNvPr id="133" name="Image 16" descr=""/>
          <p:cNvPicPr/>
          <p:nvPr/>
        </p:nvPicPr>
        <p:blipFill>
          <a:blip r:embed="rId3"/>
          <a:srcRect l="7792" t="14020" r="7696" b="14246"/>
          <a:stretch/>
        </p:blipFill>
        <p:spPr>
          <a:xfrm>
            <a:off x="1532880" y="83160"/>
            <a:ext cx="1148400" cy="539640"/>
          </a:xfrm>
          <a:prstGeom prst="rect">
            <a:avLst/>
          </a:prstGeom>
          <a:ln w="0">
            <a:noFill/>
          </a:ln>
        </p:spPr>
      </p:pic>
      <p:pic>
        <p:nvPicPr>
          <p:cNvPr id="134" name="Image 17" descr=""/>
          <p:cNvPicPr/>
          <p:nvPr/>
        </p:nvPicPr>
        <p:blipFill>
          <a:blip r:embed="rId4"/>
          <a:stretch/>
        </p:blipFill>
        <p:spPr>
          <a:xfrm>
            <a:off x="8341560" y="436320"/>
            <a:ext cx="539640" cy="205200"/>
          </a:xfrm>
          <a:prstGeom prst="rect">
            <a:avLst/>
          </a:prstGeom>
          <a:ln w="0">
            <a:noFill/>
          </a:ln>
        </p:spPr>
      </p:pic>
      <p:pic>
        <p:nvPicPr>
          <p:cNvPr id="135" name="Image 18" descr=""/>
          <p:cNvPicPr/>
          <p:nvPr/>
        </p:nvPicPr>
        <p:blipFill>
          <a:blip r:embed="rId5"/>
          <a:stretch/>
        </p:blipFill>
        <p:spPr>
          <a:xfrm>
            <a:off x="4363200" y="83160"/>
            <a:ext cx="539640" cy="539640"/>
          </a:xfrm>
          <a:prstGeom prst="rect">
            <a:avLst/>
          </a:prstGeom>
          <a:ln w="0">
            <a:noFill/>
          </a:ln>
        </p:spPr>
      </p:pic>
      <p:pic>
        <p:nvPicPr>
          <p:cNvPr id="136" name="Image 19" descr=""/>
          <p:cNvPicPr/>
          <p:nvPr/>
        </p:nvPicPr>
        <p:blipFill>
          <a:blip r:embed="rId6"/>
          <a:stretch/>
        </p:blipFill>
        <p:spPr>
          <a:xfrm>
            <a:off x="3248640" y="83160"/>
            <a:ext cx="547200" cy="539640"/>
          </a:xfrm>
          <a:prstGeom prst="rect">
            <a:avLst/>
          </a:prstGeom>
          <a:ln w="0">
            <a:noFill/>
          </a:ln>
        </p:spPr>
      </p:pic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360000" y="871200"/>
            <a:ext cx="8423640" cy="5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fr-FR" sz="2500" spc="-1" strike="noStrike">
                <a:solidFill>
                  <a:schemeClr val="dk1"/>
                </a:solidFill>
                <a:latin typeface="Marianne"/>
              </a:rPr>
              <a:t>Titre</a:t>
            </a:r>
            <a:endParaRPr b="0" lang="fr-FR" sz="2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dt" idx="28"/>
          </p:nvPr>
        </p:nvSpPr>
        <p:spPr>
          <a:xfrm>
            <a:off x="360000" y="4784400"/>
            <a:ext cx="1223640" cy="26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1" lang="fr-FR" sz="7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1" lang="fr-FR" sz="700" spc="-1" strike="noStrike">
                <a:solidFill>
                  <a:schemeClr val="accent1"/>
                </a:solidFill>
                <a:latin typeface="Marianne"/>
              </a:rPr>
              <a:t>&lt;date/time&gt;</a:t>
            </a:r>
            <a:endParaRPr b="0" lang="fr-FR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sldNum" idx="29"/>
          </p:nvPr>
        </p:nvSpPr>
        <p:spPr>
          <a:xfrm>
            <a:off x="8316360" y="4784400"/>
            <a:ext cx="467280" cy="26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7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58575CF-107D-4E37-88E9-12A3E4AFBDBE}" type="slidenum">
              <a:rPr b="1" lang="fr-FR" sz="700" spc="-1" strike="noStrike">
                <a:solidFill>
                  <a:schemeClr val="accent1"/>
                </a:solidFill>
                <a:latin typeface="Marianne"/>
              </a:rPr>
              <a:t>&lt;number&gt;</a:t>
            </a:fld>
            <a:endParaRPr b="0" lang="fr-FR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360000" y="1563480"/>
            <a:ext cx="3924360" cy="3024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00000" bIns="4500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1" lang="fr-FR" sz="1000" spc="-1" strike="noStrike">
                <a:solidFill>
                  <a:schemeClr val="lt1"/>
                </a:solidFill>
                <a:latin typeface="Marianne"/>
              </a:rPr>
              <a:t>Sélectionner l’icône pour insérer une image</a:t>
            </a:r>
            <a:endParaRPr b="0" lang="fr-FR" sz="10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141" name="PlaceHolder 5"/>
          <p:cNvSpPr>
            <a:spLocks noGrp="1"/>
          </p:cNvSpPr>
          <p:nvPr>
            <p:ph type="body"/>
          </p:nvPr>
        </p:nvSpPr>
        <p:spPr>
          <a:xfrm>
            <a:off x="4859280" y="1563480"/>
            <a:ext cx="3924360" cy="3024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00000" bIns="4500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1" lang="fr-FR" sz="1000" spc="-1" strike="noStrike">
                <a:solidFill>
                  <a:schemeClr val="lt1"/>
                </a:solidFill>
                <a:latin typeface="Marianne"/>
              </a:rPr>
              <a:t>Sélectionner l’icône pour insérer une image</a:t>
            </a:r>
            <a:endParaRPr b="0" lang="fr-FR" sz="10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142" name="PlaceHolder 6"/>
          <p:cNvSpPr>
            <a:spLocks noGrp="1"/>
          </p:cNvSpPr>
          <p:nvPr>
            <p:ph type="ftr" idx="30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&lt;footer&gt;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7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necteur droit 8"/>
          <p:cNvCxnSpPr/>
          <p:nvPr/>
        </p:nvCxnSpPr>
        <p:spPr>
          <a:xfrm>
            <a:off x="360000" y="4784400"/>
            <a:ext cx="8424360" cy="360"/>
          </a:xfrm>
          <a:prstGeom prst="straightConnector1">
            <a:avLst/>
          </a:prstGeom>
          <a:ln w="6350">
            <a:solidFill>
              <a:srgbClr val="000091"/>
            </a:solidFill>
            <a:round/>
          </a:ln>
        </p:spPr>
      </p:cxnSp>
      <p:pic>
        <p:nvPicPr>
          <p:cNvPr id="19" name="Image 15" descr=""/>
          <p:cNvPicPr/>
          <p:nvPr/>
        </p:nvPicPr>
        <p:blipFill>
          <a:blip r:embed="rId2"/>
          <a:srcRect l="9799" t="10278" r="9252" b="10141"/>
          <a:stretch/>
        </p:blipFill>
        <p:spPr>
          <a:xfrm>
            <a:off x="359640" y="83160"/>
            <a:ext cx="605880" cy="539640"/>
          </a:xfrm>
          <a:prstGeom prst="rect">
            <a:avLst/>
          </a:prstGeom>
          <a:ln w="0">
            <a:noFill/>
          </a:ln>
        </p:spPr>
      </p:pic>
      <p:pic>
        <p:nvPicPr>
          <p:cNvPr id="20" name="Image 16" descr=""/>
          <p:cNvPicPr/>
          <p:nvPr/>
        </p:nvPicPr>
        <p:blipFill>
          <a:blip r:embed="rId3"/>
          <a:srcRect l="7792" t="14020" r="7696" b="14246"/>
          <a:stretch/>
        </p:blipFill>
        <p:spPr>
          <a:xfrm>
            <a:off x="1532880" y="83160"/>
            <a:ext cx="1148400" cy="539640"/>
          </a:xfrm>
          <a:prstGeom prst="rect">
            <a:avLst/>
          </a:prstGeom>
          <a:ln w="0">
            <a:noFill/>
          </a:ln>
        </p:spPr>
      </p:pic>
      <p:pic>
        <p:nvPicPr>
          <p:cNvPr id="21" name="Image 17" descr=""/>
          <p:cNvPicPr/>
          <p:nvPr/>
        </p:nvPicPr>
        <p:blipFill>
          <a:blip r:embed="rId4"/>
          <a:stretch/>
        </p:blipFill>
        <p:spPr>
          <a:xfrm>
            <a:off x="8341560" y="436320"/>
            <a:ext cx="539640" cy="205200"/>
          </a:xfrm>
          <a:prstGeom prst="rect">
            <a:avLst/>
          </a:prstGeom>
          <a:ln w="0">
            <a:noFill/>
          </a:ln>
        </p:spPr>
      </p:pic>
      <p:pic>
        <p:nvPicPr>
          <p:cNvPr id="22" name="Image 18" descr=""/>
          <p:cNvPicPr/>
          <p:nvPr/>
        </p:nvPicPr>
        <p:blipFill>
          <a:blip r:embed="rId5"/>
          <a:stretch/>
        </p:blipFill>
        <p:spPr>
          <a:xfrm>
            <a:off x="4363200" y="83160"/>
            <a:ext cx="539640" cy="539640"/>
          </a:xfrm>
          <a:prstGeom prst="rect">
            <a:avLst/>
          </a:prstGeom>
          <a:ln w="0">
            <a:noFill/>
          </a:ln>
        </p:spPr>
      </p:pic>
      <p:pic>
        <p:nvPicPr>
          <p:cNvPr id="23" name="Image 19" descr=""/>
          <p:cNvPicPr/>
          <p:nvPr/>
        </p:nvPicPr>
        <p:blipFill>
          <a:blip r:embed="rId6"/>
          <a:stretch/>
        </p:blipFill>
        <p:spPr>
          <a:xfrm>
            <a:off x="3248640" y="83160"/>
            <a:ext cx="547200" cy="539640"/>
          </a:xfrm>
          <a:prstGeom prst="rect">
            <a:avLst/>
          </a:prstGeom>
          <a:ln w="0">
            <a:noFill/>
          </a:ln>
        </p:spPr>
      </p:pic>
      <p:pic>
        <p:nvPicPr>
          <p:cNvPr id="24" name="Image 23" descr="Une image contenant nature, ciel nocturne&#10;&#10;Description générée automatiquement"/>
          <p:cNvPicPr/>
          <p:nvPr/>
        </p:nvPicPr>
        <p:blipFill>
          <a:blip r:embed="rId7"/>
          <a:srcRect l="822" t="0" r="0" b="200"/>
          <a:stretch/>
        </p:blipFill>
        <p:spPr>
          <a:xfrm>
            <a:off x="369720" y="1073520"/>
            <a:ext cx="8773920" cy="3710880"/>
          </a:xfrm>
          <a:prstGeom prst="rect">
            <a:avLst/>
          </a:prstGeom>
          <a:ln w="0">
            <a:noFill/>
          </a:ln>
        </p:spPr>
      </p:pic>
      <p:pic>
        <p:nvPicPr>
          <p:cNvPr id="25" name="Graphique 15" descr=""/>
          <p:cNvPicPr/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/>
        </p:blipFill>
        <p:spPr>
          <a:xfrm>
            <a:off x="3940200" y="2242440"/>
            <a:ext cx="190440" cy="190440"/>
          </a:xfrm>
          <a:prstGeom prst="rect">
            <a:avLst/>
          </a:prstGeom>
          <a:ln w="0">
            <a:noFill/>
          </a:ln>
        </p:spPr>
      </p:pic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3201120" y="1792800"/>
            <a:ext cx="5680440" cy="1434960"/>
          </a:xfrm>
          <a:prstGeom prst="rect">
            <a:avLst/>
          </a:prstGeom>
          <a:noFill/>
          <a:ln w="6480">
            <a:solidFill>
              <a:schemeClr val="lt1"/>
            </a:solidFill>
            <a:round/>
          </a:ln>
        </p:spPr>
        <p:txBody>
          <a:bodyPr lIns="468000" rIns="0" tIns="144000" bIns="43200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chemeClr val="lt1"/>
                </a:solidFill>
                <a:latin typeface="Marianne Medium"/>
              </a:rPr>
              <a:t>Pour en savoir plus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dt" idx="4"/>
          </p:nvPr>
        </p:nvSpPr>
        <p:spPr>
          <a:xfrm>
            <a:off x="0" y="4963680"/>
            <a:ext cx="179640" cy="179640"/>
          </a:xfrm>
          <a:prstGeom prst="rect">
            <a:avLst/>
          </a:prstGeom>
          <a:noFill/>
          <a:ln w="0">
            <a:solidFill>
              <a:srgbClr val="000000">
                <a:alpha val="0"/>
              </a:srgbClr>
            </a:solidFill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1" lang="fr-FR" sz="100" spc="-1" strike="noStrike">
                <a:solidFill>
                  <a:schemeClr val="dk1">
                    <a:alpha val="0"/>
                  </a:schemeClr>
                </a:solidFill>
                <a:latin typeface="Marianne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1" lang="fr-FR" sz="100" spc="-1" strike="noStrike">
                <a:solidFill>
                  <a:schemeClr val="dk1">
                    <a:alpha val="0"/>
                  </a:schemeClr>
                </a:solidFill>
                <a:latin typeface="Marianne"/>
              </a:rPr>
              <a:t>&lt;date/time&gt;</a:t>
            </a:r>
            <a:endParaRPr b="0" lang="fr-FR" sz="1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sldNum" idx="5"/>
          </p:nvPr>
        </p:nvSpPr>
        <p:spPr>
          <a:xfrm>
            <a:off x="0" y="4963680"/>
            <a:ext cx="179640" cy="179640"/>
          </a:xfrm>
          <a:prstGeom prst="rect">
            <a:avLst/>
          </a:prstGeom>
          <a:noFill/>
          <a:ln w="0">
            <a:solidFill>
              <a:srgbClr val="000000">
                <a:alpha val="0"/>
              </a:srgbClr>
            </a:solidFill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100" spc="-1" strike="noStrike">
                <a:solidFill>
                  <a:schemeClr val="dk1">
                    <a:alpha val="0"/>
                  </a:schemeClr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C1DC99A-DEF6-4B5E-853C-00A0072C32B8}" type="slidenum">
              <a:rPr b="1" lang="fr-FR" sz="100" spc="-1" strike="noStrike">
                <a:solidFill>
                  <a:schemeClr val="dk1">
                    <a:alpha val="0"/>
                  </a:schemeClr>
                </a:solidFill>
                <a:latin typeface="Marianne"/>
              </a:rPr>
              <a:t>&lt;number&gt;</a:t>
            </a:fld>
            <a:endParaRPr b="0" lang="fr-FR" sz="1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" name="Image 30" descr=""/>
          <p:cNvPicPr/>
          <p:nvPr/>
        </p:nvPicPr>
        <p:blipFill>
          <a:blip r:embed="rId10"/>
          <a:srcRect l="18268" t="18268" r="18071" b="18228"/>
          <a:stretch/>
        </p:blipFill>
        <p:spPr>
          <a:xfrm>
            <a:off x="3681720" y="2237040"/>
            <a:ext cx="192960" cy="192600"/>
          </a:xfrm>
          <a:prstGeom prst="rect">
            <a:avLst/>
          </a:prstGeom>
          <a:ln w="0">
            <a:noFill/>
          </a:ln>
        </p:spPr>
      </p:pic>
      <p:sp>
        <p:nvSpPr>
          <p:cNvPr id="30" name="Rectangle 31">
            <a:hlinkClick r:id="rId11"/>
          </p:cNvPr>
          <p:cNvSpPr/>
          <p:nvPr/>
        </p:nvSpPr>
        <p:spPr>
          <a:xfrm>
            <a:off x="3927600" y="2226600"/>
            <a:ext cx="215640" cy="216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fr-FR" sz="1800" spc="-1" strike="noStrike">
              <a:solidFill>
                <a:schemeClr val="lt1"/>
              </a:solidFill>
              <a:latin typeface="Marianne"/>
            </a:endParaRPr>
          </a:p>
        </p:txBody>
      </p:sp>
      <p:sp>
        <p:nvSpPr>
          <p:cNvPr id="31" name="Rectangle 32">
            <a:hlinkClick r:id="rId12"/>
          </p:cNvPr>
          <p:cNvSpPr/>
          <p:nvPr/>
        </p:nvSpPr>
        <p:spPr>
          <a:xfrm>
            <a:off x="3669840" y="2228760"/>
            <a:ext cx="217080" cy="21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fr-FR" sz="1800" spc="-1" strike="noStrike">
              <a:solidFill>
                <a:schemeClr val="lt1"/>
              </a:solidFill>
              <a:latin typeface="Marianne"/>
            </a:endParaRPr>
          </a:p>
        </p:txBody>
      </p:sp>
      <p:pic>
        <p:nvPicPr>
          <p:cNvPr id="32" name="Image 33" descr=""/>
          <p:cNvPicPr/>
          <p:nvPr/>
        </p:nvPicPr>
        <p:blipFill>
          <a:blip r:embed="rId13"/>
          <a:stretch/>
        </p:blipFill>
        <p:spPr>
          <a:xfrm>
            <a:off x="485640" y="2185200"/>
            <a:ext cx="2599200" cy="1439640"/>
          </a:xfrm>
          <a:prstGeom prst="rect">
            <a:avLst/>
          </a:prstGeom>
          <a:ln w="0">
            <a:noFill/>
          </a:ln>
        </p:spPr>
      </p:pic>
      <p:pic>
        <p:nvPicPr>
          <p:cNvPr id="33" name="Image 34" descr=""/>
          <p:cNvPicPr/>
          <p:nvPr/>
        </p:nvPicPr>
        <p:blipFill>
          <a:blip r:embed="rId14"/>
          <a:srcRect l="9799" t="10278" r="9252" b="10141"/>
          <a:stretch/>
        </p:blipFill>
        <p:spPr>
          <a:xfrm>
            <a:off x="359640" y="83160"/>
            <a:ext cx="605880" cy="539640"/>
          </a:xfrm>
          <a:prstGeom prst="rect">
            <a:avLst/>
          </a:prstGeom>
          <a:ln w="0">
            <a:noFill/>
          </a:ln>
        </p:spPr>
      </p:pic>
      <p:pic>
        <p:nvPicPr>
          <p:cNvPr id="34" name="Image 35" descr=""/>
          <p:cNvPicPr/>
          <p:nvPr/>
        </p:nvPicPr>
        <p:blipFill>
          <a:blip r:embed="rId15"/>
          <a:srcRect l="7792" t="14020" r="7696" b="14246"/>
          <a:stretch/>
        </p:blipFill>
        <p:spPr>
          <a:xfrm>
            <a:off x="1532880" y="83160"/>
            <a:ext cx="1148400" cy="539640"/>
          </a:xfrm>
          <a:prstGeom prst="rect">
            <a:avLst/>
          </a:prstGeom>
          <a:ln w="0">
            <a:noFill/>
          </a:ln>
        </p:spPr>
      </p:pic>
      <p:pic>
        <p:nvPicPr>
          <p:cNvPr id="35" name="Image 36" descr=""/>
          <p:cNvPicPr/>
          <p:nvPr/>
        </p:nvPicPr>
        <p:blipFill>
          <a:blip r:embed="rId16"/>
          <a:stretch/>
        </p:blipFill>
        <p:spPr>
          <a:xfrm>
            <a:off x="8341560" y="436320"/>
            <a:ext cx="539640" cy="205200"/>
          </a:xfrm>
          <a:prstGeom prst="rect">
            <a:avLst/>
          </a:prstGeom>
          <a:ln w="0">
            <a:noFill/>
          </a:ln>
        </p:spPr>
      </p:pic>
      <p:pic>
        <p:nvPicPr>
          <p:cNvPr id="36" name="Image 37" descr=""/>
          <p:cNvPicPr/>
          <p:nvPr/>
        </p:nvPicPr>
        <p:blipFill>
          <a:blip r:embed="rId17"/>
          <a:stretch/>
        </p:blipFill>
        <p:spPr>
          <a:xfrm>
            <a:off x="4363200" y="83160"/>
            <a:ext cx="539640" cy="539640"/>
          </a:xfrm>
          <a:prstGeom prst="rect">
            <a:avLst/>
          </a:prstGeom>
          <a:ln w="0">
            <a:noFill/>
          </a:ln>
        </p:spPr>
      </p:pic>
      <p:pic>
        <p:nvPicPr>
          <p:cNvPr id="37" name="Image 38" descr=""/>
          <p:cNvPicPr/>
          <p:nvPr/>
        </p:nvPicPr>
        <p:blipFill>
          <a:blip r:embed="rId18"/>
          <a:stretch/>
        </p:blipFill>
        <p:spPr>
          <a:xfrm>
            <a:off x="3248640" y="83160"/>
            <a:ext cx="547200" cy="539640"/>
          </a:xfrm>
          <a:prstGeom prst="rect">
            <a:avLst/>
          </a:prstGeom>
          <a:ln w="0">
            <a:noFill/>
          </a:ln>
        </p:spPr>
      </p:pic>
      <p:sp>
        <p:nvSpPr>
          <p:cNvPr id="38" name="PlaceHolder 4"/>
          <p:cNvSpPr>
            <a:spLocks noGrp="1"/>
          </p:cNvSpPr>
          <p:nvPr>
            <p:ph type="ftr" idx="6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&lt;footer&gt;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9" name="Image 40" descr=""/>
          <p:cNvPicPr/>
          <p:nvPr/>
        </p:nvPicPr>
        <p:blipFill>
          <a:blip r:embed="rId19"/>
          <a:stretch/>
        </p:blipFill>
        <p:spPr>
          <a:xfrm>
            <a:off x="4183920" y="2223360"/>
            <a:ext cx="205920" cy="205920"/>
          </a:xfrm>
          <a:prstGeom prst="rect">
            <a:avLst/>
          </a:prstGeom>
          <a:ln w="0">
            <a:noFill/>
          </a:ln>
        </p:spPr>
      </p:pic>
      <p:sp>
        <p:nvSpPr>
          <p:cNvPr id="40" name="Rectangle 41">
            <a:hlinkClick r:id="rId20"/>
          </p:cNvPr>
          <p:cNvSpPr/>
          <p:nvPr/>
        </p:nvSpPr>
        <p:spPr>
          <a:xfrm>
            <a:off x="4178520" y="2215080"/>
            <a:ext cx="217080" cy="21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fr-FR" sz="1800" spc="-1" strike="noStrike">
              <a:solidFill>
                <a:schemeClr val="lt1"/>
              </a:solidFill>
              <a:latin typeface="Marianne"/>
            </a:endParaRPr>
          </a:p>
        </p:txBody>
      </p:sp>
      <p:sp>
        <p:nvSpPr>
          <p:cNvPr id="41" name="Titre 6"/>
          <p:cNvSpPr/>
          <p:nvPr/>
        </p:nvSpPr>
        <p:spPr>
          <a:xfrm>
            <a:off x="3201120" y="2587680"/>
            <a:ext cx="5680440" cy="1429560"/>
          </a:xfrm>
          <a:custGeom>
            <a:avLst/>
            <a:gdLst>
              <a:gd name="textAreaLeft" fmla="*/ 0 w 5680440"/>
              <a:gd name="textAreaRight" fmla="*/ 5680800 w 5680440"/>
              <a:gd name="textAreaTop" fmla="*/ 0 h 1429560"/>
              <a:gd name="textAreaBottom" fmla="*/ 1429920 h 1429560"/>
            </a:gdLst>
            <a:ahLst/>
            <a:rect l="textAreaLeft" t="textAreaTop" r="textAreaRight" b="textAreaBottom"/>
            <a:pathLst>
              <a:path stroke="0" w="6660272" h="792088">
                <a:moveTo>
                  <a:pt x="6660272" y="792088"/>
                </a:moveTo>
                <a:lnTo>
                  <a:pt x="0" y="792080"/>
                </a:lnTo>
                <a:lnTo>
                  <a:pt x="0" y="8"/>
                </a:lnTo>
                <a:cubicBezTo>
                  <a:pt x="0" y="4"/>
                  <a:pt x="2981905" y="0"/>
                  <a:pt x="6660272" y="0"/>
                </a:cubicBezTo>
                <a:lnTo>
                  <a:pt x="6660272" y="792088"/>
                </a:lnTo>
                <a:close/>
              </a:path>
              <a:path fill="none" w="6660272" h="792088">
                <a:moveTo>
                  <a:pt x="0" y="792080"/>
                </a:moveTo>
                <a:lnTo>
                  <a:pt x="0" y="8"/>
                </a:lnTo>
              </a:path>
            </a:pathLst>
          </a:custGeom>
          <a:noFill/>
          <a:ln w="635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68000" rIns="0" tIns="144000" bIns="432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fr-FR" sz="1400" spc="-1" strike="noStrike">
                <a:solidFill>
                  <a:schemeClr val="lt1"/>
                </a:solidFill>
                <a:latin typeface="Marianne Medium"/>
              </a:rPr>
              <a:t>Et abonnez-vous à la newsletter </a:t>
            </a:r>
            <a:br>
              <a:rPr sz="1400"/>
            </a:br>
            <a:r>
              <a:rPr b="0" lang="fr-FR" sz="1400" spc="-1" strike="noStrike">
                <a:solidFill>
                  <a:schemeClr val="lt1"/>
                </a:solidFill>
                <a:latin typeface="Marianne Medium"/>
              </a:rPr>
              <a:t>pour recevoir toute l’actualité TRACCS !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fr-FR" sz="1400" spc="-1" strike="noStrike">
                <a:solidFill>
                  <a:schemeClr val="lt1"/>
                </a:solidFill>
                <a:latin typeface="Marianne Medium"/>
              </a:rPr>
              <a:t>contacts-traccs@listes.ipsl.fr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Rectangle 43">
            <a:hlinkClick r:id="rId21"/>
          </p:cNvPr>
          <p:cNvSpPr/>
          <p:nvPr/>
        </p:nvSpPr>
        <p:spPr>
          <a:xfrm>
            <a:off x="3637440" y="3323880"/>
            <a:ext cx="2475720" cy="301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fr-FR" sz="1800" spc="-1" strike="noStrike">
              <a:solidFill>
                <a:schemeClr val="lt1"/>
              </a:solidFill>
              <a:latin typeface="Marianne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Connecteur droit 8"/>
          <p:cNvCxnSpPr/>
          <p:nvPr/>
        </p:nvCxnSpPr>
        <p:spPr>
          <a:xfrm>
            <a:off x="360000" y="4784400"/>
            <a:ext cx="8424360" cy="360"/>
          </a:xfrm>
          <a:prstGeom prst="straightConnector1">
            <a:avLst/>
          </a:prstGeom>
          <a:ln w="6350">
            <a:solidFill>
              <a:srgbClr val="000091"/>
            </a:solidFill>
            <a:round/>
          </a:ln>
        </p:spPr>
      </p:cxnSp>
      <p:pic>
        <p:nvPicPr>
          <p:cNvPr id="44" name="Image 15" descr=""/>
          <p:cNvPicPr/>
          <p:nvPr/>
        </p:nvPicPr>
        <p:blipFill>
          <a:blip r:embed="rId2"/>
          <a:srcRect l="9799" t="10278" r="9252" b="10141"/>
          <a:stretch/>
        </p:blipFill>
        <p:spPr>
          <a:xfrm>
            <a:off x="359640" y="83160"/>
            <a:ext cx="605880" cy="539640"/>
          </a:xfrm>
          <a:prstGeom prst="rect">
            <a:avLst/>
          </a:prstGeom>
          <a:ln w="0">
            <a:noFill/>
          </a:ln>
        </p:spPr>
      </p:pic>
      <p:pic>
        <p:nvPicPr>
          <p:cNvPr id="45" name="Image 16" descr=""/>
          <p:cNvPicPr/>
          <p:nvPr/>
        </p:nvPicPr>
        <p:blipFill>
          <a:blip r:embed="rId3"/>
          <a:srcRect l="7792" t="14020" r="7696" b="14246"/>
          <a:stretch/>
        </p:blipFill>
        <p:spPr>
          <a:xfrm>
            <a:off x="1532880" y="83160"/>
            <a:ext cx="1148400" cy="539640"/>
          </a:xfrm>
          <a:prstGeom prst="rect">
            <a:avLst/>
          </a:prstGeom>
          <a:ln w="0">
            <a:noFill/>
          </a:ln>
        </p:spPr>
      </p:pic>
      <p:pic>
        <p:nvPicPr>
          <p:cNvPr id="46" name="Image 17" descr=""/>
          <p:cNvPicPr/>
          <p:nvPr/>
        </p:nvPicPr>
        <p:blipFill>
          <a:blip r:embed="rId4"/>
          <a:stretch/>
        </p:blipFill>
        <p:spPr>
          <a:xfrm>
            <a:off x="8341560" y="436320"/>
            <a:ext cx="539640" cy="205200"/>
          </a:xfrm>
          <a:prstGeom prst="rect">
            <a:avLst/>
          </a:prstGeom>
          <a:ln w="0">
            <a:noFill/>
          </a:ln>
        </p:spPr>
      </p:pic>
      <p:pic>
        <p:nvPicPr>
          <p:cNvPr id="47" name="Image 18" descr=""/>
          <p:cNvPicPr/>
          <p:nvPr/>
        </p:nvPicPr>
        <p:blipFill>
          <a:blip r:embed="rId5"/>
          <a:stretch/>
        </p:blipFill>
        <p:spPr>
          <a:xfrm>
            <a:off x="4363200" y="83160"/>
            <a:ext cx="539640" cy="539640"/>
          </a:xfrm>
          <a:prstGeom prst="rect">
            <a:avLst/>
          </a:prstGeom>
          <a:ln w="0">
            <a:noFill/>
          </a:ln>
        </p:spPr>
      </p:pic>
      <p:pic>
        <p:nvPicPr>
          <p:cNvPr id="48" name="Image 19" descr=""/>
          <p:cNvPicPr/>
          <p:nvPr/>
        </p:nvPicPr>
        <p:blipFill>
          <a:blip r:embed="rId6"/>
          <a:stretch/>
        </p:blipFill>
        <p:spPr>
          <a:xfrm>
            <a:off x="3248640" y="83160"/>
            <a:ext cx="547200" cy="539640"/>
          </a:xfrm>
          <a:prstGeom prst="rect">
            <a:avLst/>
          </a:prstGeom>
          <a:ln w="0">
            <a:noFill/>
          </a:ln>
        </p:spPr>
      </p:pic>
      <p:sp>
        <p:nvSpPr>
          <p:cNvPr id="49" name="PlaceHolder 1"/>
          <p:cNvSpPr>
            <a:spLocks noGrp="1"/>
          </p:cNvSpPr>
          <p:nvPr>
            <p:ph type="body"/>
          </p:nvPr>
        </p:nvSpPr>
        <p:spPr>
          <a:xfrm>
            <a:off x="359640" y="1752480"/>
            <a:ext cx="2519640" cy="26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68200" indent="-268200" defTabSz="914400">
              <a:lnSpc>
                <a:spcPct val="100000"/>
              </a:lnSpc>
              <a:spcBef>
                <a:spcPts val="400"/>
              </a:spcBef>
              <a:spcAft>
                <a:spcPts val="799"/>
              </a:spcAft>
              <a:buClr>
                <a:srgbClr val="000000"/>
              </a:buClr>
              <a:buFont typeface="Marianne"/>
              <a:buAutoNum type="arabicPeriod"/>
            </a:pPr>
            <a:r>
              <a:rPr b="1" lang="fr-FR" sz="1400" spc="-1" strike="noStrike">
                <a:solidFill>
                  <a:schemeClr val="dk1"/>
                </a:solidFill>
                <a:latin typeface="Marianne"/>
              </a:rPr>
              <a:t>Titre de la partie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lvl="1" marL="449280" indent="-181080" defTabSz="914400">
              <a:lnSpc>
                <a:spcPct val="100000"/>
              </a:lnSpc>
              <a:spcBef>
                <a:spcPts val="601"/>
              </a:spcBef>
              <a:spcAft>
                <a:spcPts val="799"/>
              </a:spcAft>
              <a:buClr>
                <a:srgbClr val="000000"/>
              </a:buClr>
              <a:buFont typeface="Marianne"/>
              <a:buAutoNum type="arabicPeriod"/>
            </a:pP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Deuxième niveau</a:t>
            </a:r>
            <a:endParaRPr b="0" lang="fr-FR" sz="12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title"/>
          </p:nvPr>
        </p:nvSpPr>
        <p:spPr>
          <a:xfrm>
            <a:off x="360000" y="871200"/>
            <a:ext cx="8423640" cy="5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fr-FR" sz="2500" spc="-1" strike="noStrike">
                <a:solidFill>
                  <a:schemeClr val="dk1"/>
                </a:solidFill>
                <a:latin typeface="Marianne"/>
              </a:rPr>
              <a:t>Sommaire</a:t>
            </a:r>
            <a:endParaRPr b="0" lang="fr-FR" sz="2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dt" idx="7"/>
          </p:nvPr>
        </p:nvSpPr>
        <p:spPr>
          <a:xfrm>
            <a:off x="360000" y="4784400"/>
            <a:ext cx="1223640" cy="26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1" lang="fr-FR" sz="7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1" lang="fr-FR" sz="700" spc="-1" strike="noStrike">
                <a:solidFill>
                  <a:schemeClr val="accent1"/>
                </a:solidFill>
                <a:latin typeface="Marianne"/>
              </a:rPr>
              <a:t>&lt;date/time&gt;</a:t>
            </a:r>
            <a:endParaRPr b="0" lang="fr-FR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sldNum" idx="8"/>
          </p:nvPr>
        </p:nvSpPr>
        <p:spPr>
          <a:xfrm>
            <a:off x="8316360" y="4784400"/>
            <a:ext cx="467280" cy="26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7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84EF6BA-3798-4F00-9913-A042A77AA3CF}" type="slidenum">
              <a:rPr b="1" lang="fr-FR" sz="700" spc="-1" strike="noStrike">
                <a:solidFill>
                  <a:schemeClr val="accent1"/>
                </a:solidFill>
                <a:latin typeface="Marianne"/>
              </a:rPr>
              <a:t>&lt;number&gt;</a:t>
            </a:fld>
            <a:endParaRPr b="0" lang="fr-FR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PlaceHolder 5"/>
          <p:cNvSpPr>
            <a:spLocks noGrp="1"/>
          </p:cNvSpPr>
          <p:nvPr>
            <p:ph type="body"/>
          </p:nvPr>
        </p:nvSpPr>
        <p:spPr>
          <a:xfrm>
            <a:off x="3311640" y="1752480"/>
            <a:ext cx="2519640" cy="26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68200" indent="-268200" defTabSz="914400">
              <a:lnSpc>
                <a:spcPct val="100000"/>
              </a:lnSpc>
              <a:spcBef>
                <a:spcPts val="400"/>
              </a:spcBef>
              <a:spcAft>
                <a:spcPts val="799"/>
              </a:spcAft>
              <a:buClr>
                <a:srgbClr val="000000"/>
              </a:buClr>
              <a:buFont typeface="Marianne"/>
              <a:buAutoNum type="arabicPeriod" startAt="2"/>
            </a:pPr>
            <a:r>
              <a:rPr b="1" lang="fr-FR" sz="1400" spc="-1" strike="noStrike">
                <a:solidFill>
                  <a:schemeClr val="dk1"/>
                </a:solidFill>
                <a:latin typeface="Marianne"/>
              </a:rPr>
              <a:t>Titre de la partie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lvl="1" marL="496800" indent="-228600" defTabSz="914400">
              <a:lnSpc>
                <a:spcPct val="100000"/>
              </a:lnSpc>
              <a:spcBef>
                <a:spcPts val="601"/>
              </a:spcBef>
              <a:spcAft>
                <a:spcPts val="799"/>
              </a:spcAft>
              <a:buClr>
                <a:srgbClr val="000000"/>
              </a:buClr>
              <a:buFont typeface="Marianne"/>
              <a:buAutoNum type="arabicPeriod"/>
            </a:pP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Deuxième niveau</a:t>
            </a:r>
            <a:endParaRPr b="0" lang="fr-FR" sz="12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54" name="PlaceHolder 6"/>
          <p:cNvSpPr>
            <a:spLocks noGrp="1"/>
          </p:cNvSpPr>
          <p:nvPr>
            <p:ph type="body"/>
          </p:nvPr>
        </p:nvSpPr>
        <p:spPr>
          <a:xfrm>
            <a:off x="6264000" y="1752480"/>
            <a:ext cx="2519640" cy="26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68200" indent="-268200" defTabSz="914400">
              <a:lnSpc>
                <a:spcPct val="100000"/>
              </a:lnSpc>
              <a:spcBef>
                <a:spcPts val="400"/>
              </a:spcBef>
              <a:spcAft>
                <a:spcPts val="799"/>
              </a:spcAft>
              <a:buClr>
                <a:srgbClr val="000000"/>
              </a:buClr>
              <a:buFont typeface="Marianne"/>
              <a:buAutoNum type="arabicPeriod" startAt="3"/>
            </a:pPr>
            <a:r>
              <a:rPr b="1" lang="fr-FR" sz="1400" spc="-1" strike="noStrike">
                <a:solidFill>
                  <a:schemeClr val="dk1"/>
                </a:solidFill>
                <a:latin typeface="Marianne"/>
              </a:rPr>
              <a:t>Titre de la partie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lvl="1" marL="496800" indent="-228600" defTabSz="914400">
              <a:lnSpc>
                <a:spcPct val="100000"/>
              </a:lnSpc>
              <a:spcBef>
                <a:spcPts val="601"/>
              </a:spcBef>
              <a:spcAft>
                <a:spcPts val="799"/>
              </a:spcAft>
              <a:buClr>
                <a:srgbClr val="000000"/>
              </a:buClr>
              <a:buFont typeface="Marianne"/>
              <a:buAutoNum type="arabicPeriod"/>
            </a:pP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Deuxième niveau</a:t>
            </a:r>
            <a:endParaRPr b="0" lang="fr-FR" sz="12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55" name="PlaceHolder 7"/>
          <p:cNvSpPr>
            <a:spLocks noGrp="1"/>
          </p:cNvSpPr>
          <p:nvPr>
            <p:ph type="ftr" idx="9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&lt;footer&gt;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7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Connecteur droit 8"/>
          <p:cNvCxnSpPr/>
          <p:nvPr/>
        </p:nvCxnSpPr>
        <p:spPr>
          <a:xfrm>
            <a:off x="360000" y="4784400"/>
            <a:ext cx="8424360" cy="360"/>
          </a:xfrm>
          <a:prstGeom prst="straightConnector1">
            <a:avLst/>
          </a:prstGeom>
          <a:ln w="6350">
            <a:solidFill>
              <a:srgbClr val="000091"/>
            </a:solidFill>
            <a:round/>
          </a:ln>
        </p:spPr>
      </p:cxnSp>
      <p:pic>
        <p:nvPicPr>
          <p:cNvPr id="57" name="Image 15" descr=""/>
          <p:cNvPicPr/>
          <p:nvPr/>
        </p:nvPicPr>
        <p:blipFill>
          <a:blip r:embed="rId2"/>
          <a:srcRect l="9799" t="10278" r="9252" b="10141"/>
          <a:stretch/>
        </p:blipFill>
        <p:spPr>
          <a:xfrm>
            <a:off x="359640" y="83160"/>
            <a:ext cx="605880" cy="539640"/>
          </a:xfrm>
          <a:prstGeom prst="rect">
            <a:avLst/>
          </a:prstGeom>
          <a:ln w="0">
            <a:noFill/>
          </a:ln>
        </p:spPr>
      </p:pic>
      <p:pic>
        <p:nvPicPr>
          <p:cNvPr id="58" name="Image 16" descr=""/>
          <p:cNvPicPr/>
          <p:nvPr/>
        </p:nvPicPr>
        <p:blipFill>
          <a:blip r:embed="rId3"/>
          <a:srcRect l="7792" t="14020" r="7696" b="14246"/>
          <a:stretch/>
        </p:blipFill>
        <p:spPr>
          <a:xfrm>
            <a:off x="1532880" y="83160"/>
            <a:ext cx="1148400" cy="539640"/>
          </a:xfrm>
          <a:prstGeom prst="rect">
            <a:avLst/>
          </a:prstGeom>
          <a:ln w="0">
            <a:noFill/>
          </a:ln>
        </p:spPr>
      </p:pic>
      <p:pic>
        <p:nvPicPr>
          <p:cNvPr id="59" name="Image 17" descr=""/>
          <p:cNvPicPr/>
          <p:nvPr/>
        </p:nvPicPr>
        <p:blipFill>
          <a:blip r:embed="rId4"/>
          <a:stretch/>
        </p:blipFill>
        <p:spPr>
          <a:xfrm>
            <a:off x="8341560" y="436320"/>
            <a:ext cx="539640" cy="205200"/>
          </a:xfrm>
          <a:prstGeom prst="rect">
            <a:avLst/>
          </a:prstGeom>
          <a:ln w="0">
            <a:noFill/>
          </a:ln>
        </p:spPr>
      </p:pic>
      <p:pic>
        <p:nvPicPr>
          <p:cNvPr id="60" name="Image 18" descr=""/>
          <p:cNvPicPr/>
          <p:nvPr/>
        </p:nvPicPr>
        <p:blipFill>
          <a:blip r:embed="rId5"/>
          <a:stretch/>
        </p:blipFill>
        <p:spPr>
          <a:xfrm>
            <a:off x="4363200" y="83160"/>
            <a:ext cx="539640" cy="539640"/>
          </a:xfrm>
          <a:prstGeom prst="rect">
            <a:avLst/>
          </a:prstGeom>
          <a:ln w="0">
            <a:noFill/>
          </a:ln>
        </p:spPr>
      </p:pic>
      <p:pic>
        <p:nvPicPr>
          <p:cNvPr id="61" name="Image 19" descr=""/>
          <p:cNvPicPr/>
          <p:nvPr/>
        </p:nvPicPr>
        <p:blipFill>
          <a:blip r:embed="rId6"/>
          <a:stretch/>
        </p:blipFill>
        <p:spPr>
          <a:xfrm>
            <a:off x="3248640" y="83160"/>
            <a:ext cx="547200" cy="53964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7"/>
          <p:cNvSpPr/>
          <p:nvPr/>
        </p:nvSpPr>
        <p:spPr>
          <a:xfrm>
            <a:off x="0" y="706320"/>
            <a:ext cx="9143640" cy="4436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fr-FR" sz="1800" spc="-1" strike="noStrike">
              <a:solidFill>
                <a:schemeClr val="lt1"/>
              </a:solidFill>
              <a:latin typeface="Marianne"/>
            </a:endParaRPr>
          </a:p>
        </p:txBody>
      </p:sp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60000" y="921600"/>
            <a:ext cx="8423640" cy="3335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540000" indent="-540000" defTabSz="914400">
              <a:lnSpc>
                <a:spcPct val="90000"/>
              </a:lnSpc>
              <a:buClr>
                <a:srgbClr val="ffffff"/>
              </a:buClr>
              <a:buFont typeface="Marianne"/>
              <a:buAutoNum type="arabicPeriod"/>
            </a:pPr>
            <a:r>
              <a:rPr b="0" lang="fr-FR" sz="3300" spc="-1" strike="noStrike">
                <a:solidFill>
                  <a:schemeClr val="lt1"/>
                </a:solidFill>
                <a:latin typeface="Marianne Medium"/>
              </a:rPr>
              <a:t>Titre de partie</a:t>
            </a:r>
            <a:endParaRPr b="0" lang="fr-FR" sz="33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dt" idx="10"/>
          </p:nvPr>
        </p:nvSpPr>
        <p:spPr>
          <a:xfrm>
            <a:off x="360000" y="4784400"/>
            <a:ext cx="1223640" cy="26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1" lang="fr-FR" sz="700" spc="-1" strike="noStrike">
                <a:solidFill>
                  <a:schemeClr val="lt1"/>
                </a:solidFill>
                <a:latin typeface="Marianne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1" lang="fr-FR" sz="700" spc="-1" strike="noStrike">
                <a:solidFill>
                  <a:schemeClr val="lt1"/>
                </a:solidFill>
                <a:latin typeface="Marianne"/>
              </a:rPr>
              <a:t>&lt;date/time&gt;</a:t>
            </a:r>
            <a:endParaRPr b="0" lang="fr-FR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sldNum" idx="11"/>
          </p:nvPr>
        </p:nvSpPr>
        <p:spPr>
          <a:xfrm>
            <a:off x="8316360" y="4784400"/>
            <a:ext cx="467280" cy="26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700" spc="-1" strike="noStrike">
                <a:solidFill>
                  <a:schemeClr val="l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1F23ECE-ADA0-434B-8881-C9011713C013}" type="slidenum">
              <a:rPr b="1" lang="fr-FR" sz="700" spc="-1" strike="noStrike">
                <a:solidFill>
                  <a:schemeClr val="lt1"/>
                </a:solidFill>
                <a:latin typeface="Marianne"/>
              </a:rPr>
              <a:t>&lt;number&gt;</a:t>
            </a:fld>
            <a:endParaRPr b="0" lang="fr-FR" sz="700" spc="-1" strike="noStrike">
              <a:solidFill>
                <a:srgbClr val="000000"/>
              </a:solidFill>
              <a:latin typeface="Times New Roman"/>
            </a:endParaRPr>
          </a:p>
        </p:txBody>
      </p:sp>
      <p:cxnSp>
        <p:nvCxnSpPr>
          <p:cNvPr id="66" name="Connecteur droit 5"/>
          <p:cNvCxnSpPr/>
          <p:nvPr/>
        </p:nvCxnSpPr>
        <p:spPr>
          <a:xfrm>
            <a:off x="360000" y="4784400"/>
            <a:ext cx="8424360" cy="360"/>
          </a:xfrm>
          <a:prstGeom prst="straightConnector1">
            <a:avLst/>
          </a:prstGeom>
          <a:ln w="6350">
            <a:solidFill>
              <a:srgbClr val="ffffff"/>
            </a:solidFill>
            <a:round/>
          </a:ln>
        </p:spPr>
      </p:cxnSp>
      <p:sp>
        <p:nvSpPr>
          <p:cNvPr id="67" name="PlaceHolder 4"/>
          <p:cNvSpPr>
            <a:spLocks noGrp="1"/>
          </p:cNvSpPr>
          <p:nvPr>
            <p:ph type="ftr" idx="12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&lt;footer&gt;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7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Connecteur droit 8"/>
          <p:cNvCxnSpPr/>
          <p:nvPr/>
        </p:nvCxnSpPr>
        <p:spPr>
          <a:xfrm>
            <a:off x="360000" y="4784400"/>
            <a:ext cx="8424360" cy="360"/>
          </a:xfrm>
          <a:prstGeom prst="straightConnector1">
            <a:avLst/>
          </a:prstGeom>
          <a:ln w="6350">
            <a:solidFill>
              <a:srgbClr val="000091"/>
            </a:solidFill>
            <a:round/>
          </a:ln>
        </p:spPr>
      </p:cxnSp>
      <p:pic>
        <p:nvPicPr>
          <p:cNvPr id="69" name="Image 15" descr=""/>
          <p:cNvPicPr/>
          <p:nvPr/>
        </p:nvPicPr>
        <p:blipFill>
          <a:blip r:embed="rId2"/>
          <a:srcRect l="9799" t="10278" r="9252" b="10141"/>
          <a:stretch/>
        </p:blipFill>
        <p:spPr>
          <a:xfrm>
            <a:off x="359640" y="83160"/>
            <a:ext cx="605880" cy="539640"/>
          </a:xfrm>
          <a:prstGeom prst="rect">
            <a:avLst/>
          </a:prstGeom>
          <a:ln w="0">
            <a:noFill/>
          </a:ln>
        </p:spPr>
      </p:pic>
      <p:pic>
        <p:nvPicPr>
          <p:cNvPr id="70" name="Image 16" descr=""/>
          <p:cNvPicPr/>
          <p:nvPr/>
        </p:nvPicPr>
        <p:blipFill>
          <a:blip r:embed="rId3"/>
          <a:srcRect l="7792" t="14020" r="7696" b="14246"/>
          <a:stretch/>
        </p:blipFill>
        <p:spPr>
          <a:xfrm>
            <a:off x="1532880" y="83160"/>
            <a:ext cx="1148400" cy="539640"/>
          </a:xfrm>
          <a:prstGeom prst="rect">
            <a:avLst/>
          </a:prstGeom>
          <a:ln w="0">
            <a:noFill/>
          </a:ln>
        </p:spPr>
      </p:pic>
      <p:pic>
        <p:nvPicPr>
          <p:cNvPr id="71" name="Image 17" descr=""/>
          <p:cNvPicPr/>
          <p:nvPr/>
        </p:nvPicPr>
        <p:blipFill>
          <a:blip r:embed="rId4"/>
          <a:stretch/>
        </p:blipFill>
        <p:spPr>
          <a:xfrm>
            <a:off x="8341560" y="436320"/>
            <a:ext cx="539640" cy="205200"/>
          </a:xfrm>
          <a:prstGeom prst="rect">
            <a:avLst/>
          </a:prstGeom>
          <a:ln w="0">
            <a:noFill/>
          </a:ln>
        </p:spPr>
      </p:pic>
      <p:pic>
        <p:nvPicPr>
          <p:cNvPr id="72" name="Image 18" descr=""/>
          <p:cNvPicPr/>
          <p:nvPr/>
        </p:nvPicPr>
        <p:blipFill>
          <a:blip r:embed="rId5"/>
          <a:stretch/>
        </p:blipFill>
        <p:spPr>
          <a:xfrm>
            <a:off x="4363200" y="83160"/>
            <a:ext cx="539640" cy="539640"/>
          </a:xfrm>
          <a:prstGeom prst="rect">
            <a:avLst/>
          </a:prstGeom>
          <a:ln w="0">
            <a:noFill/>
          </a:ln>
        </p:spPr>
      </p:pic>
      <p:pic>
        <p:nvPicPr>
          <p:cNvPr id="73" name="Image 19" descr=""/>
          <p:cNvPicPr/>
          <p:nvPr/>
        </p:nvPicPr>
        <p:blipFill>
          <a:blip r:embed="rId6"/>
          <a:stretch/>
        </p:blipFill>
        <p:spPr>
          <a:xfrm>
            <a:off x="3248640" y="83160"/>
            <a:ext cx="547200" cy="539640"/>
          </a:xfrm>
          <a:prstGeom prst="rect">
            <a:avLst/>
          </a:prstGeom>
          <a:ln w="0">
            <a:noFill/>
          </a:ln>
        </p:spPr>
      </p:pic>
      <p:pic>
        <p:nvPicPr>
          <p:cNvPr id="74" name="Image 10" descr=""/>
          <p:cNvPicPr/>
          <p:nvPr/>
        </p:nvPicPr>
        <p:blipFill>
          <a:blip r:embed="rId7"/>
          <a:stretch/>
        </p:blipFill>
        <p:spPr>
          <a:xfrm>
            <a:off x="0" y="705600"/>
            <a:ext cx="9143640" cy="4437360"/>
          </a:xfrm>
          <a:prstGeom prst="rect">
            <a:avLst/>
          </a:prstGeom>
          <a:ln w="0">
            <a:noFill/>
          </a:ln>
        </p:spPr>
      </p:pic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360000" y="921600"/>
            <a:ext cx="8423640" cy="3335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540000" indent="-540000" defTabSz="914400">
              <a:lnSpc>
                <a:spcPct val="90000"/>
              </a:lnSpc>
              <a:buClr>
                <a:srgbClr val="ffffff"/>
              </a:buClr>
              <a:buFont typeface="Marianne"/>
              <a:buAutoNum type="arabicPeriod"/>
            </a:pPr>
            <a:r>
              <a:rPr b="0" lang="fr-FR" sz="3300" spc="-1" strike="noStrike">
                <a:solidFill>
                  <a:schemeClr val="lt1"/>
                </a:solidFill>
                <a:latin typeface="Marianne Medium"/>
              </a:rPr>
              <a:t>Titre de partie</a:t>
            </a:r>
            <a:endParaRPr b="0" lang="fr-FR" sz="33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dt" idx="13"/>
          </p:nvPr>
        </p:nvSpPr>
        <p:spPr>
          <a:xfrm>
            <a:off x="360000" y="4784400"/>
            <a:ext cx="1223640" cy="26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1" lang="fr-FR" sz="700" spc="-1" strike="noStrike">
                <a:solidFill>
                  <a:schemeClr val="lt1"/>
                </a:solidFill>
                <a:latin typeface="Marianne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1" lang="fr-FR" sz="700" spc="-1" strike="noStrike">
                <a:solidFill>
                  <a:schemeClr val="lt1"/>
                </a:solidFill>
                <a:latin typeface="Marianne"/>
              </a:rPr>
              <a:t>&lt;date/time&gt;</a:t>
            </a:r>
            <a:endParaRPr b="0" lang="fr-FR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sldNum" idx="14"/>
          </p:nvPr>
        </p:nvSpPr>
        <p:spPr>
          <a:xfrm>
            <a:off x="8316360" y="4784400"/>
            <a:ext cx="467280" cy="26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700" spc="-1" strike="noStrike">
                <a:solidFill>
                  <a:schemeClr val="l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1CD2E32-B210-49DC-A269-486222B51AF0}" type="slidenum">
              <a:rPr b="1" lang="fr-FR" sz="700" spc="-1" strike="noStrike">
                <a:solidFill>
                  <a:schemeClr val="lt1"/>
                </a:solidFill>
                <a:latin typeface="Marianne"/>
              </a:rPr>
              <a:t>&lt;number&gt;</a:t>
            </a:fld>
            <a:endParaRPr b="0" lang="fr-FR" sz="700" spc="-1" strike="noStrike">
              <a:solidFill>
                <a:srgbClr val="000000"/>
              </a:solidFill>
              <a:latin typeface="Times New Roman"/>
            </a:endParaRPr>
          </a:p>
        </p:txBody>
      </p:sp>
      <p:cxnSp>
        <p:nvCxnSpPr>
          <p:cNvPr id="78" name="Connecteur droit 11"/>
          <p:cNvCxnSpPr/>
          <p:nvPr/>
        </p:nvCxnSpPr>
        <p:spPr>
          <a:xfrm>
            <a:off x="360000" y="4784400"/>
            <a:ext cx="8424360" cy="360"/>
          </a:xfrm>
          <a:prstGeom prst="straightConnector1">
            <a:avLst/>
          </a:prstGeom>
          <a:ln w="6350">
            <a:solidFill>
              <a:srgbClr val="ffffff"/>
            </a:solidFill>
            <a:round/>
          </a:ln>
        </p:spPr>
      </p:cxnSp>
      <p:sp>
        <p:nvSpPr>
          <p:cNvPr id="79" name="PlaceHolder 4"/>
          <p:cNvSpPr>
            <a:spLocks noGrp="1"/>
          </p:cNvSpPr>
          <p:nvPr>
            <p:ph type="ftr" idx="15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&lt;footer&gt;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8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Connecteur droit 8"/>
          <p:cNvCxnSpPr/>
          <p:nvPr/>
        </p:nvCxnSpPr>
        <p:spPr>
          <a:xfrm>
            <a:off x="360000" y="4784400"/>
            <a:ext cx="8424360" cy="360"/>
          </a:xfrm>
          <a:prstGeom prst="straightConnector1">
            <a:avLst/>
          </a:prstGeom>
          <a:ln w="6350">
            <a:solidFill>
              <a:srgbClr val="000091"/>
            </a:solidFill>
            <a:round/>
          </a:ln>
        </p:spPr>
      </p:cxnSp>
      <p:pic>
        <p:nvPicPr>
          <p:cNvPr id="81" name="Image 15" descr=""/>
          <p:cNvPicPr/>
          <p:nvPr/>
        </p:nvPicPr>
        <p:blipFill>
          <a:blip r:embed="rId2"/>
          <a:srcRect l="9799" t="10278" r="9252" b="10141"/>
          <a:stretch/>
        </p:blipFill>
        <p:spPr>
          <a:xfrm>
            <a:off x="359640" y="83160"/>
            <a:ext cx="605880" cy="539640"/>
          </a:xfrm>
          <a:prstGeom prst="rect">
            <a:avLst/>
          </a:prstGeom>
          <a:ln w="0">
            <a:noFill/>
          </a:ln>
        </p:spPr>
      </p:pic>
      <p:pic>
        <p:nvPicPr>
          <p:cNvPr id="82" name="Image 16" descr=""/>
          <p:cNvPicPr/>
          <p:nvPr/>
        </p:nvPicPr>
        <p:blipFill>
          <a:blip r:embed="rId3"/>
          <a:srcRect l="7792" t="14020" r="7696" b="14246"/>
          <a:stretch/>
        </p:blipFill>
        <p:spPr>
          <a:xfrm>
            <a:off x="1532880" y="83160"/>
            <a:ext cx="1148400" cy="539640"/>
          </a:xfrm>
          <a:prstGeom prst="rect">
            <a:avLst/>
          </a:prstGeom>
          <a:ln w="0">
            <a:noFill/>
          </a:ln>
        </p:spPr>
      </p:pic>
      <p:pic>
        <p:nvPicPr>
          <p:cNvPr id="83" name="Image 17" descr=""/>
          <p:cNvPicPr/>
          <p:nvPr/>
        </p:nvPicPr>
        <p:blipFill>
          <a:blip r:embed="rId4"/>
          <a:stretch/>
        </p:blipFill>
        <p:spPr>
          <a:xfrm>
            <a:off x="8341560" y="436320"/>
            <a:ext cx="539640" cy="205200"/>
          </a:xfrm>
          <a:prstGeom prst="rect">
            <a:avLst/>
          </a:prstGeom>
          <a:ln w="0">
            <a:noFill/>
          </a:ln>
        </p:spPr>
      </p:pic>
      <p:pic>
        <p:nvPicPr>
          <p:cNvPr id="84" name="Image 18" descr=""/>
          <p:cNvPicPr/>
          <p:nvPr/>
        </p:nvPicPr>
        <p:blipFill>
          <a:blip r:embed="rId5"/>
          <a:stretch/>
        </p:blipFill>
        <p:spPr>
          <a:xfrm>
            <a:off x="4363200" y="83160"/>
            <a:ext cx="539640" cy="539640"/>
          </a:xfrm>
          <a:prstGeom prst="rect">
            <a:avLst/>
          </a:prstGeom>
          <a:ln w="0">
            <a:noFill/>
          </a:ln>
        </p:spPr>
      </p:pic>
      <p:pic>
        <p:nvPicPr>
          <p:cNvPr id="85" name="Image 19" descr=""/>
          <p:cNvPicPr/>
          <p:nvPr/>
        </p:nvPicPr>
        <p:blipFill>
          <a:blip r:embed="rId6"/>
          <a:stretch/>
        </p:blipFill>
        <p:spPr>
          <a:xfrm>
            <a:off x="3248640" y="83160"/>
            <a:ext cx="547200" cy="539640"/>
          </a:xfrm>
          <a:prstGeom prst="rect">
            <a:avLst/>
          </a:prstGeom>
          <a:ln w="0">
            <a:noFill/>
          </a:ln>
        </p:spPr>
      </p:pic>
      <p:pic>
        <p:nvPicPr>
          <p:cNvPr id="86" name="Image 9" descr=""/>
          <p:cNvPicPr/>
          <p:nvPr/>
        </p:nvPicPr>
        <p:blipFill>
          <a:blip r:embed="rId7"/>
          <a:srcRect l="114" t="0" r="114" b="0"/>
          <a:stretch/>
        </p:blipFill>
        <p:spPr>
          <a:xfrm>
            <a:off x="0" y="704880"/>
            <a:ext cx="9143640" cy="4438440"/>
          </a:xfrm>
          <a:prstGeom prst="rect">
            <a:avLst/>
          </a:prstGeom>
          <a:ln w="0">
            <a:noFill/>
          </a:ln>
        </p:spPr>
      </p:pic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360000" y="921600"/>
            <a:ext cx="8423640" cy="333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540000" indent="-540000" defTabSz="914400">
              <a:lnSpc>
                <a:spcPct val="90000"/>
              </a:lnSpc>
              <a:buClr>
                <a:srgbClr val="ffffff"/>
              </a:buClr>
              <a:buFont typeface="Marianne"/>
              <a:buAutoNum type="arabicPeriod"/>
            </a:pPr>
            <a:r>
              <a:rPr b="0" lang="fr-FR" sz="3300" spc="-1" strike="noStrike">
                <a:solidFill>
                  <a:schemeClr val="lt1"/>
                </a:solidFill>
                <a:latin typeface="Marianne Medium"/>
              </a:rPr>
              <a:t>Titre de partie</a:t>
            </a:r>
            <a:endParaRPr b="0" lang="fr-FR" sz="33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dt" idx="16"/>
          </p:nvPr>
        </p:nvSpPr>
        <p:spPr>
          <a:xfrm>
            <a:off x="360000" y="4784400"/>
            <a:ext cx="1223640" cy="26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1" lang="fr-FR" sz="700" spc="-1" strike="noStrike">
                <a:solidFill>
                  <a:schemeClr val="lt1"/>
                </a:solidFill>
                <a:latin typeface="Marianne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1" lang="fr-FR" sz="700" spc="-1" strike="noStrike">
                <a:solidFill>
                  <a:schemeClr val="lt1"/>
                </a:solidFill>
                <a:latin typeface="Marianne"/>
              </a:rPr>
              <a:t>&lt;date/time&gt;</a:t>
            </a:r>
            <a:endParaRPr b="0" lang="fr-FR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sldNum" idx="17"/>
          </p:nvPr>
        </p:nvSpPr>
        <p:spPr>
          <a:xfrm>
            <a:off x="8316360" y="4784400"/>
            <a:ext cx="467280" cy="26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700" spc="-1" strike="noStrike">
                <a:solidFill>
                  <a:schemeClr val="l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5B2ACCA-1F0A-420F-87EF-71558086D880}" type="slidenum">
              <a:rPr b="1" lang="fr-FR" sz="700" spc="-1" strike="noStrike">
                <a:solidFill>
                  <a:schemeClr val="lt1"/>
                </a:solidFill>
                <a:latin typeface="Marianne"/>
              </a:rPr>
              <a:t>&lt;number&gt;</a:t>
            </a:fld>
            <a:endParaRPr b="0" lang="fr-FR" sz="700" spc="-1" strike="noStrike">
              <a:solidFill>
                <a:srgbClr val="000000"/>
              </a:solidFill>
              <a:latin typeface="Times New Roman"/>
            </a:endParaRPr>
          </a:p>
        </p:txBody>
      </p:sp>
      <p:cxnSp>
        <p:nvCxnSpPr>
          <p:cNvPr id="90" name="Connecteur droit 5"/>
          <p:cNvCxnSpPr/>
          <p:nvPr/>
        </p:nvCxnSpPr>
        <p:spPr>
          <a:xfrm>
            <a:off x="360000" y="4784400"/>
            <a:ext cx="8424360" cy="360"/>
          </a:xfrm>
          <a:prstGeom prst="straightConnector1">
            <a:avLst/>
          </a:prstGeom>
          <a:ln w="6350">
            <a:solidFill>
              <a:srgbClr val="ffffff"/>
            </a:solidFill>
            <a:round/>
          </a:ln>
        </p:spPr>
      </p:cxnSp>
      <p:sp>
        <p:nvSpPr>
          <p:cNvPr id="91" name="PlaceHolder 4"/>
          <p:cNvSpPr>
            <a:spLocks noGrp="1"/>
          </p:cNvSpPr>
          <p:nvPr>
            <p:ph type="ftr" idx="18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&lt;footer&gt;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8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2" name="Connecteur droit 8"/>
          <p:cNvCxnSpPr/>
          <p:nvPr/>
        </p:nvCxnSpPr>
        <p:spPr>
          <a:xfrm>
            <a:off x="360000" y="4784400"/>
            <a:ext cx="8424360" cy="360"/>
          </a:xfrm>
          <a:prstGeom prst="straightConnector1">
            <a:avLst/>
          </a:prstGeom>
          <a:ln w="6350">
            <a:solidFill>
              <a:srgbClr val="000091"/>
            </a:solidFill>
            <a:round/>
          </a:ln>
        </p:spPr>
      </p:cxnSp>
      <p:pic>
        <p:nvPicPr>
          <p:cNvPr id="93" name="Image 15" descr=""/>
          <p:cNvPicPr/>
          <p:nvPr/>
        </p:nvPicPr>
        <p:blipFill>
          <a:blip r:embed="rId2"/>
          <a:srcRect l="9799" t="10278" r="9252" b="10141"/>
          <a:stretch/>
        </p:blipFill>
        <p:spPr>
          <a:xfrm>
            <a:off x="359640" y="83160"/>
            <a:ext cx="605880" cy="539640"/>
          </a:xfrm>
          <a:prstGeom prst="rect">
            <a:avLst/>
          </a:prstGeom>
          <a:ln w="0">
            <a:noFill/>
          </a:ln>
        </p:spPr>
      </p:pic>
      <p:pic>
        <p:nvPicPr>
          <p:cNvPr id="94" name="Image 16" descr=""/>
          <p:cNvPicPr/>
          <p:nvPr/>
        </p:nvPicPr>
        <p:blipFill>
          <a:blip r:embed="rId3"/>
          <a:srcRect l="7792" t="14020" r="7696" b="14246"/>
          <a:stretch/>
        </p:blipFill>
        <p:spPr>
          <a:xfrm>
            <a:off x="1532880" y="83160"/>
            <a:ext cx="1148400" cy="539640"/>
          </a:xfrm>
          <a:prstGeom prst="rect">
            <a:avLst/>
          </a:prstGeom>
          <a:ln w="0">
            <a:noFill/>
          </a:ln>
        </p:spPr>
      </p:pic>
      <p:pic>
        <p:nvPicPr>
          <p:cNvPr id="95" name="Image 17" descr=""/>
          <p:cNvPicPr/>
          <p:nvPr/>
        </p:nvPicPr>
        <p:blipFill>
          <a:blip r:embed="rId4"/>
          <a:stretch/>
        </p:blipFill>
        <p:spPr>
          <a:xfrm>
            <a:off x="8341560" y="436320"/>
            <a:ext cx="539640" cy="205200"/>
          </a:xfrm>
          <a:prstGeom prst="rect">
            <a:avLst/>
          </a:prstGeom>
          <a:ln w="0">
            <a:noFill/>
          </a:ln>
        </p:spPr>
      </p:pic>
      <p:pic>
        <p:nvPicPr>
          <p:cNvPr id="96" name="Image 18" descr=""/>
          <p:cNvPicPr/>
          <p:nvPr/>
        </p:nvPicPr>
        <p:blipFill>
          <a:blip r:embed="rId5"/>
          <a:stretch/>
        </p:blipFill>
        <p:spPr>
          <a:xfrm>
            <a:off x="4363200" y="83160"/>
            <a:ext cx="539640" cy="539640"/>
          </a:xfrm>
          <a:prstGeom prst="rect">
            <a:avLst/>
          </a:prstGeom>
          <a:ln w="0">
            <a:noFill/>
          </a:ln>
        </p:spPr>
      </p:pic>
      <p:pic>
        <p:nvPicPr>
          <p:cNvPr id="97" name="Image 19" descr=""/>
          <p:cNvPicPr/>
          <p:nvPr/>
        </p:nvPicPr>
        <p:blipFill>
          <a:blip r:embed="rId6"/>
          <a:stretch/>
        </p:blipFill>
        <p:spPr>
          <a:xfrm>
            <a:off x="3248640" y="83160"/>
            <a:ext cx="547200" cy="539640"/>
          </a:xfrm>
          <a:prstGeom prst="rect">
            <a:avLst/>
          </a:prstGeom>
          <a:ln w="0">
            <a:noFill/>
          </a:ln>
        </p:spPr>
      </p:pic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360000" y="871200"/>
            <a:ext cx="8423640" cy="5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fr-FR" sz="2500" spc="-1" strike="noStrike">
                <a:solidFill>
                  <a:schemeClr val="dk1"/>
                </a:solidFill>
                <a:latin typeface="Marianne"/>
              </a:rPr>
              <a:t>Titre</a:t>
            </a:r>
            <a:endParaRPr b="0" lang="fr-FR" sz="2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dt" idx="19"/>
          </p:nvPr>
        </p:nvSpPr>
        <p:spPr>
          <a:xfrm>
            <a:off x="360000" y="4784400"/>
            <a:ext cx="1223640" cy="26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1" lang="fr-FR" sz="7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1" lang="fr-FR" sz="700" spc="-1" strike="noStrike">
                <a:solidFill>
                  <a:schemeClr val="accent1"/>
                </a:solidFill>
                <a:latin typeface="Marianne"/>
              </a:rPr>
              <a:t>&lt;date/time&gt;</a:t>
            </a:r>
            <a:endParaRPr b="0" lang="fr-FR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sldNum" idx="20"/>
          </p:nvPr>
        </p:nvSpPr>
        <p:spPr>
          <a:xfrm>
            <a:off x="8316360" y="4784400"/>
            <a:ext cx="467280" cy="26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7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11DFF65-A4F3-4997-A2BA-834E5260165E}" type="slidenum">
              <a:rPr b="1" lang="fr-FR" sz="700" spc="-1" strike="noStrike">
                <a:solidFill>
                  <a:schemeClr val="accent1"/>
                </a:solidFill>
                <a:latin typeface="Marianne"/>
              </a:rPr>
              <a:t>&lt;number&gt;</a:t>
            </a:fld>
            <a:endParaRPr b="0" lang="fr-FR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358920" y="1414080"/>
            <a:ext cx="8423640" cy="44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>
                <a:solidFill>
                  <a:schemeClr val="accent3"/>
                </a:solidFill>
                <a:latin typeface="Marianne"/>
              </a:rPr>
              <a:t>Sous-titre</a:t>
            </a: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358920" y="1893600"/>
            <a:ext cx="8424360" cy="26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Texte de niveau 1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lvl="1" marL="352080" indent="-171360"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Texte de niveau 2</a:t>
            </a:r>
            <a:endParaRPr b="0" lang="fr-FR" sz="1200" spc="-1" strike="noStrike">
              <a:solidFill>
                <a:schemeClr val="dk1"/>
              </a:solidFill>
              <a:latin typeface="Marianne"/>
            </a:endParaRPr>
          </a:p>
          <a:p>
            <a:pPr lvl="2" marL="531360" indent="-171360" defTabSz="914400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Clr>
                <a:srgbClr val="00000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fr-FR" sz="1000" spc="-1" strike="noStrike">
                <a:solidFill>
                  <a:schemeClr val="dk1"/>
                </a:solidFill>
                <a:latin typeface="Marianne"/>
              </a:rPr>
              <a:t>Texte de niveau 3</a:t>
            </a:r>
            <a:endParaRPr b="0" lang="fr-FR" sz="1000" spc="-1" strike="noStrike">
              <a:solidFill>
                <a:schemeClr val="dk1"/>
              </a:solidFill>
              <a:latin typeface="Marianne"/>
            </a:endParaRPr>
          </a:p>
          <a:p>
            <a:pPr lvl="3" marL="711360" indent="-171360" defTabSz="914400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fr-FR" sz="800" spc="-1" strike="noStrike">
                <a:solidFill>
                  <a:schemeClr val="dk1"/>
                </a:solidFill>
                <a:latin typeface="Marianne"/>
              </a:rPr>
              <a:t>Texte de niveau 4</a:t>
            </a:r>
            <a:endParaRPr b="0" lang="fr-FR" sz="800" spc="-1" strike="noStrike">
              <a:solidFill>
                <a:schemeClr val="dk1"/>
              </a:solidFill>
              <a:latin typeface="Marianne"/>
            </a:endParaRPr>
          </a:p>
          <a:p>
            <a:pPr lvl="4" marL="891360" indent="-171360" defTabSz="914400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Clr>
                <a:srgbClr val="00000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fr-FR" sz="700" spc="-1" strike="noStrike">
                <a:solidFill>
                  <a:schemeClr val="dk1"/>
                </a:solidFill>
                <a:latin typeface="Marianne"/>
              </a:rPr>
              <a:t>Texte de niveau 5</a:t>
            </a:r>
            <a:endParaRPr b="0" lang="fr-FR" sz="7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103" name="PlaceHolder 6"/>
          <p:cNvSpPr>
            <a:spLocks noGrp="1"/>
          </p:cNvSpPr>
          <p:nvPr>
            <p:ph type="ftr" idx="21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&lt;footer&gt;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7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" name="Connecteur droit 8"/>
          <p:cNvCxnSpPr/>
          <p:nvPr/>
        </p:nvCxnSpPr>
        <p:spPr>
          <a:xfrm>
            <a:off x="360000" y="4784400"/>
            <a:ext cx="8424360" cy="360"/>
          </a:xfrm>
          <a:prstGeom prst="straightConnector1">
            <a:avLst/>
          </a:prstGeom>
          <a:ln w="6350">
            <a:solidFill>
              <a:srgbClr val="000091"/>
            </a:solidFill>
            <a:round/>
          </a:ln>
        </p:spPr>
      </p:cxnSp>
      <p:pic>
        <p:nvPicPr>
          <p:cNvPr id="105" name="Image 15" descr=""/>
          <p:cNvPicPr/>
          <p:nvPr/>
        </p:nvPicPr>
        <p:blipFill>
          <a:blip r:embed="rId2"/>
          <a:srcRect l="9799" t="10278" r="9252" b="10141"/>
          <a:stretch/>
        </p:blipFill>
        <p:spPr>
          <a:xfrm>
            <a:off x="359640" y="83160"/>
            <a:ext cx="605880" cy="539640"/>
          </a:xfrm>
          <a:prstGeom prst="rect">
            <a:avLst/>
          </a:prstGeom>
          <a:ln w="0">
            <a:noFill/>
          </a:ln>
        </p:spPr>
      </p:pic>
      <p:pic>
        <p:nvPicPr>
          <p:cNvPr id="106" name="Image 16" descr=""/>
          <p:cNvPicPr/>
          <p:nvPr/>
        </p:nvPicPr>
        <p:blipFill>
          <a:blip r:embed="rId3"/>
          <a:srcRect l="7792" t="14020" r="7696" b="14246"/>
          <a:stretch/>
        </p:blipFill>
        <p:spPr>
          <a:xfrm>
            <a:off x="1532880" y="83160"/>
            <a:ext cx="1148400" cy="539640"/>
          </a:xfrm>
          <a:prstGeom prst="rect">
            <a:avLst/>
          </a:prstGeom>
          <a:ln w="0">
            <a:noFill/>
          </a:ln>
        </p:spPr>
      </p:pic>
      <p:pic>
        <p:nvPicPr>
          <p:cNvPr id="107" name="Image 17" descr=""/>
          <p:cNvPicPr/>
          <p:nvPr/>
        </p:nvPicPr>
        <p:blipFill>
          <a:blip r:embed="rId4"/>
          <a:stretch/>
        </p:blipFill>
        <p:spPr>
          <a:xfrm>
            <a:off x="8341560" y="436320"/>
            <a:ext cx="539640" cy="205200"/>
          </a:xfrm>
          <a:prstGeom prst="rect">
            <a:avLst/>
          </a:prstGeom>
          <a:ln w="0">
            <a:noFill/>
          </a:ln>
        </p:spPr>
      </p:pic>
      <p:pic>
        <p:nvPicPr>
          <p:cNvPr id="108" name="Image 18" descr=""/>
          <p:cNvPicPr/>
          <p:nvPr/>
        </p:nvPicPr>
        <p:blipFill>
          <a:blip r:embed="rId5"/>
          <a:stretch/>
        </p:blipFill>
        <p:spPr>
          <a:xfrm>
            <a:off x="4363200" y="83160"/>
            <a:ext cx="539640" cy="539640"/>
          </a:xfrm>
          <a:prstGeom prst="rect">
            <a:avLst/>
          </a:prstGeom>
          <a:ln w="0">
            <a:noFill/>
          </a:ln>
        </p:spPr>
      </p:pic>
      <p:pic>
        <p:nvPicPr>
          <p:cNvPr id="109" name="Image 19" descr=""/>
          <p:cNvPicPr/>
          <p:nvPr/>
        </p:nvPicPr>
        <p:blipFill>
          <a:blip r:embed="rId6"/>
          <a:stretch/>
        </p:blipFill>
        <p:spPr>
          <a:xfrm>
            <a:off x="3248640" y="83160"/>
            <a:ext cx="547200" cy="539640"/>
          </a:xfrm>
          <a:prstGeom prst="rect">
            <a:avLst/>
          </a:prstGeom>
          <a:ln w="0">
            <a:noFill/>
          </a:ln>
        </p:spPr>
      </p:pic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360000" y="871200"/>
            <a:ext cx="8423640" cy="5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fr-FR" sz="2500" spc="-1" strike="noStrike">
                <a:solidFill>
                  <a:schemeClr val="dk1"/>
                </a:solidFill>
                <a:latin typeface="Marianne"/>
              </a:rPr>
              <a:t>Titre</a:t>
            </a:r>
            <a:endParaRPr b="0" lang="fr-FR" sz="2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dt" idx="22"/>
          </p:nvPr>
        </p:nvSpPr>
        <p:spPr>
          <a:xfrm>
            <a:off x="360000" y="4784400"/>
            <a:ext cx="1223640" cy="26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1" lang="fr-FR" sz="7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1" lang="fr-FR" sz="700" spc="-1" strike="noStrike">
                <a:solidFill>
                  <a:schemeClr val="accent1"/>
                </a:solidFill>
                <a:latin typeface="Marianne"/>
              </a:rPr>
              <a:t>&lt;date/time&gt;</a:t>
            </a:r>
            <a:endParaRPr b="0" lang="fr-FR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sldNum" idx="23"/>
          </p:nvPr>
        </p:nvSpPr>
        <p:spPr>
          <a:xfrm>
            <a:off x="8316360" y="4784400"/>
            <a:ext cx="467280" cy="26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7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76A5E64-37B8-4D31-BD84-A2907484F58E}" type="slidenum">
              <a:rPr b="1" lang="fr-FR" sz="700" spc="-1" strike="noStrike">
                <a:solidFill>
                  <a:schemeClr val="accent1"/>
                </a:solidFill>
                <a:latin typeface="Marianne"/>
              </a:rPr>
              <a:t>&lt;number&gt;</a:t>
            </a:fld>
            <a:endParaRPr b="0" lang="fr-FR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358920" y="1893600"/>
            <a:ext cx="2519640" cy="26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Texte de niveau 1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lvl="1" marL="352080" indent="-171360"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Texte de niveau 2</a:t>
            </a:r>
            <a:endParaRPr b="0" lang="fr-FR" sz="1200" spc="-1" strike="noStrike">
              <a:solidFill>
                <a:schemeClr val="dk1"/>
              </a:solidFill>
              <a:latin typeface="Marianne"/>
            </a:endParaRPr>
          </a:p>
          <a:p>
            <a:pPr lvl="2" marL="531360" indent="-171360" defTabSz="914400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Clr>
                <a:srgbClr val="00000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fr-FR" sz="1000" spc="-1" strike="noStrike">
                <a:solidFill>
                  <a:schemeClr val="dk1"/>
                </a:solidFill>
                <a:latin typeface="Marianne"/>
              </a:rPr>
              <a:t>Texte de niveau 3</a:t>
            </a:r>
            <a:endParaRPr b="0" lang="fr-FR" sz="1000" spc="-1" strike="noStrike">
              <a:solidFill>
                <a:schemeClr val="dk1"/>
              </a:solidFill>
              <a:latin typeface="Marianne"/>
            </a:endParaRPr>
          </a:p>
          <a:p>
            <a:pPr lvl="3" marL="711360" indent="-171360" defTabSz="914400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fr-FR" sz="800" spc="-1" strike="noStrike">
                <a:solidFill>
                  <a:schemeClr val="dk1"/>
                </a:solidFill>
                <a:latin typeface="Marianne"/>
              </a:rPr>
              <a:t>Texte de niveau 4</a:t>
            </a:r>
            <a:endParaRPr b="0" lang="fr-FR" sz="800" spc="-1" strike="noStrike">
              <a:solidFill>
                <a:schemeClr val="dk1"/>
              </a:solidFill>
              <a:latin typeface="Marianne"/>
            </a:endParaRPr>
          </a:p>
          <a:p>
            <a:pPr lvl="4" marL="891360" indent="-171360" defTabSz="914400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Clr>
                <a:srgbClr val="00000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fr-FR" sz="700" spc="-1" strike="noStrike">
                <a:solidFill>
                  <a:schemeClr val="dk1"/>
                </a:solidFill>
                <a:latin typeface="Marianne"/>
              </a:rPr>
              <a:t>Texte de niveau 5</a:t>
            </a:r>
            <a:endParaRPr b="0" lang="fr-FR" sz="7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3310920" y="1893600"/>
            <a:ext cx="2519640" cy="26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Texte de niveau 1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lvl="1" marL="352080" indent="-171360"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Texte de niveau 2</a:t>
            </a:r>
            <a:endParaRPr b="0" lang="fr-FR" sz="1200" spc="-1" strike="noStrike">
              <a:solidFill>
                <a:schemeClr val="dk1"/>
              </a:solidFill>
              <a:latin typeface="Marianne"/>
            </a:endParaRPr>
          </a:p>
          <a:p>
            <a:pPr lvl="2" marL="531360" indent="-171360" defTabSz="914400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Clr>
                <a:srgbClr val="00000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fr-FR" sz="1000" spc="-1" strike="noStrike">
                <a:solidFill>
                  <a:schemeClr val="dk1"/>
                </a:solidFill>
                <a:latin typeface="Marianne"/>
              </a:rPr>
              <a:t>Texte de niveau 3</a:t>
            </a:r>
            <a:endParaRPr b="0" lang="fr-FR" sz="1000" spc="-1" strike="noStrike">
              <a:solidFill>
                <a:schemeClr val="dk1"/>
              </a:solidFill>
              <a:latin typeface="Marianne"/>
            </a:endParaRPr>
          </a:p>
          <a:p>
            <a:pPr lvl="3" marL="711360" indent="-171360" defTabSz="914400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fr-FR" sz="800" spc="-1" strike="noStrike">
                <a:solidFill>
                  <a:schemeClr val="dk1"/>
                </a:solidFill>
                <a:latin typeface="Marianne"/>
              </a:rPr>
              <a:t>Texte de niveau 4</a:t>
            </a:r>
            <a:endParaRPr b="0" lang="fr-FR" sz="800" spc="-1" strike="noStrike">
              <a:solidFill>
                <a:schemeClr val="dk1"/>
              </a:solidFill>
              <a:latin typeface="Marianne"/>
            </a:endParaRPr>
          </a:p>
          <a:p>
            <a:pPr lvl="4" marL="891360" indent="-171360" defTabSz="914400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Clr>
                <a:srgbClr val="00000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fr-FR" sz="700" spc="-1" strike="noStrike">
                <a:solidFill>
                  <a:schemeClr val="dk1"/>
                </a:solidFill>
                <a:latin typeface="Marianne"/>
              </a:rPr>
              <a:t>Texte de niveau 5</a:t>
            </a:r>
            <a:endParaRPr b="0" lang="fr-FR" sz="7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 type="body"/>
          </p:nvPr>
        </p:nvSpPr>
        <p:spPr>
          <a:xfrm>
            <a:off x="6262920" y="1893600"/>
            <a:ext cx="2519640" cy="26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Texte de niveau 1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lvl="1" marL="352080" indent="-171360"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Texte de niveau 2</a:t>
            </a:r>
            <a:endParaRPr b="0" lang="fr-FR" sz="1200" spc="-1" strike="noStrike">
              <a:solidFill>
                <a:schemeClr val="dk1"/>
              </a:solidFill>
              <a:latin typeface="Marianne"/>
            </a:endParaRPr>
          </a:p>
          <a:p>
            <a:pPr lvl="2" marL="531360" indent="-171360" defTabSz="914400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Clr>
                <a:srgbClr val="00000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fr-FR" sz="1000" spc="-1" strike="noStrike">
                <a:solidFill>
                  <a:schemeClr val="dk1"/>
                </a:solidFill>
                <a:latin typeface="Marianne"/>
              </a:rPr>
              <a:t>Texte de niveau 3</a:t>
            </a:r>
            <a:endParaRPr b="0" lang="fr-FR" sz="1000" spc="-1" strike="noStrike">
              <a:solidFill>
                <a:schemeClr val="dk1"/>
              </a:solidFill>
              <a:latin typeface="Marianne"/>
            </a:endParaRPr>
          </a:p>
          <a:p>
            <a:pPr lvl="3" marL="711360" indent="-171360" defTabSz="914400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fr-FR" sz="800" spc="-1" strike="noStrike">
                <a:solidFill>
                  <a:schemeClr val="dk1"/>
                </a:solidFill>
                <a:latin typeface="Marianne"/>
              </a:rPr>
              <a:t>Texte de niveau 4</a:t>
            </a:r>
            <a:endParaRPr b="0" lang="fr-FR" sz="800" spc="-1" strike="noStrike">
              <a:solidFill>
                <a:schemeClr val="dk1"/>
              </a:solidFill>
              <a:latin typeface="Marianne"/>
            </a:endParaRPr>
          </a:p>
          <a:p>
            <a:pPr lvl="4" marL="891360" indent="-171360" defTabSz="914400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Clr>
                <a:srgbClr val="00000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fr-FR" sz="700" spc="-1" strike="noStrike">
                <a:solidFill>
                  <a:schemeClr val="dk1"/>
                </a:solidFill>
                <a:latin typeface="Marianne"/>
              </a:rPr>
              <a:t>Texte de niveau 5</a:t>
            </a:r>
            <a:endParaRPr b="0" lang="fr-FR" sz="7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116" name="PlaceHolder 7"/>
          <p:cNvSpPr>
            <a:spLocks noGrp="1"/>
          </p:cNvSpPr>
          <p:nvPr>
            <p:ph type="body"/>
          </p:nvPr>
        </p:nvSpPr>
        <p:spPr>
          <a:xfrm>
            <a:off x="358920" y="1414080"/>
            <a:ext cx="8423640" cy="44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>
                <a:solidFill>
                  <a:schemeClr val="accent3"/>
                </a:solidFill>
                <a:latin typeface="Marianne"/>
              </a:rPr>
              <a:t>Sous-titre</a:t>
            </a: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117" name="PlaceHolder 8"/>
          <p:cNvSpPr>
            <a:spLocks noGrp="1"/>
          </p:cNvSpPr>
          <p:nvPr>
            <p:ph type="ftr" idx="24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&lt;footer&gt;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7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Connecteur droit 8"/>
          <p:cNvCxnSpPr/>
          <p:nvPr/>
        </p:nvCxnSpPr>
        <p:spPr>
          <a:xfrm>
            <a:off x="360000" y="4784400"/>
            <a:ext cx="8424360" cy="360"/>
          </a:xfrm>
          <a:prstGeom prst="straightConnector1">
            <a:avLst/>
          </a:prstGeom>
          <a:ln w="6350">
            <a:solidFill>
              <a:srgbClr val="000091"/>
            </a:solidFill>
            <a:round/>
          </a:ln>
        </p:spPr>
      </p:cxnSp>
      <p:pic>
        <p:nvPicPr>
          <p:cNvPr id="119" name="Image 15" descr=""/>
          <p:cNvPicPr/>
          <p:nvPr/>
        </p:nvPicPr>
        <p:blipFill>
          <a:blip r:embed="rId2"/>
          <a:srcRect l="9799" t="10278" r="9252" b="10141"/>
          <a:stretch/>
        </p:blipFill>
        <p:spPr>
          <a:xfrm>
            <a:off x="359640" y="83160"/>
            <a:ext cx="605880" cy="539640"/>
          </a:xfrm>
          <a:prstGeom prst="rect">
            <a:avLst/>
          </a:prstGeom>
          <a:ln w="0">
            <a:noFill/>
          </a:ln>
        </p:spPr>
      </p:pic>
      <p:pic>
        <p:nvPicPr>
          <p:cNvPr id="120" name="Image 16" descr=""/>
          <p:cNvPicPr/>
          <p:nvPr/>
        </p:nvPicPr>
        <p:blipFill>
          <a:blip r:embed="rId3"/>
          <a:srcRect l="7792" t="14020" r="7696" b="14246"/>
          <a:stretch/>
        </p:blipFill>
        <p:spPr>
          <a:xfrm>
            <a:off x="1532880" y="83160"/>
            <a:ext cx="1148400" cy="539640"/>
          </a:xfrm>
          <a:prstGeom prst="rect">
            <a:avLst/>
          </a:prstGeom>
          <a:ln w="0">
            <a:noFill/>
          </a:ln>
        </p:spPr>
      </p:pic>
      <p:pic>
        <p:nvPicPr>
          <p:cNvPr id="121" name="Image 17" descr=""/>
          <p:cNvPicPr/>
          <p:nvPr/>
        </p:nvPicPr>
        <p:blipFill>
          <a:blip r:embed="rId4"/>
          <a:stretch/>
        </p:blipFill>
        <p:spPr>
          <a:xfrm>
            <a:off x="8341560" y="436320"/>
            <a:ext cx="539640" cy="205200"/>
          </a:xfrm>
          <a:prstGeom prst="rect">
            <a:avLst/>
          </a:prstGeom>
          <a:ln w="0">
            <a:noFill/>
          </a:ln>
        </p:spPr>
      </p:pic>
      <p:pic>
        <p:nvPicPr>
          <p:cNvPr id="122" name="Image 18" descr=""/>
          <p:cNvPicPr/>
          <p:nvPr/>
        </p:nvPicPr>
        <p:blipFill>
          <a:blip r:embed="rId5"/>
          <a:stretch/>
        </p:blipFill>
        <p:spPr>
          <a:xfrm>
            <a:off x="4363200" y="83160"/>
            <a:ext cx="539640" cy="539640"/>
          </a:xfrm>
          <a:prstGeom prst="rect">
            <a:avLst/>
          </a:prstGeom>
          <a:ln w="0">
            <a:noFill/>
          </a:ln>
        </p:spPr>
      </p:pic>
      <p:pic>
        <p:nvPicPr>
          <p:cNvPr id="123" name="Image 19" descr=""/>
          <p:cNvPicPr/>
          <p:nvPr/>
        </p:nvPicPr>
        <p:blipFill>
          <a:blip r:embed="rId6"/>
          <a:stretch/>
        </p:blipFill>
        <p:spPr>
          <a:xfrm>
            <a:off x="3248640" y="83160"/>
            <a:ext cx="547200" cy="539640"/>
          </a:xfrm>
          <a:prstGeom prst="rect">
            <a:avLst/>
          </a:prstGeom>
          <a:ln w="0">
            <a:noFill/>
          </a:ln>
        </p:spPr>
      </p:pic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360000" y="871200"/>
            <a:ext cx="8423640" cy="5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fr-FR" sz="2500" spc="-1" strike="noStrike">
                <a:solidFill>
                  <a:schemeClr val="dk1"/>
                </a:solidFill>
                <a:latin typeface="Marianne"/>
              </a:rPr>
              <a:t>Titre</a:t>
            </a:r>
            <a:endParaRPr b="0" lang="fr-FR" sz="2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dt" idx="25"/>
          </p:nvPr>
        </p:nvSpPr>
        <p:spPr>
          <a:xfrm>
            <a:off x="360000" y="4784400"/>
            <a:ext cx="1223640" cy="26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1" lang="fr-FR" sz="7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1" lang="fr-FR" sz="700" spc="-1" strike="noStrike">
                <a:solidFill>
                  <a:schemeClr val="accent1"/>
                </a:solidFill>
                <a:latin typeface="Marianne"/>
              </a:rPr>
              <a:t>&lt;date/time&gt;</a:t>
            </a:r>
            <a:endParaRPr b="0" lang="fr-FR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sldNum" idx="26"/>
          </p:nvPr>
        </p:nvSpPr>
        <p:spPr>
          <a:xfrm>
            <a:off x="8316360" y="4784400"/>
            <a:ext cx="467280" cy="26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7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4866198-DEA3-4A73-9E0E-001FA8F94FE8}" type="slidenum">
              <a:rPr b="1" lang="fr-FR" sz="700" spc="-1" strike="noStrike">
                <a:solidFill>
                  <a:schemeClr val="accent1"/>
                </a:solidFill>
                <a:latin typeface="Marianne"/>
              </a:rPr>
              <a:t>&lt;number&gt;</a:t>
            </a:fld>
            <a:endParaRPr b="0" lang="fr-FR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3204000" y="1893600"/>
            <a:ext cx="5579640" cy="269964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900000" bIns="4500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000" spc="-1" strike="noStrike">
                <a:solidFill>
                  <a:schemeClr val="dk1"/>
                </a:solidFill>
                <a:latin typeface="Marianne"/>
              </a:rPr>
              <a:t>Sélectionner l’icône pour insérer une image</a:t>
            </a:r>
            <a:endParaRPr b="0" lang="fr-FR" sz="10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128" name="PlaceHolder 5"/>
          <p:cNvSpPr>
            <a:spLocks noGrp="1"/>
          </p:cNvSpPr>
          <p:nvPr>
            <p:ph type="body"/>
          </p:nvPr>
        </p:nvSpPr>
        <p:spPr>
          <a:xfrm>
            <a:off x="358920" y="1893600"/>
            <a:ext cx="2519640" cy="26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Texte de niveau 1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lvl="1" marL="352080" indent="-171360"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Texte de niveau 2</a:t>
            </a:r>
            <a:endParaRPr b="0" lang="fr-FR" sz="1200" spc="-1" strike="noStrike">
              <a:solidFill>
                <a:schemeClr val="dk1"/>
              </a:solidFill>
              <a:latin typeface="Marianne"/>
            </a:endParaRPr>
          </a:p>
          <a:p>
            <a:pPr lvl="2" marL="531360" indent="-171360" defTabSz="914400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Clr>
                <a:srgbClr val="00000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fr-FR" sz="1000" spc="-1" strike="noStrike">
                <a:solidFill>
                  <a:schemeClr val="dk1"/>
                </a:solidFill>
                <a:latin typeface="Marianne"/>
              </a:rPr>
              <a:t>Texte de niveau 3</a:t>
            </a:r>
            <a:endParaRPr b="0" lang="fr-FR" sz="1000" spc="-1" strike="noStrike">
              <a:solidFill>
                <a:schemeClr val="dk1"/>
              </a:solidFill>
              <a:latin typeface="Marianne"/>
            </a:endParaRPr>
          </a:p>
          <a:p>
            <a:pPr lvl="3" marL="711360" indent="-171360" defTabSz="914400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fr-FR" sz="800" spc="-1" strike="noStrike">
                <a:solidFill>
                  <a:schemeClr val="dk1"/>
                </a:solidFill>
                <a:latin typeface="Marianne"/>
              </a:rPr>
              <a:t>Texte de niveau 4</a:t>
            </a:r>
            <a:endParaRPr b="0" lang="fr-FR" sz="800" spc="-1" strike="noStrike">
              <a:solidFill>
                <a:schemeClr val="dk1"/>
              </a:solidFill>
              <a:latin typeface="Marianne"/>
            </a:endParaRPr>
          </a:p>
          <a:p>
            <a:pPr lvl="4" marL="891360" indent="-171360" defTabSz="914400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Clr>
                <a:srgbClr val="00000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fr-FR" sz="700" spc="-1" strike="noStrike">
                <a:solidFill>
                  <a:schemeClr val="dk1"/>
                </a:solidFill>
                <a:latin typeface="Marianne"/>
              </a:rPr>
              <a:t>Texte de niveau 5</a:t>
            </a:r>
            <a:endParaRPr b="0" lang="fr-FR" sz="7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129" name="PlaceHolder 6"/>
          <p:cNvSpPr>
            <a:spLocks noGrp="1"/>
          </p:cNvSpPr>
          <p:nvPr>
            <p:ph type="body"/>
          </p:nvPr>
        </p:nvSpPr>
        <p:spPr>
          <a:xfrm>
            <a:off x="358920" y="1414080"/>
            <a:ext cx="8423640" cy="44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>
                <a:solidFill>
                  <a:schemeClr val="accent3"/>
                </a:solidFill>
                <a:latin typeface="Marianne"/>
              </a:rPr>
              <a:t>Sous-titre</a:t>
            </a: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130" name="PlaceHolder 7"/>
          <p:cNvSpPr>
            <a:spLocks noGrp="1"/>
          </p:cNvSpPr>
          <p:nvPr>
            <p:ph type="ftr" idx="27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&lt;footer&gt;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7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hyperlink" Target="https://www.ipsl.fr/intranet/gestion-financiere/vous-organisez-un-evenement/" TargetMode="External"/><Relationship Id="rId2" Type="http://schemas.openxmlformats.org/officeDocument/2006/relationships/hyperlink" Target="https://www.ipsl.fr/wp-content/uploads/2023/05/Liste-de-traiteurs-eco-responsables_IPSL_2022.pdf" TargetMode="External"/><Relationship Id="rId3" Type="http://schemas.openxmlformats.org/officeDocument/2006/relationships/hyperlink" Target="https://www.ipsl.fr/wp-content/uploads/2023/05/Liste-de-traiteurs-eco-responsables_IPSL_2022.pdf" TargetMode="External"/><Relationship Id="rId4" Type="http://schemas.openxmlformats.org/officeDocument/2006/relationships/slideLayout" Target="../slideLayouts/slideLayout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hyperlink" Target="https://www.ipsl.fr/intranet/gestion-financiere/vous-partez-en-mission/" TargetMode="External"/><Relationship Id="rId2" Type="http://schemas.openxmlformats.org/officeDocument/2006/relationships/hyperlink" Target="https://etamine-connecte.cnrs.fr/infos" TargetMode="External"/><Relationship Id="rId3" Type="http://schemas.openxmlformats.org/officeDocument/2006/relationships/slideLayout" Target="../slideLayouts/slideLayout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hyperlink" Target="https://www.ipsl.fr/intranet/gestion-financiere/vous-partez-en-mission/" TargetMode="External"/><Relationship Id="rId2" Type="http://schemas.openxmlformats.org/officeDocument/2006/relationships/hyperlink" Target="https://etamine-connecte.cnrs.fr/infos" TargetMode="External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hyperlink" Target="https://www.ipsl.fr/intranet/gestion-financiere/vous-partez-en-mission/" TargetMode="External"/><Relationship Id="rId2" Type="http://schemas.openxmlformats.org/officeDocument/2006/relationships/hyperlink" Target="https://etamine-connecte.cnrs.fr/infos" TargetMode="External"/><Relationship Id="rId3" Type="http://schemas.openxmlformats.org/officeDocument/2006/relationships/slideLayout" Target="../slideLayouts/slideLayout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hyperlink" Target="https://www.ipsl.fr/intranet/gestion-financiere/vous-partez-en-mission/" TargetMode="External"/><Relationship Id="rId2" Type="http://schemas.openxmlformats.org/officeDocument/2006/relationships/hyperlink" Target="https://etamine-connecte.cnrs.fr/infos" TargetMode="External"/><Relationship Id="rId3" Type="http://schemas.openxmlformats.org/officeDocument/2006/relationships/image" Target="../media/image22.png"/><Relationship Id="rId4" Type="http://schemas.openxmlformats.org/officeDocument/2006/relationships/slideLayout" Target="../slideLayouts/slideLayout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hyperlink" Target="https://www.ipsl.fr/intranet/gestion-financiere/vous-partez-en-mission/" TargetMode="External"/><Relationship Id="rId2" Type="http://schemas.openxmlformats.org/officeDocument/2006/relationships/hyperlink" Target="https://etamine-connecte.cnrs.fr/infos" TargetMode="External"/><Relationship Id="rId3" Type="http://schemas.openxmlformats.org/officeDocument/2006/relationships/slideLayout" Target="../slideLayouts/slideLayout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hyperlink" Target="https://www.ipsl.fr/intranet/gestion-financiere/vous-partez-en-mission/" TargetMode="External"/><Relationship Id="rId2" Type="http://schemas.openxmlformats.org/officeDocument/2006/relationships/hyperlink" Target="https://esr-cnrs.notilus-pio.cegid.cloud/" TargetMode="External"/><Relationship Id="rId3" Type="http://schemas.openxmlformats.org/officeDocument/2006/relationships/slideLayout" Target="../slideLayouts/slideLayout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hyperlink" Target="https://www.ipsl.fr/intranet/gestion-financiere/vous-partez-en-mission/" TargetMode="External"/><Relationship Id="rId2" Type="http://schemas.openxmlformats.org/officeDocument/2006/relationships/hyperlink" Target="https://esr-cnrs.notilus-pio.cegid.cloud/" TargetMode="External"/><Relationship Id="rId3" Type="http://schemas.openxmlformats.org/officeDocument/2006/relationships/slideLayout" Target="../slideLayouts/slideLayout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hyperlink" Target="https://www.ipsl.fr/intranet/gestion-financiere/vous-partez-en-mission/" TargetMode="External"/><Relationship Id="rId2" Type="http://schemas.openxmlformats.org/officeDocument/2006/relationships/hyperlink" Target="https://esr-cnrs.notilus-pio.cegid.cloud/" TargetMode="External"/><Relationship Id="rId3" Type="http://schemas.openxmlformats.org/officeDocument/2006/relationships/hyperlink" Target="https://www.economie.gouv.fr/dgfip/taux-de-chancellerie/bareme-des-frais-de-mission-letranger" TargetMode="External"/><Relationship Id="rId4" Type="http://schemas.openxmlformats.org/officeDocument/2006/relationships/slideLayout" Target="../slideLayouts/slideLayout7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hyperlink" Target="https://www.ipsl.fr/intranet/gestion-financiere/vous-partez-en-mission/" TargetMode="External"/><Relationship Id="rId2" Type="http://schemas.openxmlformats.org/officeDocument/2006/relationships/hyperlink" Target="https://esr-cnrs.notilus-pio.cegid.cloud/" TargetMode="External"/><Relationship Id="rId3" Type="http://schemas.openxmlformats.org/officeDocument/2006/relationships/slideLayout" Target="../slideLayouts/slideLayout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hyperlink" Target="https://www.ipsl.fr/intranet/gestion-financiere/vous-partez-en-mission/" TargetMode="External"/><Relationship Id="rId2" Type="http://schemas.openxmlformats.org/officeDocument/2006/relationships/hyperlink" Target="https://esr-cnrs.notilus-pio.cegid.cloud/" TargetMode="External"/><Relationship Id="rId3" Type="http://schemas.openxmlformats.org/officeDocument/2006/relationships/slideLayout" Target="../slideLayouts/slideLayout7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hyperlink" Target="https://www.ipsl.fr/intranet/gestion-financiere/vous-partez-en-mission/" TargetMode="External"/><Relationship Id="rId2" Type="http://schemas.openxmlformats.org/officeDocument/2006/relationships/slideLayout" Target="../slideLayouts/slideLayout7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hyperlink" Target="https://www.ipsl.fr/intranet/gestion-financiere/vous-partez-en-mission/" TargetMode="External"/><Relationship Id="rId2" Type="http://schemas.openxmlformats.org/officeDocument/2006/relationships/hyperlink" Target="https://cloud.ipsl.fr/index.php/s/JM2SDqqGA2gcPkY" TargetMode="External"/><Relationship Id="rId3" Type="http://schemas.openxmlformats.org/officeDocument/2006/relationships/hyperlink" Target="https://intranet.cnrs.fr/Cnrs_pratique/partir_mission/avant-mission/Pages/default.aspx" TargetMode="External"/><Relationship Id="rId4" Type="http://schemas.openxmlformats.org/officeDocument/2006/relationships/hyperlink" Target="https://intranet.cnrs.fr/Cnrs_pratique/partir_mission/avant-mission/Pages/Transportethebergement.aspx" TargetMode="External"/><Relationship Id="rId5" Type="http://schemas.openxmlformats.org/officeDocument/2006/relationships/hyperlink" Target="https://extra.core-cloud.net/projets/ESR_Missions/SitePages/Guides%20d&apos;Utilisation.aspx" TargetMode="External"/><Relationship Id="rId6" Type="http://schemas.openxmlformats.org/officeDocument/2006/relationships/slideLayout" Target="../slideLayouts/slideLayout7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chart" Target="../charts/chart1.xml"/><Relationship Id="rId2" Type="http://schemas.openxmlformats.org/officeDocument/2006/relationships/slideLayout" Target="../slideLayouts/slideLayout7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chart" Target="../charts/chart2.xml"/><Relationship Id="rId2" Type="http://schemas.openxmlformats.org/officeDocument/2006/relationships/slideLayout" Target="../slideLayouts/slideLayout7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hyperlink" Target="https://www.ipsl.fr/intranet/ressources-humaines/personnel-non-permanent/vous-souhaitez-recruter-un-contractuel/" TargetMode="External"/><Relationship Id="rId2" Type="http://schemas.openxmlformats.org/officeDocument/2006/relationships/hyperlink" Target="mailto:RH@ipsl.fr" TargetMode="External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7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hyperlink" Target="https://www.ipsl.fr/intranet/ressources-humaines/personnel-non-permanent/vous-souhaitez-recruter-un-contractuel/" TargetMode="External"/><Relationship Id="rId2" Type="http://schemas.openxmlformats.org/officeDocument/2006/relationships/hyperlink" Target="https://www.ipsl.fr/intranet/ressources-humaines/prise-de-fonction-a-lipsl/" TargetMode="External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7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hyperlink" Target="https://www.ipsl.fr/intranet/ressources-humaines/personnel-non-permanent/vous-souhaitez-recruter-un-contractuel/" TargetMode="External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hyperlink" Target="https://www.ipsl.fr/intranet/ressources-humaines/personnel-non-permanent/vous-souhaitez-recruter-un-contractuel/" TargetMode="External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7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hyperlink" Target="https://www.ipsl.fr/intranet/ressources-humaines/personnel-non-permanent/vous-souhaitez-accueillir-un-stagiaire-via-le-cnrs/" TargetMode="External"/><Relationship Id="rId3" Type="http://schemas.openxmlformats.org/officeDocument/2006/relationships/hyperlink" Target="mailto:RH@ipsl.fr" TargetMode="External"/><Relationship Id="rId4" Type="http://schemas.openxmlformats.org/officeDocument/2006/relationships/slideLayout" Target="../slideLayouts/slideLayout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hyperlink" Target="mailto:alexandra.rubert@ipsl.fr" TargetMode="External"/><Relationship Id="rId2" Type="http://schemas.openxmlformats.org/officeDocument/2006/relationships/hyperlink" Target="mailto:rh@ipsl.fr" TargetMode="External"/><Relationship Id="rId3" Type="http://schemas.openxmlformats.org/officeDocument/2006/relationships/hyperlink" Target="mailto:linda.zahi@ipsl.fr" TargetMode="External"/><Relationship Id="rId4" Type="http://schemas.openxmlformats.org/officeDocument/2006/relationships/hyperlink" Target="mailto:factures@ipsl.fr" TargetMode="External"/><Relationship Id="rId5" Type="http://schemas.openxmlformats.org/officeDocument/2006/relationships/hyperlink" Target="mailto:marie.kazeroni@lsce.ipsl.fr" TargetMode="External"/><Relationship Id="rId6" Type="http://schemas.openxmlformats.org/officeDocument/2006/relationships/image" Target="../media/image15.jpe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hyperlink" Target="mailto:manon.claire@lsce.ipsl.fr" TargetMode="External"/><Relationship Id="rId10" Type="http://schemas.openxmlformats.org/officeDocument/2006/relationships/image" Target="../media/image18.png"/><Relationship Id="rId11" Type="http://schemas.openxmlformats.org/officeDocument/2006/relationships/slideLayout" Target="../slideLayouts/slideLayout7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hyperlink" Target="https://www.ipsl.fr/intranet/ressources-humaines/personnel-non-permanent/vous-souhaitez-accueillir-un-invite/" TargetMode="External"/><Relationship Id="rId2" Type="http://schemas.openxmlformats.org/officeDocument/2006/relationships/hyperlink" Target="https://www.ipsl.fr/wp-content/uploads/2022/03/1_GRH_VIS_FML_declaration_presence_visiteurs.pdf" TargetMode="External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7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hyperlink" Target="https://cloud.ipsl.fr/index.php/s/iaEjT6ZsYAe27ZQ?openfile=true" TargetMode="External"/><Relationship Id="rId2" Type="http://schemas.openxmlformats.org/officeDocument/2006/relationships/hyperlink" Target="https://cloud.ipsl.fr/index.php/s/iaEjT6ZsYAe27ZQ?openfile=true" TargetMode="External"/><Relationship Id="rId3" Type="http://schemas.openxmlformats.org/officeDocument/2006/relationships/hyperlink" Target="https://cloud.ipsl.fr/index.php/s/WEZQYKYDDfBMGQx?openfile=true" TargetMode="External"/><Relationship Id="rId4" Type="http://schemas.openxmlformats.org/officeDocument/2006/relationships/slideLayout" Target="../slideLayouts/slideLayout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2136960" y="2426040"/>
            <a:ext cx="6646680" cy="76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fr-FR" sz="2500" spc="-1" strike="noStrike">
                <a:solidFill>
                  <a:schemeClr val="lt1"/>
                </a:solidFill>
                <a:latin typeface="Marianne"/>
              </a:rPr>
              <a:t>TRACCS </a:t>
            </a:r>
            <a:r>
              <a:rPr b="1" lang="fr-FR" sz="2500" spc="-1" strike="noStrike">
                <a:solidFill>
                  <a:schemeClr val="lt1"/>
                </a:solidFill>
                <a:latin typeface="Marianne"/>
              </a:rPr>
              <a:t>– IPSL</a:t>
            </a:r>
            <a:br>
              <a:rPr sz="2500"/>
            </a:br>
            <a:r>
              <a:rPr b="1" lang="fr-FR" sz="2500" spc="-1" strike="noStrike">
                <a:solidFill>
                  <a:schemeClr val="lt1"/>
                </a:solidFill>
                <a:latin typeface="Marianne"/>
              </a:rPr>
              <a:t>Réunion </a:t>
            </a:r>
            <a:r>
              <a:rPr b="1" lang="fr-FR" sz="2500" spc="-1" strike="noStrike">
                <a:solidFill>
                  <a:schemeClr val="lt1"/>
                </a:solidFill>
                <a:latin typeface="Marianne"/>
              </a:rPr>
              <a:t>d’inform</a:t>
            </a:r>
            <a:r>
              <a:rPr b="1" lang="fr-FR" sz="2500" spc="-1" strike="noStrike">
                <a:solidFill>
                  <a:schemeClr val="lt1"/>
                </a:solidFill>
                <a:latin typeface="Marianne"/>
              </a:rPr>
              <a:t>ation</a:t>
            </a:r>
            <a:endParaRPr b="0" lang="fr-FR" sz="2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2627640" y="3323880"/>
            <a:ext cx="5688360" cy="122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chemeClr val="lt1"/>
                </a:solidFill>
                <a:latin typeface="Marianne"/>
              </a:rPr>
              <a:t>19 mars 2026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ftr" idx="31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Secrétariat général pour </a:t>
            </a: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l'investissement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A363B11-6650-4AC9-BF30-954E107940A2}" type="slidenum">
              <a:t>1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DA8BC347-AF51-466D-8C59-C122611E4EC4}" type="datetime1">
              <a:rPr lang="es-ES"/>
              <a:t>23/04/2026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360000" y="871200"/>
            <a:ext cx="8423640" cy="5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fr-FR" sz="2500" spc="-1" strike="noStrike">
                <a:solidFill>
                  <a:schemeClr val="dk1"/>
                </a:solidFill>
                <a:latin typeface="Marianne"/>
              </a:rPr>
              <a:t>Processus pour l’organisation d’événements</a:t>
            </a:r>
            <a:endParaRPr b="0" lang="fr-FR" sz="2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/>
          </p:nvPr>
        </p:nvSpPr>
        <p:spPr>
          <a:xfrm>
            <a:off x="358920" y="1414080"/>
            <a:ext cx="8423640" cy="44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>
                <a:solidFill>
                  <a:schemeClr val="accent1"/>
                </a:solidFill>
                <a:latin typeface="Marianne"/>
              </a:rPr>
              <a:t>Menu intranet &gt; Gestion financière &gt; Vous organisez un événement</a:t>
            </a: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 u="sng">
                <a:solidFill>
                  <a:schemeClr val="accent1"/>
                </a:solidFill>
                <a:uFillTx/>
                <a:latin typeface="Marianne"/>
                <a:hlinkClick r:id="rId1"/>
              </a:rPr>
              <a:t>https://www.ipsl.fr/intranet/gestion-financiere/vous-organisez-un-evenement/</a:t>
            </a: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/>
          </p:nvPr>
        </p:nvSpPr>
        <p:spPr>
          <a:xfrm>
            <a:off x="358920" y="1974240"/>
            <a:ext cx="8424360" cy="26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>
                <a:solidFill>
                  <a:schemeClr val="dk1"/>
                </a:solidFill>
                <a:latin typeface="Marianne"/>
              </a:rPr>
              <a:t>Vous organisez un événement ? Consultez l’intranet de l’IPSL pour avoir des ressources utiles :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 u="sng">
                <a:solidFill>
                  <a:schemeClr val="dk1"/>
                </a:solidFill>
                <a:uFillTx/>
                <a:latin typeface="Marianne"/>
                <a:hlinkClick r:id="rId2"/>
              </a:rPr>
              <a:t>Liste de traiteurs éco-responsables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 u="sng">
                <a:solidFill>
                  <a:schemeClr val="dk1"/>
                </a:solidFill>
                <a:uFillTx/>
                <a:latin typeface="Marianne"/>
                <a:hlinkClick r:id="rId3"/>
              </a:rPr>
              <a:t>https://www.ipsl.fr/wp-content/uploads/2023/05/Liste-de-traiteurs-eco-responsables_IPSL_2022.pdf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>
                <a:solidFill>
                  <a:schemeClr val="dk1"/>
                </a:solidFill>
                <a:latin typeface="Marianne"/>
              </a:rPr>
              <a:t>Démarche à suivre en cas d’organisation d’un événement avec frais d’inscription (type colloque)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>
                <a:solidFill>
                  <a:schemeClr val="accent2"/>
                </a:solidFill>
                <a:latin typeface="Marianne"/>
              </a:rPr>
              <a:t>/!\ Il n’est pas possible de faire de règlement sur votre carte personnelle pour payer des prestations, repas pour un groupe, petit matériel, etc. -&gt; vous ne pourrez pas être remboursé.e par le CNRS sur de telles dépenses hors missions.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br>
              <a:rPr sz="1400"/>
            </a:b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 type="ftr" idx="40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Secrétariat général pour l'investissement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E10D6014-A25A-460A-A023-E7B74D75B331}" type="slidenum">
              <a:t>10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p>
            <a:fld id="{EC5D1C34-077A-4ECD-B29F-A2F52550E07B}" type="datetime1">
              <a:rPr lang="es-ES"/>
              <a:t>23/04/2026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360000" y="871200"/>
            <a:ext cx="8423640" cy="5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fr-FR" sz="2500" spc="-1" strike="noStrike">
                <a:solidFill>
                  <a:schemeClr val="dk1"/>
                </a:solidFill>
                <a:latin typeface="Marianne"/>
              </a:rPr>
              <a:t>Processus pour les missions</a:t>
            </a:r>
            <a:endParaRPr b="0" lang="fr-FR" sz="2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/>
          </p:nvPr>
        </p:nvSpPr>
        <p:spPr>
          <a:xfrm>
            <a:off x="358920" y="1244160"/>
            <a:ext cx="8423640" cy="44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>
                <a:solidFill>
                  <a:schemeClr val="accent1"/>
                </a:solidFill>
                <a:latin typeface="Marianne"/>
              </a:rPr>
              <a:t>Menu intranet &gt; Gestion financière &gt; Vous partez en mission</a:t>
            </a: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 u="sng">
                <a:solidFill>
                  <a:schemeClr val="accent1"/>
                </a:solidFill>
                <a:uFillTx/>
                <a:latin typeface="Marianne"/>
                <a:hlinkClick r:id="rId1"/>
              </a:rPr>
              <a:t>https://www.ipsl.fr/intranet/gestion-financiere/vous-partez-en-mission/</a:t>
            </a: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/>
          </p:nvPr>
        </p:nvSpPr>
        <p:spPr>
          <a:xfrm>
            <a:off x="358920" y="1813680"/>
            <a:ext cx="8424360" cy="26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600" spc="-1" strike="noStrike">
                <a:solidFill>
                  <a:schemeClr val="dk1"/>
                </a:solidFill>
                <a:latin typeface="Marianne"/>
              </a:rPr>
              <a:t>Partir en missions : bien suivre toutes les différentes étapes !</a:t>
            </a:r>
            <a:endParaRPr b="0" lang="fr-FR" sz="16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600" spc="-1" strike="noStrike">
                <a:solidFill>
                  <a:schemeClr val="accent1"/>
                </a:solidFill>
                <a:latin typeface="Marianne"/>
              </a:rPr>
              <a:t>Etape 1 : Faire sa demande d’ordre de mission (OM) dans étamine : </a:t>
            </a:r>
            <a:endParaRPr b="0" lang="fr-FR" sz="16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 u="sng">
                <a:solidFill>
                  <a:schemeClr val="dk1"/>
                </a:solidFill>
                <a:uFillTx/>
                <a:latin typeface="Marianne"/>
                <a:hlinkClick r:id="rId2"/>
              </a:rPr>
              <a:t>https://etamine-connecte.cnrs.fr/infos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500" spc="-1" strike="noStrike">
              <a:solidFill>
                <a:schemeClr val="dk1"/>
              </a:solidFill>
              <a:latin typeface="Marianne"/>
            </a:endParaRPr>
          </a:p>
          <a:p>
            <a:pPr marL="285840" indent="-285840" defTabSz="914400">
              <a:lnSpc>
                <a:spcPct val="100000"/>
              </a:lnSpc>
              <a:spcAft>
                <a:spcPts val="499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1" lang="fr-FR" sz="1400" spc="-1" strike="noStrike">
                <a:solidFill>
                  <a:schemeClr val="dk1"/>
                </a:solidFill>
                <a:latin typeface="Marianne"/>
              </a:rPr>
              <a:t>Bien remplir l’onglet « Détails » avec les informations sur votre déplacement 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-&gt; </a:t>
            </a:r>
            <a:r>
              <a:rPr b="1" lang="fr-FR" sz="1400" spc="-1" strike="noStrike">
                <a:solidFill>
                  <a:schemeClr val="dk1"/>
                </a:solidFill>
                <a:latin typeface="Marianne"/>
              </a:rPr>
              <a:t>Transmettre les bonnes infos sur la mission : </a:t>
            </a: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NOM DU PROJET TRACCS (Num + Acronyme) + MOTIF MISSION TRES COURT (Ex : PC5-COMPACT_Colloque XXX) -&gt; permet d’imputer la mission sur la bonne ligne de financement 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>
                <a:solidFill>
                  <a:schemeClr val="dk1"/>
                </a:solidFill>
                <a:latin typeface="Marianne"/>
              </a:rPr>
              <a:t>-&gt; Mettre les documents justificatifs de votre mission (programme, lettre invitation, …)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>
                <a:solidFill>
                  <a:schemeClr val="dk1"/>
                </a:solidFill>
                <a:latin typeface="Marianne"/>
              </a:rPr>
              <a:t>-&gt;Si séjour personnel, mettre dans le descriptif de la mission, « SEJOUR PERSO du xx/xx/N au xx/xx/N »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br>
              <a:rPr sz="1400"/>
            </a:b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11" name="PlaceHolder 4"/>
          <p:cNvSpPr>
            <a:spLocks noGrp="1"/>
          </p:cNvSpPr>
          <p:nvPr>
            <p:ph type="ftr" idx="41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Secrétariat général pour l'investissement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CEE58E3B-A17C-4CF4-9417-3A63B1044873}" type="slidenum">
              <a:t>11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p>
            <a:fld id="{CD1D46FB-C461-43C7-9AC1-1BD57178C440}" type="datetime1">
              <a:rPr lang="es-ES"/>
              <a:t>23/04/2026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360000" y="871200"/>
            <a:ext cx="8423640" cy="5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fr-FR" sz="2500" spc="-1" strike="noStrike">
                <a:solidFill>
                  <a:schemeClr val="dk1"/>
                </a:solidFill>
                <a:latin typeface="Marianne"/>
              </a:rPr>
              <a:t>Processus pour les missions</a:t>
            </a:r>
            <a:endParaRPr b="0" lang="fr-FR" sz="2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/>
          </p:nvPr>
        </p:nvSpPr>
        <p:spPr>
          <a:xfrm>
            <a:off x="358920" y="1244160"/>
            <a:ext cx="8423640" cy="44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>
                <a:solidFill>
                  <a:schemeClr val="accent1"/>
                </a:solidFill>
                <a:latin typeface="Marianne"/>
              </a:rPr>
              <a:t>Menu intranet &gt; Gestion financière &gt; Vous partez en mission</a:t>
            </a: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 u="sng">
                <a:solidFill>
                  <a:schemeClr val="accent1"/>
                </a:solidFill>
                <a:uFillTx/>
                <a:latin typeface="Marianne"/>
                <a:hlinkClick r:id="rId1"/>
              </a:rPr>
              <a:t>https://www.ipsl.fr/intranet/gestion-financiere/vous-partez-en-mission/</a:t>
            </a: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/>
          </p:nvPr>
        </p:nvSpPr>
        <p:spPr>
          <a:xfrm>
            <a:off x="358920" y="1813680"/>
            <a:ext cx="8424360" cy="26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600" spc="-1" strike="noStrike">
                <a:solidFill>
                  <a:schemeClr val="dk1"/>
                </a:solidFill>
                <a:latin typeface="Marianne"/>
              </a:rPr>
              <a:t>Partir en missions : bien suivre toutes les différentes étapes !</a:t>
            </a:r>
            <a:endParaRPr b="0" lang="fr-FR" sz="16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600" spc="-1" strike="noStrike">
                <a:solidFill>
                  <a:schemeClr val="accent1"/>
                </a:solidFill>
                <a:latin typeface="Marianne"/>
              </a:rPr>
              <a:t>Etape 1 : Faire sa demande d’odre de mission (OM) dans étamine : </a:t>
            </a:r>
            <a:endParaRPr b="0" lang="fr-FR" sz="16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 u="sng">
                <a:solidFill>
                  <a:schemeClr val="dk1"/>
                </a:solidFill>
                <a:uFillTx/>
                <a:latin typeface="Marianne"/>
                <a:hlinkClick r:id="rId2"/>
              </a:rPr>
              <a:t>https://etamine-connecte.cnrs.fr/infos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500" spc="-1" strike="noStrike">
              <a:solidFill>
                <a:schemeClr val="dk1"/>
              </a:solidFill>
              <a:latin typeface="Marianne"/>
            </a:endParaRPr>
          </a:p>
          <a:p>
            <a:pPr marL="285840" indent="-285840" defTabSz="914400">
              <a:lnSpc>
                <a:spcPct val="100000"/>
              </a:lnSpc>
              <a:spcAft>
                <a:spcPts val="499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1" lang="fr-FR" sz="1400" spc="-1" strike="noStrike">
                <a:solidFill>
                  <a:schemeClr val="dk1"/>
                </a:solidFill>
                <a:latin typeface="Marianne"/>
              </a:rPr>
              <a:t>Bien remplir l’onglet « Détails » avec les informations sur votre déplacement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br>
              <a:rPr sz="1400"/>
            </a:b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15" name="PlaceHolder 4"/>
          <p:cNvSpPr>
            <a:spLocks noGrp="1"/>
          </p:cNvSpPr>
          <p:nvPr>
            <p:ph type="ftr" idx="42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Secrétariat général pour l'investissement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6" name="Image 7" descr=""/>
          <p:cNvPicPr/>
          <p:nvPr/>
        </p:nvPicPr>
        <p:blipFill>
          <a:blip r:embed="rId3"/>
          <a:stretch/>
        </p:blipFill>
        <p:spPr>
          <a:xfrm>
            <a:off x="887760" y="0"/>
            <a:ext cx="7367760" cy="5143320"/>
          </a:xfrm>
          <a:prstGeom prst="rect">
            <a:avLst/>
          </a:prstGeom>
          <a:ln w="0">
            <a:noFill/>
          </a:ln>
        </p:spPr>
      </p:pic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277D9F80-3F5B-4742-8F77-0E97FD451801}" type="slidenum">
              <a:t>12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p>
            <a:fld id="{FC010F47-AE40-41B9-A4AB-B988A7BDF4C9}" type="datetime1">
              <a:rPr lang="es-ES"/>
              <a:t>23/04/2026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360000" y="871200"/>
            <a:ext cx="8423640" cy="5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fr-FR" sz="2500" spc="-1" strike="noStrike">
                <a:solidFill>
                  <a:schemeClr val="dk1"/>
                </a:solidFill>
                <a:latin typeface="Marianne"/>
              </a:rPr>
              <a:t>Processus pour les missions</a:t>
            </a:r>
            <a:endParaRPr b="0" lang="fr-FR" sz="2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/>
          </p:nvPr>
        </p:nvSpPr>
        <p:spPr>
          <a:xfrm>
            <a:off x="358920" y="1244160"/>
            <a:ext cx="8423640" cy="44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>
                <a:solidFill>
                  <a:schemeClr val="accent1"/>
                </a:solidFill>
                <a:latin typeface="Marianne"/>
              </a:rPr>
              <a:t>Menu intranet &gt; Gestion financière &gt; Vous partez en mission</a:t>
            </a: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 u="sng">
                <a:solidFill>
                  <a:schemeClr val="accent1"/>
                </a:solidFill>
                <a:uFillTx/>
                <a:latin typeface="Marianne"/>
                <a:hlinkClick r:id="rId1"/>
              </a:rPr>
              <a:t>https://www.ipsl.fr/intranet/gestion-financiere/vous-partez-en-mission/</a:t>
            </a: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/>
          </p:nvPr>
        </p:nvSpPr>
        <p:spPr>
          <a:xfrm>
            <a:off x="358920" y="1813680"/>
            <a:ext cx="8424360" cy="26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600" spc="-1" strike="noStrike">
                <a:solidFill>
                  <a:schemeClr val="dk1"/>
                </a:solidFill>
                <a:latin typeface="Marianne"/>
              </a:rPr>
              <a:t>Partir en missions : bien suivre toutes les différentes étapes !</a:t>
            </a:r>
            <a:endParaRPr b="0" lang="fr-FR" sz="16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600" spc="-1" strike="noStrike">
                <a:solidFill>
                  <a:schemeClr val="accent1"/>
                </a:solidFill>
                <a:latin typeface="Marianne"/>
              </a:rPr>
              <a:t>Etape 1 : Faire sa demande d’ordre de mission (OM) dans étamine : </a:t>
            </a:r>
            <a:endParaRPr b="0" lang="fr-FR" sz="16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 u="sng">
                <a:solidFill>
                  <a:schemeClr val="dk1"/>
                </a:solidFill>
                <a:uFillTx/>
                <a:latin typeface="Marianne"/>
                <a:hlinkClick r:id="rId2"/>
              </a:rPr>
              <a:t>https://etamine-connecte.cnrs.fr/infos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5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>
                <a:solidFill>
                  <a:schemeClr val="dk1"/>
                </a:solidFill>
                <a:latin typeface="Marianne"/>
              </a:rPr>
              <a:t>Indiquer le nom de « Linda Zahi » dans l’onglet financements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br>
              <a:rPr sz="1400"/>
            </a:b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20" name="PlaceHolder 4"/>
          <p:cNvSpPr>
            <a:spLocks noGrp="1"/>
          </p:cNvSpPr>
          <p:nvPr>
            <p:ph type="ftr" idx="43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Secrétariat général pour l'investissement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0E36D5F6-FA65-4028-80F8-089F5338C8DD}" type="slidenum">
              <a:t>13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p>
            <a:fld id="{E908FD88-26D1-46D9-A645-1D5BBF03555F}" type="datetime1">
              <a:rPr lang="es-ES"/>
              <a:t>23/04/2026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360000" y="871200"/>
            <a:ext cx="8423640" cy="5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fr-FR" sz="2500" spc="-1" strike="noStrike">
                <a:solidFill>
                  <a:schemeClr val="dk1"/>
                </a:solidFill>
                <a:latin typeface="Marianne"/>
              </a:rPr>
              <a:t>Processus pour les missions</a:t>
            </a:r>
            <a:endParaRPr b="0" lang="fr-FR" sz="2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/>
          </p:nvPr>
        </p:nvSpPr>
        <p:spPr>
          <a:xfrm>
            <a:off x="358920" y="1244160"/>
            <a:ext cx="8423640" cy="44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>
                <a:solidFill>
                  <a:schemeClr val="accent1"/>
                </a:solidFill>
                <a:latin typeface="Marianne"/>
              </a:rPr>
              <a:t>Menu intranet &gt; Gestion financière &gt; Vous partez en mission</a:t>
            </a: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 u="sng">
                <a:solidFill>
                  <a:schemeClr val="accent1"/>
                </a:solidFill>
                <a:uFillTx/>
                <a:latin typeface="Marianne"/>
                <a:hlinkClick r:id="rId1"/>
              </a:rPr>
              <a:t>https://www.ipsl.fr/intranet/gestion-financiere/vous-partez-en-mission/</a:t>
            </a: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/>
          </p:nvPr>
        </p:nvSpPr>
        <p:spPr>
          <a:xfrm>
            <a:off x="358920" y="1813680"/>
            <a:ext cx="8424360" cy="26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600" spc="-1" strike="noStrike">
                <a:solidFill>
                  <a:schemeClr val="dk1"/>
                </a:solidFill>
                <a:latin typeface="Marianne"/>
              </a:rPr>
              <a:t>Partir en missions : bien suivre toutes les différentes étapes !</a:t>
            </a:r>
            <a:endParaRPr b="0" lang="fr-FR" sz="16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600" spc="-1" strike="noStrike">
                <a:solidFill>
                  <a:schemeClr val="accent1"/>
                </a:solidFill>
                <a:latin typeface="Marianne"/>
              </a:rPr>
              <a:t>Etape 1 : Faire sa demande d’odre de mission (OM) dans étamine : </a:t>
            </a:r>
            <a:endParaRPr b="0" lang="fr-FR" sz="16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 u="sng">
                <a:solidFill>
                  <a:schemeClr val="dk1"/>
                </a:solidFill>
                <a:uFillTx/>
                <a:latin typeface="Marianne"/>
                <a:hlinkClick r:id="rId2"/>
              </a:rPr>
              <a:t>https://etamine-connecte.cnrs.fr/infos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5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>
                <a:solidFill>
                  <a:schemeClr val="accent2"/>
                </a:solidFill>
                <a:latin typeface="Marianne"/>
              </a:rPr>
              <a:t>Dans l’onglet Financement :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br>
              <a:rPr sz="1400"/>
            </a:b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ftr" idx="44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Secrétariat général pour l'investissement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5" name="Image 7" descr=""/>
          <p:cNvPicPr/>
          <p:nvPr/>
        </p:nvPicPr>
        <p:blipFill>
          <a:blip r:embed="rId3"/>
          <a:stretch/>
        </p:blipFill>
        <p:spPr>
          <a:xfrm>
            <a:off x="489600" y="0"/>
            <a:ext cx="8164440" cy="5143320"/>
          </a:xfrm>
          <a:prstGeom prst="rect">
            <a:avLst/>
          </a:prstGeom>
          <a:ln w="0">
            <a:noFill/>
          </a:ln>
        </p:spPr>
      </p:pic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BEC0CD96-7BBC-4473-AF0D-63786AC0D96B}" type="slidenum">
              <a:t>14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p>
            <a:fld id="{6AD7054B-4D83-428F-8680-C5E9D430CDD9}" type="datetime1">
              <a:rPr lang="es-ES"/>
              <a:t>23/04/2026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360000" y="871200"/>
            <a:ext cx="8423640" cy="5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fr-FR" sz="2500" spc="-1" strike="noStrike">
                <a:solidFill>
                  <a:schemeClr val="dk1"/>
                </a:solidFill>
                <a:latin typeface="Marianne"/>
              </a:rPr>
              <a:t>Processus pour les missions</a:t>
            </a:r>
            <a:endParaRPr b="0" lang="fr-FR" sz="2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/>
          </p:nvPr>
        </p:nvSpPr>
        <p:spPr>
          <a:xfrm>
            <a:off x="358920" y="1244160"/>
            <a:ext cx="8423640" cy="44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>
                <a:solidFill>
                  <a:schemeClr val="accent1"/>
                </a:solidFill>
                <a:latin typeface="Marianne"/>
              </a:rPr>
              <a:t>Menu intranet &gt; Gestion financière &gt; Vous partez en mission</a:t>
            </a: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 u="sng">
                <a:solidFill>
                  <a:schemeClr val="accent1"/>
                </a:solidFill>
                <a:uFillTx/>
                <a:latin typeface="Marianne"/>
                <a:hlinkClick r:id="rId1"/>
              </a:rPr>
              <a:t>https://www.ipsl.fr/intranet/gestion-financiere/vous-partez-en-mission/</a:t>
            </a: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/>
          </p:nvPr>
        </p:nvSpPr>
        <p:spPr>
          <a:xfrm>
            <a:off x="358920" y="1813680"/>
            <a:ext cx="8424360" cy="26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600" spc="-1" strike="noStrike">
                <a:solidFill>
                  <a:schemeClr val="dk1"/>
                </a:solidFill>
                <a:latin typeface="Marianne"/>
              </a:rPr>
              <a:t>Partir en missions : bien suivre toutes les différentes étapes !</a:t>
            </a:r>
            <a:endParaRPr b="0" lang="fr-FR" sz="16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600" spc="-1" strike="noStrike">
                <a:solidFill>
                  <a:schemeClr val="accent1"/>
                </a:solidFill>
                <a:latin typeface="Marianne"/>
              </a:rPr>
              <a:t>Etape 1 : Faire sa demande d’ordre de mission (OM) dans étamine : </a:t>
            </a:r>
            <a:endParaRPr b="0" lang="fr-FR" sz="16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 u="sng">
                <a:solidFill>
                  <a:schemeClr val="dk1"/>
                </a:solidFill>
                <a:uFillTx/>
                <a:latin typeface="Marianne"/>
                <a:hlinkClick r:id="rId2"/>
              </a:rPr>
              <a:t>https://etamine-connecte.cnrs.fr/infos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5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>
                <a:solidFill>
                  <a:schemeClr val="accent2"/>
                </a:solidFill>
                <a:latin typeface="Marianne"/>
              </a:rPr>
              <a:t>INFORMATIONS IMPORTANTES !!!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>
                <a:solidFill>
                  <a:schemeClr val="dk1"/>
                </a:solidFill>
                <a:latin typeface="Marianne"/>
              </a:rPr>
              <a:t>-&gt; Délais : </a:t>
            </a: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15 jours avant le départ pour une mission en France et 1 mois pour une mission à l’étranger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>
                <a:solidFill>
                  <a:schemeClr val="dk1"/>
                </a:solidFill>
                <a:latin typeface="Marianne"/>
              </a:rPr>
              <a:t>-&gt; Vous êtes un agent dont la gestion RH n’est pas faite par l’IPSL ? Votre OM n’est pas validé par l’IPSL mais par le service administratif de votre unité !  </a:t>
            </a:r>
            <a:r>
              <a:rPr b="1" lang="fr-FR" sz="1400" spc="-1" strike="noStrike">
                <a:solidFill>
                  <a:schemeClr val="accent2"/>
                </a:solidFill>
                <a:latin typeface="Marianne"/>
              </a:rPr>
              <a:t>Si votre demande est urgente, pensez à contacter votre unité (validation de l’OM) + informer Linda de la mission à venir pour vos réservations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br>
              <a:rPr sz="1400"/>
            </a:b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 type="ftr" idx="45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Secrétariat général pour l'investissement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6535E888-18C7-4B64-BC1C-682BBF57F826}" type="slidenum">
              <a:t>15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p>
            <a:fld id="{3697DA83-F624-4AB2-8A46-99F34209F4D1}" type="datetime1">
              <a:rPr lang="es-ES"/>
              <a:t>23/04/2026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360000" y="871200"/>
            <a:ext cx="8423640" cy="5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fr-FR" sz="2500" spc="-1" strike="noStrike">
                <a:solidFill>
                  <a:schemeClr val="dk1"/>
                </a:solidFill>
                <a:latin typeface="Marianne"/>
              </a:rPr>
              <a:t>Processus pour les missions</a:t>
            </a:r>
            <a:endParaRPr b="0" lang="fr-FR" sz="2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/>
          </p:nvPr>
        </p:nvSpPr>
        <p:spPr>
          <a:xfrm>
            <a:off x="358920" y="1296360"/>
            <a:ext cx="8423640" cy="44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>
                <a:solidFill>
                  <a:schemeClr val="accent1"/>
                </a:solidFill>
                <a:latin typeface="Marianne"/>
              </a:rPr>
              <a:t>Menu intranet &gt; Gestion financière &gt; Vous partez en mission</a:t>
            </a: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 u="sng">
                <a:solidFill>
                  <a:schemeClr val="accent1"/>
                </a:solidFill>
                <a:uFillTx/>
                <a:latin typeface="Marianne"/>
                <a:hlinkClick r:id="rId1"/>
              </a:rPr>
              <a:t>https://www.ipsl.fr/intranet/gestion-financiere/vous-partez-en-mission/</a:t>
            </a: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/>
          </p:nvPr>
        </p:nvSpPr>
        <p:spPr>
          <a:xfrm>
            <a:off x="358920" y="1903680"/>
            <a:ext cx="8424360" cy="26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600" spc="-1" strike="noStrike">
                <a:solidFill>
                  <a:schemeClr val="dk1"/>
                </a:solidFill>
                <a:latin typeface="Marianne"/>
              </a:rPr>
              <a:t>Partir en missions : bien suivre toutes les différentes étapes !</a:t>
            </a:r>
            <a:endParaRPr b="0" lang="fr-FR" sz="16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600" spc="-1" strike="noStrike">
                <a:solidFill>
                  <a:schemeClr val="accent1"/>
                </a:solidFill>
                <a:latin typeface="Marianne"/>
              </a:rPr>
              <a:t>Etape 2 : Faire sa demande de réservation transport et/ou hébergement via Notilus/Goelett</a:t>
            </a:r>
            <a:endParaRPr b="0" lang="fr-FR" sz="16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 u="sng">
                <a:solidFill>
                  <a:schemeClr val="accent2"/>
                </a:solidFill>
                <a:uFillTx/>
                <a:latin typeface="Marianne"/>
                <a:hlinkClick r:id="rId2"/>
              </a:rPr>
              <a:t>https://esr-cnrs.notilus-pio.cegid.cloud/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>
                <a:solidFill>
                  <a:schemeClr val="accent2"/>
                </a:solidFill>
                <a:latin typeface="Marianne"/>
              </a:rPr>
              <a:t>HEBERGEMENT - INFORMATIONS IMPORTANTES !!!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33" name="PlaceHolder 4"/>
          <p:cNvSpPr>
            <a:spLocks noGrp="1"/>
          </p:cNvSpPr>
          <p:nvPr>
            <p:ph type="ftr" idx="46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Secrétariat général pour l'investissement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4" name="Rectangle 7"/>
          <p:cNvSpPr/>
          <p:nvPr/>
        </p:nvSpPr>
        <p:spPr>
          <a:xfrm>
            <a:off x="1124640" y="3377880"/>
            <a:ext cx="7657920" cy="137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fr-FR" sz="1400" spc="-1" strike="noStrike">
                <a:solidFill>
                  <a:schemeClr val="dk1"/>
                </a:solidFill>
                <a:latin typeface="Marianne"/>
              </a:rPr>
              <a:t>Utilisation obligatoire du marché hébergement 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Paris et petite couronne : maximum 170€ (petit déjeuner inclus)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Grande couronne et villes de province de + de 200 000 habitants : 120€ (petit déjeuner inclus)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Autres communes de province (paiement direct par l’administration) : 110€ (petit déjeuner inclus)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Rectangle 8"/>
          <p:cNvSpPr/>
          <p:nvPr/>
        </p:nvSpPr>
        <p:spPr>
          <a:xfrm>
            <a:off x="139680" y="3377880"/>
            <a:ext cx="983880" cy="10540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e1000f">
                <a:lumMod val="40000"/>
                <a:lumOff val="6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fr-FR" sz="1400" spc="-1" strike="noStrike">
                <a:solidFill>
                  <a:schemeClr val="lt1"/>
                </a:solidFill>
                <a:latin typeface="Marianne"/>
              </a:rPr>
              <a:t>En métropole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948047EB-CE29-4FE3-AE3B-EF817C75B93A}" type="slidenum">
              <a:t>16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p>
            <a:fld id="{2116BF1A-CE69-42DA-8B8F-1A59540FCC0D}" type="datetime1">
              <a:rPr lang="es-ES"/>
              <a:t>23/04/2026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360000" y="871200"/>
            <a:ext cx="8423640" cy="5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fr-FR" sz="2500" spc="-1" strike="noStrike">
                <a:solidFill>
                  <a:schemeClr val="dk1"/>
                </a:solidFill>
                <a:latin typeface="Marianne"/>
              </a:rPr>
              <a:t>Processus pour les missions</a:t>
            </a:r>
            <a:endParaRPr b="0" lang="fr-FR" sz="2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/>
          </p:nvPr>
        </p:nvSpPr>
        <p:spPr>
          <a:xfrm>
            <a:off x="358920" y="1296360"/>
            <a:ext cx="8423640" cy="44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>
                <a:solidFill>
                  <a:schemeClr val="accent1"/>
                </a:solidFill>
                <a:latin typeface="Marianne"/>
              </a:rPr>
              <a:t>Menu intranet &gt; Gestion financière &gt; Vous partez en mission</a:t>
            </a: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 u="sng">
                <a:solidFill>
                  <a:schemeClr val="accent1"/>
                </a:solidFill>
                <a:uFillTx/>
                <a:latin typeface="Marianne"/>
                <a:hlinkClick r:id="rId1"/>
              </a:rPr>
              <a:t>https://www.ipsl.fr/intranet/gestion-financiere/vous-partez-en-mission/</a:t>
            </a: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/>
          </p:nvPr>
        </p:nvSpPr>
        <p:spPr>
          <a:xfrm>
            <a:off x="358920" y="1903680"/>
            <a:ext cx="8424360" cy="26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600" spc="-1" strike="noStrike">
                <a:solidFill>
                  <a:schemeClr val="dk1"/>
                </a:solidFill>
                <a:latin typeface="Marianne"/>
              </a:rPr>
              <a:t>Partir en missions : bien suivre toutes les différentes étapes !</a:t>
            </a:r>
            <a:endParaRPr b="0" lang="fr-FR" sz="16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600" spc="-1" strike="noStrike">
                <a:solidFill>
                  <a:schemeClr val="accent1"/>
                </a:solidFill>
                <a:latin typeface="Marianne"/>
              </a:rPr>
              <a:t>Etape 2 : Faire sa demande de réservation transport et/ou hébergement via Notilus/Goelett</a:t>
            </a:r>
            <a:endParaRPr b="0" lang="fr-FR" sz="16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 u="sng">
                <a:solidFill>
                  <a:schemeClr val="accent2"/>
                </a:solidFill>
                <a:uFillTx/>
                <a:latin typeface="Marianne"/>
                <a:hlinkClick r:id="rId2"/>
              </a:rPr>
              <a:t>https://esr-cnrs.notilus-pio.cegid.cloud/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>
                <a:solidFill>
                  <a:schemeClr val="accent2"/>
                </a:solidFill>
                <a:latin typeface="Marianne"/>
              </a:rPr>
              <a:t>HEBERGEMENT - INFORMATIONS IMPORTANTES !!!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39" name="PlaceHolder 4"/>
          <p:cNvSpPr>
            <a:spLocks noGrp="1"/>
          </p:cNvSpPr>
          <p:nvPr>
            <p:ph type="ftr" idx="47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Secrétariat général pour l'investissement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0" name="Rectangle 7"/>
          <p:cNvSpPr/>
          <p:nvPr/>
        </p:nvSpPr>
        <p:spPr>
          <a:xfrm>
            <a:off x="1124640" y="3377880"/>
            <a:ext cx="7657920" cy="204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fr-FR" sz="1400" spc="-1" strike="noStrike">
                <a:solidFill>
                  <a:schemeClr val="dk1"/>
                </a:solidFill>
                <a:latin typeface="Marianne"/>
              </a:rPr>
              <a:t>Possibilité de ne pas recourir au marché UNIQUEMENT </a:t>
            </a:r>
            <a:r>
              <a:rPr b="1" lang="fr-FR" sz="1400" spc="-1" strike="noStrike" u="sng">
                <a:solidFill>
                  <a:schemeClr val="dk1"/>
                </a:solidFill>
                <a:uFillTx/>
                <a:latin typeface="Marianne"/>
              </a:rPr>
              <a:t>sur preuve</a:t>
            </a:r>
            <a:r>
              <a:rPr b="1" lang="fr-FR" sz="1400" spc="-1" strike="noStrike">
                <a:solidFill>
                  <a:schemeClr val="dk1"/>
                </a:solidFill>
                <a:latin typeface="Marianne"/>
              </a:rPr>
              <a:t> (capture écran Goelett + attestation passage hors marché) qu’il n’y a pas d’offre proposée dans la zone proposée 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fr-FR" sz="1600" spc="-1" strike="noStrike">
                <a:solidFill>
                  <a:schemeClr val="accent2"/>
                </a:solidFill>
                <a:latin typeface="Marianne"/>
              </a:rPr>
              <a:t>-&gt; remboursement aux frais engagés dans la limite des conditions du marché 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Paris et petite couronne : maximum 170€ (petit déjeuner inclus)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Grande couronne et villes de province de + de 200 000 habitants : 120€ (petit déjeuner inclus)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Autres communes de province (paiement direct par l’administration) : 110€ (petit déjeuner inclus)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Rectangle 8"/>
          <p:cNvSpPr/>
          <p:nvPr/>
        </p:nvSpPr>
        <p:spPr>
          <a:xfrm>
            <a:off x="139680" y="3377880"/>
            <a:ext cx="983880" cy="10540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e1000f">
                <a:lumMod val="40000"/>
                <a:lumOff val="6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fr-FR" sz="1400" spc="-1" strike="noStrike">
                <a:solidFill>
                  <a:schemeClr val="lt1"/>
                </a:solidFill>
                <a:latin typeface="Marianne"/>
              </a:rPr>
              <a:t>En métropole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028D1BD7-4984-483C-9362-0030DCC6DE1E}" type="slidenum">
              <a:t>17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p>
            <a:fld id="{D901CCA1-F92F-4F6F-8F25-AEE8C9F9D3A3}" type="datetime1">
              <a:rPr lang="es-ES"/>
              <a:t>23/04/2026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360000" y="871200"/>
            <a:ext cx="8423640" cy="5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fr-FR" sz="2500" spc="-1" strike="noStrike">
                <a:solidFill>
                  <a:schemeClr val="dk1"/>
                </a:solidFill>
                <a:latin typeface="Marianne"/>
              </a:rPr>
              <a:t>Processus pour les missions</a:t>
            </a:r>
            <a:endParaRPr b="0" lang="fr-FR" sz="2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/>
          </p:nvPr>
        </p:nvSpPr>
        <p:spPr>
          <a:xfrm>
            <a:off x="358920" y="1296360"/>
            <a:ext cx="8423640" cy="44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>
                <a:solidFill>
                  <a:schemeClr val="accent1"/>
                </a:solidFill>
                <a:latin typeface="Marianne"/>
              </a:rPr>
              <a:t>Menu intranet &gt; Gestion financière &gt; Vous partez en mission</a:t>
            </a: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 u="sng">
                <a:solidFill>
                  <a:schemeClr val="accent1"/>
                </a:solidFill>
                <a:uFillTx/>
                <a:latin typeface="Marianne"/>
                <a:hlinkClick r:id="rId1"/>
              </a:rPr>
              <a:t>https://www.ipsl.fr/intranet/gestion-financiere/vous-partez-en-mission/</a:t>
            </a: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/>
          </p:nvPr>
        </p:nvSpPr>
        <p:spPr>
          <a:xfrm>
            <a:off x="358920" y="1903680"/>
            <a:ext cx="8424360" cy="26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600" spc="-1" strike="noStrike">
                <a:solidFill>
                  <a:schemeClr val="dk1"/>
                </a:solidFill>
                <a:latin typeface="Marianne"/>
              </a:rPr>
              <a:t>Partir en missions : bien suivre toutes les différentes étapes !</a:t>
            </a:r>
            <a:endParaRPr b="0" lang="fr-FR" sz="16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600" spc="-1" strike="noStrike">
                <a:solidFill>
                  <a:schemeClr val="accent1"/>
                </a:solidFill>
                <a:latin typeface="Marianne"/>
              </a:rPr>
              <a:t>Etape 2 : Faire sa demande de réservation transport et/ou hébergement via Notilus/Goelett</a:t>
            </a:r>
            <a:endParaRPr b="0" lang="fr-FR" sz="16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 u="sng">
                <a:solidFill>
                  <a:schemeClr val="accent2"/>
                </a:solidFill>
                <a:uFillTx/>
                <a:latin typeface="Marianne"/>
                <a:hlinkClick r:id="rId2"/>
              </a:rPr>
              <a:t>https://esr-cnrs.notilus-pio.cegid.cloud/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>
                <a:solidFill>
                  <a:schemeClr val="accent2"/>
                </a:solidFill>
                <a:latin typeface="Marianne"/>
              </a:rPr>
              <a:t>HEBERGEMENT - INFORMATIONS IMPORTANTES !!!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45" name="PlaceHolder 4"/>
          <p:cNvSpPr>
            <a:spLocks noGrp="1"/>
          </p:cNvSpPr>
          <p:nvPr>
            <p:ph type="ftr" idx="48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Secrétariat général pour l'investissement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6" name="Rectangle 7"/>
          <p:cNvSpPr/>
          <p:nvPr/>
        </p:nvSpPr>
        <p:spPr>
          <a:xfrm>
            <a:off x="1124640" y="3377880"/>
            <a:ext cx="7657920" cy="170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fr-FR" sz="1600" spc="-1" strike="noStrike">
                <a:solidFill>
                  <a:schemeClr val="dk1"/>
                </a:solidFill>
                <a:latin typeface="Marianne"/>
              </a:rPr>
              <a:t>Possibilité de recours au marché mission CNRS qui couvre le monde entier (facultatif) 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fr-FR" sz="1600" spc="-1" strike="noStrike">
                <a:solidFill>
                  <a:schemeClr val="dk1"/>
                </a:solidFill>
                <a:latin typeface="Marianne"/>
              </a:rPr>
              <a:t>Indemnité prévue par arrêté (hébergement seul = 65% de l’indemnité journalière)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fr-FR" sz="1400" spc="-1" strike="noStrike" u="sng">
                <a:solidFill>
                  <a:schemeClr val="dk1"/>
                </a:solidFill>
                <a:uFillTx/>
                <a:latin typeface="Marianne"/>
                <a:hlinkClick r:id="rId3"/>
              </a:rPr>
              <a:t>https://www.economie.gouv.fr/dgfip/taux-de-chancellerie/bareme-des-frais-de-mission-letranger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Rectangle 8"/>
          <p:cNvSpPr/>
          <p:nvPr/>
        </p:nvSpPr>
        <p:spPr>
          <a:xfrm>
            <a:off x="139680" y="3377880"/>
            <a:ext cx="983880" cy="10540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e1000f">
                <a:lumMod val="40000"/>
                <a:lumOff val="6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fr-FR" sz="1400" spc="-1" strike="noStrike">
                <a:solidFill>
                  <a:schemeClr val="lt1"/>
                </a:solidFill>
                <a:latin typeface="Marianne"/>
              </a:rPr>
              <a:t>A l’étranger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5550343F-6F4A-43B4-B7B8-06E31A342092}" type="slidenum">
              <a:t>18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p>
            <a:fld id="{DC27C4AC-90A3-4620-AFC6-3CA4184EFDAB}" type="datetime1">
              <a:rPr lang="es-ES"/>
              <a:t>23/04/2026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360000" y="871200"/>
            <a:ext cx="8423640" cy="5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fr-FR" sz="2500" spc="-1" strike="noStrike">
                <a:solidFill>
                  <a:schemeClr val="dk1"/>
                </a:solidFill>
                <a:latin typeface="Marianne"/>
              </a:rPr>
              <a:t>Processus pour les missions</a:t>
            </a:r>
            <a:endParaRPr b="0" lang="fr-FR" sz="2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/>
          </p:nvPr>
        </p:nvSpPr>
        <p:spPr>
          <a:xfrm>
            <a:off x="358920" y="1296360"/>
            <a:ext cx="8423640" cy="44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>
                <a:solidFill>
                  <a:schemeClr val="accent1"/>
                </a:solidFill>
                <a:latin typeface="Marianne"/>
              </a:rPr>
              <a:t>Menu intranet &gt; Gestion financière &gt; Vous partez en mission</a:t>
            </a: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 u="sng">
                <a:solidFill>
                  <a:schemeClr val="accent1"/>
                </a:solidFill>
                <a:uFillTx/>
                <a:latin typeface="Marianne"/>
                <a:hlinkClick r:id="rId1"/>
              </a:rPr>
              <a:t>https://www.ipsl.fr/intranet/gestion-financiere/vous-partez-en-mission/</a:t>
            </a: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/>
          </p:nvPr>
        </p:nvSpPr>
        <p:spPr>
          <a:xfrm>
            <a:off x="358920" y="1903680"/>
            <a:ext cx="8424360" cy="26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600" spc="-1" strike="noStrike">
                <a:solidFill>
                  <a:schemeClr val="dk1"/>
                </a:solidFill>
                <a:latin typeface="Marianne"/>
              </a:rPr>
              <a:t>Partir en missions : bien suivre toutes les différentes étapes !</a:t>
            </a:r>
            <a:endParaRPr b="0" lang="fr-FR" sz="16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600" spc="-1" strike="noStrike">
                <a:solidFill>
                  <a:schemeClr val="accent1"/>
                </a:solidFill>
                <a:latin typeface="Marianne"/>
              </a:rPr>
              <a:t>Etape 2 : Faire sa demande de réservation transport et/ou hébergement dans l’outil Notilus</a:t>
            </a:r>
            <a:endParaRPr b="0" lang="fr-FR" sz="16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 u="sng">
                <a:solidFill>
                  <a:schemeClr val="accent2"/>
                </a:solidFill>
                <a:uFillTx/>
                <a:latin typeface="Marianne"/>
                <a:hlinkClick r:id="rId2"/>
              </a:rPr>
              <a:t>https://esr-cnrs.notilus-pio.cegid.cloud/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>
                <a:solidFill>
                  <a:schemeClr val="accent2"/>
                </a:solidFill>
                <a:latin typeface="Marianne"/>
              </a:rPr>
              <a:t>TRANSPORT - INFORMATIONS IMPORTANTES !!!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>
                <a:solidFill>
                  <a:schemeClr val="accent2"/>
                </a:solidFill>
                <a:latin typeface="Marianne"/>
              </a:rPr>
              <a:t>-&gt; Délais très courts pour valider vos demandes ! (24 à 48h)  : </a:t>
            </a:r>
            <a:r>
              <a:rPr b="1" lang="fr-FR" sz="1400" spc="-1" strike="noStrike">
                <a:solidFill>
                  <a:schemeClr val="dk1"/>
                </a:solidFill>
                <a:latin typeface="Marianne"/>
              </a:rPr>
              <a:t>anticiper bien à l’avance la résa des transports et ne pas réserver ces transports le vendredi !! 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>
                <a:solidFill>
                  <a:schemeClr val="dk1"/>
                </a:solidFill>
                <a:latin typeface="Marianne"/>
              </a:rPr>
              <a:t>-&gt; Recours au marché obligatoire (train + avion)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51" name="PlaceHolder 4"/>
          <p:cNvSpPr>
            <a:spLocks noGrp="1"/>
          </p:cNvSpPr>
          <p:nvPr>
            <p:ph type="ftr" idx="49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Secrétariat général pour l'investissement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6D899220-2F2B-489F-AA51-035222BD8C18}" type="slidenum">
              <a:t>19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p>
            <a:fld id="{82073781-919F-4457-A7E7-2E16FA43430A}" type="datetime1">
              <a:rPr lang="es-ES"/>
              <a:t>23/04/2026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360000" y="871200"/>
            <a:ext cx="8423640" cy="5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fr-FR" sz="2500" spc="-1" strike="noStrike">
                <a:solidFill>
                  <a:schemeClr val="dk1"/>
                </a:solidFill>
                <a:latin typeface="Marianne"/>
              </a:rPr>
              <a:t>Ordre du jour</a:t>
            </a:r>
            <a:endParaRPr b="0" lang="fr-FR" sz="2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358920" y="1893600"/>
            <a:ext cx="8424360" cy="26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85840" indent="-285840" defTabSz="914400">
              <a:lnSpc>
                <a:spcPct val="100000"/>
              </a:lnSpc>
              <a:spcAft>
                <a:spcPts val="499"/>
              </a:spcAft>
              <a:buClr>
                <a:srgbClr val="000000"/>
              </a:buClr>
              <a:buFont typeface="Arial"/>
              <a:buChar char="•"/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Organisation : qui fait quoi dans l’équipe TRACCS IPSL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marL="285840" indent="-285840" defTabSz="914400">
              <a:lnSpc>
                <a:spcPct val="100000"/>
              </a:lnSpc>
              <a:spcAft>
                <a:spcPts val="499"/>
              </a:spcAft>
              <a:buClr>
                <a:srgbClr val="000000"/>
              </a:buClr>
              <a:buFont typeface="Arial"/>
              <a:buChar char="•"/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Budget – dépenses : procédures et informations pratiques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marL="285840" indent="-285840" defTabSz="914400">
              <a:lnSpc>
                <a:spcPct val="100000"/>
              </a:lnSpc>
              <a:spcAft>
                <a:spcPts val="499"/>
              </a:spcAft>
              <a:buClr>
                <a:srgbClr val="000000"/>
              </a:buClr>
              <a:buFont typeface="Arial"/>
              <a:buChar char="•"/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Budget – missions : procédures et informations pratiques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marL="285840" indent="-285840" defTabSz="914400">
              <a:lnSpc>
                <a:spcPct val="100000"/>
              </a:lnSpc>
              <a:spcAft>
                <a:spcPts val="499"/>
              </a:spcAft>
              <a:buClr>
                <a:srgbClr val="000000"/>
              </a:buClr>
              <a:buFont typeface="Arial"/>
              <a:buChar char="•"/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RH – recrutements : procédures et informations pratiques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marL="285840" indent="-285840" defTabSz="914400">
              <a:lnSpc>
                <a:spcPct val="100000"/>
              </a:lnSpc>
              <a:spcAft>
                <a:spcPts val="499"/>
              </a:spcAft>
              <a:buClr>
                <a:srgbClr val="000000"/>
              </a:buClr>
              <a:buFont typeface="Arial"/>
              <a:buChar char="•"/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Prochaines étapes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marL="285840" indent="-285840" defTabSz="914400">
              <a:lnSpc>
                <a:spcPct val="100000"/>
              </a:lnSpc>
              <a:spcAft>
                <a:spcPts val="499"/>
              </a:spcAft>
              <a:buClr>
                <a:srgbClr val="000000"/>
              </a:buClr>
              <a:buFont typeface="Arial"/>
              <a:buChar char="•"/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Temps de questions / réponses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ftr" idx="32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Secrétariat général pour l'investissement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7ECDE793-B99F-4365-89B4-282185932BEC}" type="slidenum">
              <a:t>2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9"/>
          </p:nvPr>
        </p:nvSpPr>
        <p:spPr/>
        <p:txBody>
          <a:bodyPr/>
          <a:p>
            <a:fld id="{47869A4A-E4EF-4DF8-9732-3B9A0D119E0C}" type="datetime1">
              <a:rPr lang="es-ES"/>
              <a:t>23/04/2026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360000" y="871200"/>
            <a:ext cx="8423640" cy="5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fr-FR" sz="2500" spc="-1" strike="noStrike">
                <a:solidFill>
                  <a:schemeClr val="dk1"/>
                </a:solidFill>
                <a:latin typeface="Marianne"/>
              </a:rPr>
              <a:t>Processus pour les missions</a:t>
            </a:r>
            <a:endParaRPr b="0" lang="fr-FR" sz="2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/>
          </p:nvPr>
        </p:nvSpPr>
        <p:spPr>
          <a:xfrm>
            <a:off x="358920" y="1296360"/>
            <a:ext cx="8423640" cy="44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>
                <a:solidFill>
                  <a:schemeClr val="accent1"/>
                </a:solidFill>
                <a:latin typeface="Marianne"/>
              </a:rPr>
              <a:t>Menu intranet &gt; Gestion financière &gt; Vous partez en mission</a:t>
            </a: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 u="sng">
                <a:solidFill>
                  <a:schemeClr val="accent1"/>
                </a:solidFill>
                <a:uFillTx/>
                <a:latin typeface="Marianne"/>
                <a:hlinkClick r:id="rId1"/>
              </a:rPr>
              <a:t>https://www.ipsl.fr/intranet/gestion-financiere/vous-partez-en-mission/</a:t>
            </a: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/>
          </p:nvPr>
        </p:nvSpPr>
        <p:spPr>
          <a:xfrm>
            <a:off x="358920" y="1903680"/>
            <a:ext cx="8424360" cy="26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600" spc="-1" strike="noStrike">
                <a:solidFill>
                  <a:schemeClr val="dk1"/>
                </a:solidFill>
                <a:latin typeface="Marianne"/>
              </a:rPr>
              <a:t>Partir en missions : bien suivre toutes les différentes étapes !</a:t>
            </a:r>
            <a:endParaRPr b="0" lang="fr-FR" sz="16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600" spc="-1" strike="noStrike">
                <a:solidFill>
                  <a:schemeClr val="accent1"/>
                </a:solidFill>
                <a:latin typeface="Marianne"/>
              </a:rPr>
              <a:t>Etape 2 : Faire sa demande de réservation transport et/ou hébergement dans l’outil Notilus</a:t>
            </a:r>
            <a:endParaRPr b="0" lang="fr-FR" sz="16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 u="sng">
                <a:solidFill>
                  <a:schemeClr val="accent2"/>
                </a:solidFill>
                <a:uFillTx/>
                <a:latin typeface="Marianne"/>
                <a:hlinkClick r:id="rId2"/>
              </a:rPr>
              <a:t>https://esr-cnrs.notilus-pio.cegid.cloud/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>
                <a:solidFill>
                  <a:schemeClr val="accent2"/>
                </a:solidFill>
                <a:latin typeface="Marianne"/>
              </a:rPr>
              <a:t>TRANSPORT - INFORMATIONS IMPORTANTES !!!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>
                <a:solidFill>
                  <a:schemeClr val="accent2"/>
                </a:solidFill>
                <a:latin typeface="Marianne"/>
              </a:rPr>
              <a:t>Train à l’étranger :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Pour les déplacements en train vers l'étranger, si la destination :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defTabSz="914400">
              <a:lnSpc>
                <a:spcPct val="100000"/>
              </a:lnSpc>
              <a:spcAft>
                <a:spcPts val="499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est directe : faire la réservation sur l'outil en ligne 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defTabSz="914400">
              <a:lnSpc>
                <a:spcPct val="100000"/>
              </a:lnSpc>
              <a:spcAft>
                <a:spcPts val="499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n'est pas directe : sur l'outil en ligne, réserver le tronçon raccordant la France vers la première correspondance, ensuite vous pourrez réserver les autres tronçons et vous faire rembourser au retour de mission.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55" name="PlaceHolder 4"/>
          <p:cNvSpPr>
            <a:spLocks noGrp="1"/>
          </p:cNvSpPr>
          <p:nvPr>
            <p:ph type="ftr" idx="50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Secrétariat général pour l'investissement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F7D9A66A-D395-4A20-93E9-78A23BA523B7}" type="slidenum">
              <a:t>20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p>
            <a:fld id="{20470302-218C-4158-8494-83CC7DE8260D}" type="datetime1">
              <a:rPr lang="es-ES"/>
              <a:t>23/04/2026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360000" y="871200"/>
            <a:ext cx="8423640" cy="5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fr-FR" sz="2500" spc="-1" strike="noStrike">
                <a:solidFill>
                  <a:schemeClr val="dk1"/>
                </a:solidFill>
                <a:latin typeface="Marianne"/>
              </a:rPr>
              <a:t>Processus pour les missions</a:t>
            </a:r>
            <a:endParaRPr b="0" lang="fr-FR" sz="2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/>
          </p:nvPr>
        </p:nvSpPr>
        <p:spPr>
          <a:xfrm>
            <a:off x="358920" y="1414080"/>
            <a:ext cx="8423640" cy="44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>
                <a:solidFill>
                  <a:schemeClr val="accent1"/>
                </a:solidFill>
                <a:latin typeface="Marianne"/>
              </a:rPr>
              <a:t>Menu intranet &gt; Gestion financière &gt; Vous partez en mission</a:t>
            </a: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 u="sng">
                <a:solidFill>
                  <a:schemeClr val="accent1"/>
                </a:solidFill>
                <a:uFillTx/>
                <a:latin typeface="Marianne"/>
                <a:hlinkClick r:id="rId1"/>
              </a:rPr>
              <a:t>https://www.ipsl.fr/intranet/gestion-financiere/vous-partez-en-mission/</a:t>
            </a: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58" name="PlaceHolder 3"/>
          <p:cNvSpPr>
            <a:spLocks noGrp="1"/>
          </p:cNvSpPr>
          <p:nvPr>
            <p:ph/>
          </p:nvPr>
        </p:nvSpPr>
        <p:spPr>
          <a:xfrm>
            <a:off x="358920" y="1974240"/>
            <a:ext cx="8424360" cy="26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>
                <a:solidFill>
                  <a:schemeClr val="dk1"/>
                </a:solidFill>
                <a:latin typeface="Marianne"/>
              </a:rPr>
              <a:t>Partir en missions : bien suivre toutes les différentes étapes !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200" spc="-1" strike="noStrike">
                <a:solidFill>
                  <a:schemeClr val="accent1"/>
                </a:solidFill>
                <a:latin typeface="Marianne"/>
              </a:rPr>
              <a:t>Etape 3 : Faire son état de frais sur Notilus pour solder sa mission </a:t>
            </a:r>
            <a:r>
              <a:rPr b="1" lang="fr-FR" sz="1200" spc="-1" strike="noStrike" u="sng">
                <a:solidFill>
                  <a:schemeClr val="accent2"/>
                </a:solidFill>
                <a:uFillTx/>
                <a:latin typeface="Marianne"/>
              </a:rPr>
              <a:t>au plus tard 1 mois après</a:t>
            </a:r>
            <a:r>
              <a:rPr b="1" lang="fr-FR" sz="1200" spc="-1" strike="noStrike">
                <a:solidFill>
                  <a:schemeClr val="accent2"/>
                </a:solidFill>
                <a:latin typeface="Marianne"/>
              </a:rPr>
              <a:t> la date de retour de la mission</a:t>
            </a:r>
            <a:endParaRPr b="0" lang="fr-FR" sz="12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200" spc="-1" strike="noStrike">
                <a:solidFill>
                  <a:schemeClr val="accent2"/>
                </a:solidFill>
                <a:latin typeface="Marianne"/>
              </a:rPr>
              <a:t>Si pas de frais, valider uniquement les temps et envoyer un mail à Linda, pour liquider à 0€</a:t>
            </a:r>
            <a:endParaRPr b="0" lang="fr-FR" sz="12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200" spc="-1" strike="noStrike">
                <a:solidFill>
                  <a:schemeClr val="accent2"/>
                </a:solidFill>
                <a:latin typeface="Marianne"/>
              </a:rPr>
              <a:t>INFORMATIONS IMPORTANTES !!!</a:t>
            </a:r>
            <a:endParaRPr b="0" lang="fr-FR" sz="12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200" spc="-1" strike="noStrike">
                <a:solidFill>
                  <a:schemeClr val="dk1"/>
                </a:solidFill>
                <a:latin typeface="Marianne"/>
              </a:rPr>
              <a:t>Repas  : plus de justificatifs requis, faire attention aux montants remboursables, </a:t>
            </a:r>
            <a:r>
              <a:rPr b="1" lang="fr-FR" sz="1200" spc="-1" strike="noStrike">
                <a:solidFill>
                  <a:srgbClr val="ff0000"/>
                </a:solidFill>
                <a:latin typeface="Marianne"/>
              </a:rPr>
              <a:t>les petits déjeuners ne sont pas remboursés </a:t>
            </a:r>
            <a:r>
              <a:rPr b="1" lang="fr-FR" sz="1200" spc="-1" strike="noStrike">
                <a:solidFill>
                  <a:schemeClr val="dk1"/>
                </a:solidFill>
                <a:latin typeface="Marianne"/>
              </a:rPr>
              <a:t>(sauf s’ils sont inclus dans la réservation du logement ; possible d’acheter un petit-déjeuner la veille en perspective d’un départ pour se faire rembourser)</a:t>
            </a:r>
            <a:endParaRPr b="0" lang="fr-FR" sz="12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br>
              <a:rPr sz="1400"/>
            </a:b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59" name="PlaceHolder 4"/>
          <p:cNvSpPr>
            <a:spLocks noGrp="1"/>
          </p:cNvSpPr>
          <p:nvPr>
            <p:ph type="ftr" idx="51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Secrétariat général pour l'investissement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0" name="Tableau 8"/>
          <p:cNvGraphicFramePr/>
          <p:nvPr/>
        </p:nvGraphicFramePr>
        <p:xfrm>
          <a:off x="262080" y="3590640"/>
          <a:ext cx="5007960" cy="2141640"/>
        </p:xfrm>
        <a:graphic>
          <a:graphicData uri="http://schemas.openxmlformats.org/drawingml/2006/table">
            <a:tbl>
              <a:tblPr/>
              <a:tblGrid>
                <a:gridCol w="2504160"/>
                <a:gridCol w="2504160"/>
              </a:tblGrid>
              <a:tr h="30024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fr-FR" sz="1200" spc="-1" strike="noStrike">
                          <a:solidFill>
                            <a:schemeClr val="lt1"/>
                          </a:solidFill>
                          <a:latin typeface="Marianne"/>
                        </a:rPr>
                        <a:t>Repas – conditions remboursement</a:t>
                      </a:r>
                      <a:endParaRPr b="0" lang="fr-FR" sz="12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fr-FR" sz="1200" spc="-1" strike="noStrike">
                          <a:solidFill>
                            <a:schemeClr val="lt1"/>
                          </a:solidFill>
                          <a:latin typeface="Marianne"/>
                        </a:rPr>
                        <a:t>Montant remboursé</a:t>
                      </a:r>
                      <a:endParaRPr b="0" lang="fr-FR" sz="12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48492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2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Repas (déjeuner / dîner) en métropole</a:t>
                      </a:r>
                      <a:endParaRPr b="0" lang="fr-FR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fr-FR" sz="12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20€ (abattement de 50% si repas pris dans un restaurant administratif)</a:t>
                      </a:r>
                      <a:endParaRPr b="0" lang="fr-FR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66852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2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Repas à l’étranger</a:t>
                      </a:r>
                      <a:endParaRPr b="0" lang="fr-FR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2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Indemnité journalière forfaitaire (repas seul : 17,5% de l’indemnité)</a:t>
                      </a:r>
                      <a:endParaRPr b="0" lang="fr-FR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2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2 repas par jour</a:t>
                      </a:r>
                      <a:endParaRPr b="0" lang="fr-FR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61" name="ZoneTexte 9"/>
          <p:cNvSpPr/>
          <p:nvPr/>
        </p:nvSpPr>
        <p:spPr>
          <a:xfrm>
            <a:off x="5759280" y="3590640"/>
            <a:ext cx="3314520" cy="115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fr-FR" sz="1400" spc="-1" strike="noStrike">
                <a:solidFill>
                  <a:schemeClr val="accent2"/>
                </a:solidFill>
                <a:latin typeface="Marianne"/>
              </a:rPr>
              <a:t>Autres frais (transports en commun, taxi, frais d’inscription…) : bien garder les justificatifs -&gt; le prix + TVA doit apparaître et la nature de la dépense aussi !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1F629137-1EB9-4B5C-B796-2C61B5B3326B}" type="slidenum">
              <a:t>21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p>
            <a:fld id="{95EB5525-573F-4B3F-96BC-D8C60484DD3A}" type="datetime1">
              <a:rPr lang="es-ES"/>
              <a:t>23/04/2026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360000" y="871200"/>
            <a:ext cx="8423640" cy="5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fr-FR" sz="2500" spc="-1" strike="noStrike">
                <a:solidFill>
                  <a:schemeClr val="dk1"/>
                </a:solidFill>
                <a:latin typeface="Marianne"/>
              </a:rPr>
              <a:t>Processus pour les missions</a:t>
            </a:r>
            <a:endParaRPr b="0" lang="fr-FR" sz="2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/>
          </p:nvPr>
        </p:nvSpPr>
        <p:spPr>
          <a:xfrm>
            <a:off x="358920" y="1414080"/>
            <a:ext cx="8423640" cy="44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>
                <a:solidFill>
                  <a:schemeClr val="accent1"/>
                </a:solidFill>
                <a:latin typeface="Marianne"/>
              </a:rPr>
              <a:t>Menu intranet &gt; Gestion financière &gt; Vous partez en mission</a:t>
            </a: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 u="sng">
                <a:solidFill>
                  <a:schemeClr val="accent1"/>
                </a:solidFill>
                <a:uFillTx/>
                <a:latin typeface="Marianne"/>
                <a:hlinkClick r:id="rId1"/>
              </a:rPr>
              <a:t>https://www.ipsl.fr/intranet/gestion-financiere/vous-partez-en-mission/</a:t>
            </a: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/>
          </p:nvPr>
        </p:nvSpPr>
        <p:spPr>
          <a:xfrm>
            <a:off x="358920" y="1974240"/>
            <a:ext cx="8424360" cy="26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>
                <a:solidFill>
                  <a:schemeClr val="dk1"/>
                </a:solidFill>
                <a:latin typeface="Marianne"/>
              </a:rPr>
              <a:t>Ressources pratiques : 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>
                <a:solidFill>
                  <a:schemeClr val="accent2"/>
                </a:solidFill>
                <a:latin typeface="Marianne"/>
              </a:rPr>
              <a:t>MEMO IPSL ETAMINE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 u="sng">
                <a:solidFill>
                  <a:schemeClr val="accent2"/>
                </a:solidFill>
                <a:uFillTx/>
                <a:latin typeface="Marianne"/>
                <a:hlinkClick r:id="rId2"/>
              </a:rPr>
              <a:t>https://cloud.ipsl.fr/index.php/s/JM2SDqqGA2gcPkY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>
                <a:solidFill>
                  <a:schemeClr val="accent2"/>
                </a:solidFill>
                <a:latin typeface="Marianne"/>
              </a:rPr>
              <a:t>GUIDES CNRS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 u="sng">
                <a:solidFill>
                  <a:schemeClr val="dk1"/>
                </a:solidFill>
                <a:uFillTx/>
                <a:latin typeface="Marianne"/>
                <a:hlinkClick r:id="rId3"/>
              </a:rPr>
              <a:t>https://intranet.cnrs.fr/Cnrs_pratique/partir_mission/avant-mission/Pages/default.aspx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 u="sng">
                <a:solidFill>
                  <a:schemeClr val="dk1"/>
                </a:solidFill>
                <a:uFillTx/>
                <a:latin typeface="Marianne"/>
                <a:hlinkClick r:id="rId4"/>
              </a:rPr>
              <a:t>https://intranet.cnrs.fr/Cnrs_pratique/partir_mission/avant-mission/Pages/Transportethebergement.aspx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>
                <a:solidFill>
                  <a:schemeClr val="dk1"/>
                </a:solidFill>
                <a:latin typeface="Marianne"/>
              </a:rPr>
              <a:t>Tutoriels : </a:t>
            </a:r>
            <a:r>
              <a:rPr b="1" lang="fr-FR" sz="1400" spc="-1" strike="noStrike" u="sng">
                <a:solidFill>
                  <a:schemeClr val="dk1"/>
                </a:solidFill>
                <a:uFillTx/>
                <a:latin typeface="Marianne"/>
                <a:hlinkClick r:id="rId5"/>
              </a:rPr>
              <a:t>https://extra.core-cloud.net/projets/ESR_Missions/SitePages/Guides%20d%27Utilisation.aspx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br>
              <a:rPr sz="1400"/>
            </a:b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65" name="PlaceHolder 4"/>
          <p:cNvSpPr>
            <a:spLocks noGrp="1"/>
          </p:cNvSpPr>
          <p:nvPr>
            <p:ph type="ftr" idx="52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Secrétariat général pour l'investissement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7E87DEE2-10E3-4E89-8CC0-D658DEF03BA6}" type="slidenum">
              <a:t>22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p>
            <a:fld id="{C9348173-991F-437E-AB74-64BCFFD3D892}" type="datetime1">
              <a:rPr lang="es-ES"/>
              <a:t>23/04/2026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360000" y="871200"/>
            <a:ext cx="8423640" cy="5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fr-FR" sz="2500" spc="-1" strike="noStrike">
                <a:solidFill>
                  <a:schemeClr val="dk1"/>
                </a:solidFill>
                <a:latin typeface="Marianne"/>
              </a:rPr>
              <a:t>Budget – suivi des crédits RH</a:t>
            </a:r>
            <a:endParaRPr b="0" lang="fr-FR" sz="2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ftr" idx="53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Secrétariat général pour l'investissement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8" name="Graphique 8"/>
          <p:cNvGraphicFramePr/>
          <p:nvPr/>
        </p:nvGraphicFramePr>
        <p:xfrm>
          <a:off x="971280" y="1277280"/>
          <a:ext cx="7345080" cy="3865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4" name="PlaceHolder 3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6B3B2B05-B557-456D-8CEB-781B92189FFC}" type="slidenum">
              <a:t>23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9"/>
          </p:nvPr>
        </p:nvSpPr>
        <p:spPr/>
        <p:txBody>
          <a:bodyPr/>
          <a:p>
            <a:fld id="{006448D8-E032-4DFF-86BA-2A44A75B8D35}" type="datetime1">
              <a:rPr lang="es-ES"/>
              <a:t>23/04/2026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360000" y="871200"/>
            <a:ext cx="8423640" cy="5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fr-FR" sz="2500" spc="-1" strike="noStrike">
                <a:solidFill>
                  <a:schemeClr val="dk1"/>
                </a:solidFill>
                <a:latin typeface="Marianne"/>
              </a:rPr>
              <a:t>Budget – suivi des crédits fonctionnement</a:t>
            </a:r>
            <a:endParaRPr b="0" lang="fr-FR" sz="2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 type="ftr" idx="54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Secrétariat général pour l'investissement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71" name="Graphique 9"/>
          <p:cNvGraphicFramePr/>
          <p:nvPr/>
        </p:nvGraphicFramePr>
        <p:xfrm>
          <a:off x="815040" y="1311480"/>
          <a:ext cx="7507080" cy="3831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4" name="PlaceHolder 3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807F59C7-1CE0-4416-92FB-7C62965AEDCE}" type="slidenum">
              <a:t>24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9"/>
          </p:nvPr>
        </p:nvSpPr>
        <p:spPr/>
        <p:txBody>
          <a:bodyPr/>
          <a:p>
            <a:fld id="{F1BF6C76-0F5E-44C1-B9BA-AFF493D0592B}" type="datetime1">
              <a:rPr lang="es-ES"/>
              <a:t>23/04/2026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sldNum" idx="55"/>
          </p:nvPr>
        </p:nvSpPr>
        <p:spPr>
          <a:xfrm>
            <a:off x="8316360" y="4784400"/>
            <a:ext cx="467280" cy="26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7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E2BE025-01A4-4E4A-B69C-ACBE1212F1A6}" type="slidenum">
              <a:rPr b="1" lang="fr-FR" sz="700" spc="-1" strike="noStrike">
                <a:solidFill>
                  <a:schemeClr val="accent1"/>
                </a:solidFill>
                <a:latin typeface="Marianne"/>
              </a:rPr>
              <a:t>&lt;number&gt;</a:t>
            </a:fld>
            <a:endParaRPr b="0" lang="fr-FR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/>
          </p:nvPr>
        </p:nvSpPr>
        <p:spPr>
          <a:xfrm>
            <a:off x="358920" y="1346040"/>
            <a:ext cx="8423640" cy="44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>
                <a:solidFill>
                  <a:schemeClr val="accent3"/>
                </a:solidFill>
                <a:latin typeface="Marianne"/>
              </a:rPr>
              <a:t>Contractuel (CDD, CDI de mission)</a:t>
            </a:r>
            <a:br>
              <a:rPr sz="1500"/>
            </a:br>
            <a:r>
              <a:rPr b="1" lang="fr-FR" sz="1200" spc="-1" strike="noStrike" u="sng">
                <a:solidFill>
                  <a:schemeClr val="dk1"/>
                </a:solidFill>
                <a:uFillTx/>
                <a:latin typeface="Marianne"/>
                <a:hlinkClick r:id="rId1"/>
              </a:rPr>
              <a:t>https://www.ipsl.fr/intranet/ressources-humaines/personnel-non-permanent/vous-souhaitez-recruter-un-contractuel/</a:t>
            </a:r>
            <a:r>
              <a:rPr b="1" lang="fr-FR" sz="1200" spc="-1" strike="noStrike">
                <a:solidFill>
                  <a:schemeClr val="dk1"/>
                </a:solidFill>
                <a:latin typeface="Marianne"/>
              </a:rPr>
              <a:t> </a:t>
            </a:r>
            <a:endParaRPr b="0" lang="fr-FR" sz="12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/>
          </p:nvPr>
        </p:nvSpPr>
        <p:spPr>
          <a:xfrm>
            <a:off x="358920" y="1796040"/>
            <a:ext cx="8423640" cy="315036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spcBef>
                <a:spcPts val="601"/>
              </a:spcBef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200" spc="-1" strike="noStrike">
                <a:solidFill>
                  <a:schemeClr val="accent1"/>
                </a:solidFill>
                <a:latin typeface="Marianne"/>
              </a:rPr>
              <a:t>En amont d’une création de poste et d’un recrutement</a:t>
            </a:r>
            <a:endParaRPr b="0" lang="fr-FR" sz="1200" spc="-1" strike="noStrike">
              <a:solidFill>
                <a:schemeClr val="dk1"/>
              </a:solidFill>
              <a:latin typeface="Marianne"/>
            </a:endParaRPr>
          </a:p>
          <a:p>
            <a:pPr marL="285840" indent="-285840" defTabSz="914400">
              <a:lnSpc>
                <a:spcPct val="100000"/>
              </a:lnSpc>
              <a:spcBef>
                <a:spcPts val="601"/>
              </a:spcBef>
              <a:spcAft>
                <a:spcPts val="499"/>
              </a:spcAft>
              <a:buClr>
                <a:srgbClr val="e1000f"/>
              </a:buClr>
              <a:buFont typeface="Arial"/>
              <a:buChar char="•"/>
              <a:tabLst>
                <a:tab algn="l" pos="0"/>
              </a:tabLst>
            </a:pPr>
            <a:r>
              <a:rPr b="0" lang="fr-FR" sz="1200" spc="-1" strike="noStrike">
                <a:solidFill>
                  <a:schemeClr val="accent2"/>
                </a:solidFill>
                <a:latin typeface="Marianne"/>
              </a:rPr>
              <a:t>Informer par mail le service des ressources (</a:t>
            </a:r>
            <a:r>
              <a:rPr b="0" lang="fr-FR" sz="1200" spc="-1" strike="noStrike" u="sng">
                <a:solidFill>
                  <a:schemeClr val="accent2"/>
                </a:solidFill>
                <a:uFillTx/>
                <a:latin typeface="Marianne"/>
                <a:hlinkClick r:id="rId2"/>
              </a:rPr>
              <a:t>RH@ipsl.fr</a:t>
            </a:r>
            <a:r>
              <a:rPr b="0" lang="fr-FR" sz="1200" spc="-1" strike="noStrike">
                <a:solidFill>
                  <a:schemeClr val="accent2"/>
                </a:solidFill>
                <a:latin typeface="Marianne"/>
              </a:rPr>
              <a:t>) / Alexandra Rubert dès que possible ainsi que responsable scientifique IPSL + chargée de programme IPSL</a:t>
            </a:r>
            <a:endParaRPr b="0" lang="fr-FR" sz="1200" spc="-1" strike="noStrike">
              <a:solidFill>
                <a:schemeClr val="dk1"/>
              </a:solidFill>
              <a:latin typeface="Marianne"/>
            </a:endParaRPr>
          </a:p>
          <a:p>
            <a:pPr marL="285840" indent="-285840" defTabSz="914400">
              <a:lnSpc>
                <a:spcPct val="100000"/>
              </a:lnSpc>
              <a:spcBef>
                <a:spcPts val="601"/>
              </a:spcBef>
              <a:spcAft>
                <a:spcPts val="499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Toujours </a:t>
            </a:r>
            <a:r>
              <a:rPr b="1" lang="fr-FR" sz="1200" spc="-1" strike="noStrike">
                <a:solidFill>
                  <a:schemeClr val="dk1"/>
                </a:solidFill>
                <a:latin typeface="Marianne"/>
              </a:rPr>
              <a:t>vérifier ce qui est écrit dans l’annexe financière</a:t>
            </a: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, informer de tout changement l’équipe de coordination + demande d’accord du responsable scientifique pour engager la dépense</a:t>
            </a:r>
            <a:endParaRPr b="0" lang="fr-FR" sz="1200" spc="-1" strike="noStrike">
              <a:solidFill>
                <a:schemeClr val="dk1"/>
              </a:solidFill>
              <a:latin typeface="Marianne"/>
            </a:endParaRPr>
          </a:p>
          <a:p>
            <a:pPr marL="285840" indent="-285840" defTabSz="914400">
              <a:lnSpc>
                <a:spcPct val="100000"/>
              </a:lnSpc>
              <a:spcBef>
                <a:spcPts val="601"/>
              </a:spcBef>
              <a:spcAft>
                <a:spcPts val="499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1" lang="fr-FR" sz="1200" spc="-1" strike="noStrike">
                <a:solidFill>
                  <a:schemeClr val="dk1"/>
                </a:solidFill>
                <a:latin typeface="Marianne"/>
              </a:rPr>
              <a:t>Qualifier le besoin </a:t>
            </a: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: quel type de contrat, quelles fonctions, quel échelon -&gt; quelle rémunération ! </a:t>
            </a:r>
            <a:endParaRPr b="0" lang="fr-FR" sz="12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Bef>
                <a:spcPts val="601"/>
              </a:spcBef>
              <a:spcAft>
                <a:spcPts val="499"/>
              </a:spcAft>
              <a:buNone/>
              <a:tabLst>
                <a:tab algn="l" pos="0"/>
              </a:tabLst>
            </a:pPr>
            <a:r>
              <a:rPr b="0" lang="fr-FR" sz="1200" spc="-1" strike="noStrike">
                <a:solidFill>
                  <a:schemeClr val="dk1"/>
                </a:solidFill>
                <a:latin typeface="Wingdings"/>
              </a:rPr>
              <a:t></a:t>
            </a: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 </a:t>
            </a:r>
            <a:r>
              <a:rPr b="1" lang="fr-FR" sz="1200" spc="-1" strike="noStrike">
                <a:solidFill>
                  <a:schemeClr val="dk1"/>
                </a:solidFill>
                <a:latin typeface="Marianne"/>
              </a:rPr>
              <a:t>Estimer le coût </a:t>
            </a: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de votre besoin / vérifier les crédits disponibles</a:t>
            </a:r>
            <a:endParaRPr b="0" lang="fr-FR" sz="12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Bef>
                <a:spcPts val="601"/>
              </a:spcBef>
              <a:spcAft>
                <a:spcPts val="499"/>
              </a:spcAft>
              <a:buNone/>
              <a:tabLst>
                <a:tab algn="l" pos="0"/>
              </a:tabLst>
            </a:pPr>
            <a:r>
              <a:rPr b="0" lang="fr-FR" sz="1200" spc="-1" strike="noStrike">
                <a:solidFill>
                  <a:schemeClr val="accent2"/>
                </a:solidFill>
                <a:latin typeface="Marianne"/>
              </a:rPr>
              <a:t>/!\</a:t>
            </a: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 Si vous avez un candidat déjà en tête, </a:t>
            </a:r>
            <a:r>
              <a:rPr b="1" lang="fr-FR" sz="1200" spc="-1" strike="noStrike">
                <a:solidFill>
                  <a:schemeClr val="dk1"/>
                </a:solidFill>
                <a:latin typeface="Marianne"/>
              </a:rPr>
              <a:t>vérifier son antériorité </a:t>
            </a: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CNRS / fonction publique…</a:t>
            </a:r>
            <a:endParaRPr b="0" lang="fr-FR" sz="1200" spc="-1" strike="noStrike">
              <a:solidFill>
                <a:schemeClr val="dk1"/>
              </a:solidFill>
              <a:latin typeface="Marianne"/>
            </a:endParaRPr>
          </a:p>
          <a:p>
            <a:pPr marL="285840" indent="-285840" defTabSz="914400">
              <a:lnSpc>
                <a:spcPct val="100000"/>
              </a:lnSpc>
              <a:spcBef>
                <a:spcPts val="601"/>
              </a:spcBef>
              <a:spcAft>
                <a:spcPts val="499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Préparer les documents nécessaires à la création du poste : liste détaillée sur l’intranet</a:t>
            </a:r>
            <a:endParaRPr b="0" lang="fr-FR" sz="1200" spc="-1" strike="noStrike">
              <a:solidFill>
                <a:schemeClr val="dk1"/>
              </a:solidFill>
              <a:latin typeface="Marianne"/>
            </a:endParaRPr>
          </a:p>
          <a:p>
            <a:pPr marL="285840" indent="-285840" defTabSz="914400">
              <a:lnSpc>
                <a:spcPct val="100000"/>
              </a:lnSpc>
              <a:spcBef>
                <a:spcPts val="601"/>
              </a:spcBef>
              <a:spcAft>
                <a:spcPts val="499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Établir la fiche de poste </a:t>
            </a:r>
            <a:r>
              <a:rPr b="0" lang="fr-FR" sz="1200" spc="-1" strike="noStrike" u="sng">
                <a:solidFill>
                  <a:schemeClr val="dk1"/>
                </a:solidFill>
                <a:uFillTx/>
                <a:latin typeface="Marianne"/>
              </a:rPr>
              <a:t>et publier l’offre minimum 21 jours </a:t>
            </a: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sur le site du CNRS (+ 1 mois accord INSU préalable pour CDI de mission)</a:t>
            </a:r>
            <a:br>
              <a:rPr sz="1200"/>
            </a:b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* TRACCS peut relayer l’offre d’emploi dans la newsletter + LinkedIn + Site internet</a:t>
            </a:r>
            <a:endParaRPr b="0" lang="fr-FR" sz="12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75" name="PlaceHolder 4"/>
          <p:cNvSpPr>
            <a:spLocks noGrp="1"/>
          </p:cNvSpPr>
          <p:nvPr>
            <p:ph type="ftr" idx="56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Secrétariat général pour l'investissement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6" name="PlaceHolder 5"/>
          <p:cNvSpPr>
            <a:spLocks noGrp="1"/>
          </p:cNvSpPr>
          <p:nvPr>
            <p:ph type="title"/>
          </p:nvPr>
        </p:nvSpPr>
        <p:spPr>
          <a:xfrm>
            <a:off x="360000" y="871200"/>
            <a:ext cx="8423640" cy="5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fr-FR" sz="2500" spc="-1" strike="noStrike">
                <a:solidFill>
                  <a:schemeClr val="dk1"/>
                </a:solidFill>
                <a:latin typeface="Marianne"/>
              </a:rPr>
              <a:t>Recrutement</a:t>
            </a:r>
            <a:endParaRPr b="0" lang="fr-FR" sz="2500" spc="-1" strike="noStrike">
              <a:solidFill>
                <a:schemeClr val="dk1"/>
              </a:solidFill>
              <a:latin typeface="Marianne"/>
            </a:endParaRPr>
          </a:p>
        </p:txBody>
      </p:sp>
      <p:grpSp>
        <p:nvGrpSpPr>
          <p:cNvPr id="277" name="Groupe 12"/>
          <p:cNvGrpSpPr/>
          <p:nvPr/>
        </p:nvGrpSpPr>
        <p:grpSpPr>
          <a:xfrm>
            <a:off x="4570920" y="-528480"/>
            <a:ext cx="3229560" cy="2799000"/>
            <a:chOff x="4570920" y="-528480"/>
            <a:chExt cx="3229560" cy="2799000"/>
          </a:xfrm>
        </p:grpSpPr>
        <p:pic>
          <p:nvPicPr>
            <p:cNvPr id="278" name="Image 13" descr=""/>
            <p:cNvPicPr/>
            <p:nvPr/>
          </p:nvPicPr>
          <p:blipFill>
            <a:blip r:embed="rId3"/>
            <a:stretch/>
          </p:blipFill>
          <p:spPr>
            <a:xfrm rot="862800">
              <a:off x="4797720" y="-217800"/>
              <a:ext cx="2775600" cy="21780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79" name="Rectangle 14"/>
            <p:cNvSpPr/>
            <p:nvPr/>
          </p:nvSpPr>
          <p:spPr>
            <a:xfrm>
              <a:off x="5142240" y="610200"/>
              <a:ext cx="1906560" cy="82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1" lang="fr-FR" sz="1200" spc="-1" strike="noStrike">
                  <a:solidFill>
                    <a:schemeClr val="dk1"/>
                  </a:solidFill>
                  <a:latin typeface="Marianne"/>
                </a:rPr>
                <a:t>Toutes les infos utiles pour les recrutements sont sur l’intranet de l’IPSL !</a:t>
              </a:r>
              <a:endParaRPr b="0" lang="fr-FR" sz="12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sldNum" idx="57"/>
          </p:nvPr>
        </p:nvSpPr>
        <p:spPr>
          <a:xfrm>
            <a:off x="8316360" y="4784400"/>
            <a:ext cx="467280" cy="26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7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39E2402-ADD8-46A7-91A5-8DC4D8E463EA}" type="slidenum">
              <a:rPr b="1" lang="fr-FR" sz="700" spc="-1" strike="noStrike">
                <a:solidFill>
                  <a:schemeClr val="accent1"/>
                </a:solidFill>
                <a:latin typeface="Marianne"/>
              </a:rPr>
              <a:t>&lt;number&gt;</a:t>
            </a:fld>
            <a:endParaRPr b="0" lang="fr-FR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/>
          </p:nvPr>
        </p:nvSpPr>
        <p:spPr>
          <a:xfrm>
            <a:off x="358920" y="1346040"/>
            <a:ext cx="8423640" cy="44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>
                <a:solidFill>
                  <a:schemeClr val="accent3"/>
                </a:solidFill>
                <a:latin typeface="Marianne"/>
              </a:rPr>
              <a:t>Contractuel (CDD, CDI de mission)</a:t>
            </a:r>
            <a:br>
              <a:rPr sz="1500"/>
            </a:br>
            <a:r>
              <a:rPr b="1" lang="fr-FR" sz="1200" spc="-1" strike="noStrike" u="sng">
                <a:solidFill>
                  <a:schemeClr val="dk1"/>
                </a:solidFill>
                <a:uFillTx/>
                <a:latin typeface="Marianne"/>
                <a:hlinkClick r:id="rId1"/>
              </a:rPr>
              <a:t>https://www.ipsl.fr/intranet/ressources-humaines/personnel-non-permanent/vous-souhaitez-recruter-un-contractuel/</a:t>
            </a:r>
            <a:r>
              <a:rPr b="1" lang="fr-FR" sz="1200" spc="-1" strike="noStrike">
                <a:solidFill>
                  <a:schemeClr val="dk1"/>
                </a:solidFill>
                <a:latin typeface="Marianne"/>
              </a:rPr>
              <a:t> </a:t>
            </a:r>
            <a:endParaRPr b="0" lang="fr-FR" sz="12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/>
          </p:nvPr>
        </p:nvSpPr>
        <p:spPr>
          <a:xfrm>
            <a:off x="358920" y="1796040"/>
            <a:ext cx="8423640" cy="315036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spcBef>
                <a:spcPts val="601"/>
              </a:spcBef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>
                <a:solidFill>
                  <a:schemeClr val="accent1"/>
                </a:solidFill>
                <a:latin typeface="Marianne"/>
              </a:rPr>
              <a:t>Une fois le processus de recrutement lancé et candidat.e retenu.e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marL="285840" indent="-285840" defTabSz="914400">
              <a:lnSpc>
                <a:spcPct val="100000"/>
              </a:lnSpc>
              <a:spcAft>
                <a:spcPts val="499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Constituer le dossier de recrutement : liste des pièces à fournir sur l’intranet </a:t>
            </a:r>
            <a:r>
              <a:rPr b="0" lang="fr-FR" sz="1400" spc="-1" strike="noStrike">
                <a:solidFill>
                  <a:schemeClr val="dk1"/>
                </a:solidFill>
                <a:latin typeface="Wingdings"/>
              </a:rPr>
              <a:t></a:t>
            </a: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 une fois réceptionnées, les transmettre à l’IPSL via le portail</a:t>
            </a:r>
            <a:br>
              <a:rPr sz="1400"/>
            </a:b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NB : possible de prévoir un argumentaire (si l'agent a de l'ancienneté dans la fonction publique, s'il y a besoin d'une majoration, …)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marL="285840" indent="-285840" defTabSz="914400">
              <a:lnSpc>
                <a:spcPct val="100000"/>
              </a:lnSpc>
              <a:spcAft>
                <a:spcPts val="499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Préparer l’arrivée : déclarer l’arrivée, ouvrir un compte informatique, anticiper l’achat d’ordinateur, obtenir une place dans les bureaux, …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marL="285840" indent="-285840" defTabSz="914400">
              <a:lnSpc>
                <a:spcPct val="100000"/>
              </a:lnSpc>
              <a:spcAft>
                <a:spcPts val="499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Transmettre les ressources pratiques utiles 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0" lang="fr-FR" sz="1400" spc="-1" strike="noStrike" u="sng">
                <a:solidFill>
                  <a:schemeClr val="dk1"/>
                </a:solidFill>
                <a:uFillTx/>
                <a:latin typeface="Marianne"/>
                <a:hlinkClick r:id="rId2"/>
              </a:rPr>
              <a:t>https://www.ipsl.fr/intranet/ressources-humaines/prise-de-fonction-a-lipsl/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marL="285840" indent="-285840" defTabSz="914400">
              <a:lnSpc>
                <a:spcPct val="100000"/>
              </a:lnSpc>
              <a:spcAft>
                <a:spcPts val="499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Tenir informée la coordination TRACCS tout au long du recrutement (reporting, liste de diffusion, kit nouvel arrivant…)</a:t>
            </a:r>
            <a:br>
              <a:rPr sz="1400"/>
            </a:b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* TRACCS communique une courte biographie des nouveaux.elles arrivé.e.s dans la newsletter!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83" name="PlaceHolder 4"/>
          <p:cNvSpPr>
            <a:spLocks noGrp="1"/>
          </p:cNvSpPr>
          <p:nvPr>
            <p:ph type="ftr" idx="58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Secrétariat général pour l'investissement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4" name="PlaceHolder 5"/>
          <p:cNvSpPr>
            <a:spLocks noGrp="1"/>
          </p:cNvSpPr>
          <p:nvPr>
            <p:ph type="title"/>
          </p:nvPr>
        </p:nvSpPr>
        <p:spPr>
          <a:xfrm>
            <a:off x="360000" y="871200"/>
            <a:ext cx="8423640" cy="5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fr-FR" sz="2500" spc="-1" strike="noStrike">
                <a:solidFill>
                  <a:schemeClr val="dk1"/>
                </a:solidFill>
                <a:latin typeface="Marianne"/>
              </a:rPr>
              <a:t>Recrutement</a:t>
            </a:r>
            <a:endParaRPr b="0" lang="fr-FR" sz="2500" spc="-1" strike="noStrike">
              <a:solidFill>
                <a:schemeClr val="dk1"/>
              </a:solidFill>
              <a:latin typeface="Marianne"/>
            </a:endParaRPr>
          </a:p>
        </p:txBody>
      </p:sp>
      <p:grpSp>
        <p:nvGrpSpPr>
          <p:cNvPr id="285" name="Groupe 12"/>
          <p:cNvGrpSpPr/>
          <p:nvPr/>
        </p:nvGrpSpPr>
        <p:grpSpPr>
          <a:xfrm>
            <a:off x="4570920" y="-528480"/>
            <a:ext cx="3229560" cy="2799000"/>
            <a:chOff x="4570920" y="-528480"/>
            <a:chExt cx="3229560" cy="2799000"/>
          </a:xfrm>
        </p:grpSpPr>
        <p:pic>
          <p:nvPicPr>
            <p:cNvPr id="286" name="Image 13" descr=""/>
            <p:cNvPicPr/>
            <p:nvPr/>
          </p:nvPicPr>
          <p:blipFill>
            <a:blip r:embed="rId3"/>
            <a:stretch/>
          </p:blipFill>
          <p:spPr>
            <a:xfrm rot="862800">
              <a:off x="4797720" y="-217800"/>
              <a:ext cx="2775600" cy="21780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87" name="Rectangle 14"/>
            <p:cNvSpPr/>
            <p:nvPr/>
          </p:nvSpPr>
          <p:spPr>
            <a:xfrm>
              <a:off x="5142240" y="610200"/>
              <a:ext cx="1906560" cy="82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1" lang="fr-FR" sz="1200" spc="-1" strike="noStrike">
                  <a:solidFill>
                    <a:schemeClr val="dk1"/>
                  </a:solidFill>
                  <a:latin typeface="Marianne"/>
                </a:rPr>
                <a:t>Toutes les infos utiles pour les recrutements sont sur l’intranet de l’IPSL !</a:t>
              </a:r>
              <a:endParaRPr b="0" lang="fr-FR" sz="12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sldNum" idx="59"/>
          </p:nvPr>
        </p:nvSpPr>
        <p:spPr>
          <a:xfrm>
            <a:off x="8316360" y="4784400"/>
            <a:ext cx="467280" cy="26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7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CC419B9-CBAD-4BC5-A0F1-F9F35EC9731C}" type="slidenum">
              <a:rPr b="1" lang="fr-FR" sz="700" spc="-1" strike="noStrike">
                <a:solidFill>
                  <a:schemeClr val="accent1"/>
                </a:solidFill>
                <a:latin typeface="Marianne"/>
              </a:rPr>
              <a:t>&lt;number&gt;</a:t>
            </a:fld>
            <a:endParaRPr b="0" lang="fr-FR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/>
          </p:nvPr>
        </p:nvSpPr>
        <p:spPr>
          <a:xfrm>
            <a:off x="358920" y="1346040"/>
            <a:ext cx="8423640" cy="44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>
                <a:solidFill>
                  <a:schemeClr val="accent3"/>
                </a:solidFill>
                <a:latin typeface="Marianne"/>
              </a:rPr>
              <a:t>Contractuel (CDD, CDI de mission)</a:t>
            </a:r>
            <a:br>
              <a:rPr sz="1500"/>
            </a:br>
            <a:r>
              <a:rPr b="1" lang="fr-FR" sz="1200" spc="-1" strike="noStrike" u="sng">
                <a:solidFill>
                  <a:schemeClr val="dk1"/>
                </a:solidFill>
                <a:uFillTx/>
                <a:latin typeface="Marianne"/>
                <a:hlinkClick r:id="rId1"/>
              </a:rPr>
              <a:t>https://www.ipsl.fr/intranet/ressources-humaines/personnel-non-permanent/vous-souhaitez-recruter-un-contractuel/</a:t>
            </a:r>
            <a:r>
              <a:rPr b="1" lang="fr-FR" sz="1200" spc="-1" strike="noStrike">
                <a:solidFill>
                  <a:schemeClr val="dk1"/>
                </a:solidFill>
                <a:latin typeface="Marianne"/>
              </a:rPr>
              <a:t> </a:t>
            </a:r>
            <a:endParaRPr b="0" lang="fr-FR" sz="12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/>
          </p:nvPr>
        </p:nvSpPr>
        <p:spPr>
          <a:xfrm>
            <a:off x="358920" y="1796040"/>
            <a:ext cx="8423640" cy="315036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6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>
                <a:solidFill>
                  <a:schemeClr val="accent2"/>
                </a:solidFill>
                <a:latin typeface="Marianne"/>
              </a:rPr>
              <a:t>INFORMATIONS IMPORTANTES !!! 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marL="285840" indent="-285840" defTabSz="914400">
              <a:lnSpc>
                <a:spcPct val="100000"/>
              </a:lnSpc>
              <a:spcAft>
                <a:spcPts val="499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Toute embauche (CDD, stage…) sur un PEPR requiert une autorisation FSD (6 semaines de traitement pour obtenir cette autorisation)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marL="285840" indent="-285840" defTabSz="914400">
              <a:lnSpc>
                <a:spcPct val="100000"/>
              </a:lnSpc>
              <a:spcAft>
                <a:spcPts val="499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Publication obligatoire d’une offre d’emploi pendant au moins 3 semaines avant de pouvoir lancer la procédure de recrutement d’un agent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marL="285840" indent="-285840" defTabSz="914400">
              <a:lnSpc>
                <a:spcPct val="100000"/>
              </a:lnSpc>
              <a:spcAft>
                <a:spcPts val="499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Les contrats ne peuvent démarrer que le 1</a:t>
            </a:r>
            <a:r>
              <a:rPr b="0" lang="fr-FR" sz="1400" spc="-1" strike="noStrike" baseline="30000">
                <a:solidFill>
                  <a:schemeClr val="dk1"/>
                </a:solidFill>
                <a:latin typeface="Marianne"/>
              </a:rPr>
              <a:t>er</a:t>
            </a: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 ou le 10 du mois !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marL="285840" indent="-285840" defTabSz="914400">
              <a:lnSpc>
                <a:spcPct val="100000"/>
              </a:lnSpc>
              <a:spcAft>
                <a:spcPts val="499"/>
              </a:spcAft>
              <a:buClr>
                <a:srgbClr val="e1000f"/>
              </a:buClr>
              <a:buFont typeface="Arial"/>
              <a:buChar char="•"/>
              <a:tabLst>
                <a:tab algn="l" pos="0"/>
              </a:tabLst>
            </a:pPr>
            <a:r>
              <a:rPr b="1" lang="fr-FR" sz="1400" spc="-1" strike="noStrike">
                <a:solidFill>
                  <a:schemeClr val="accent2"/>
                </a:solidFill>
                <a:latin typeface="Marianne"/>
              </a:rPr>
              <a:t>/!\ aux délais</a:t>
            </a: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 : procédures longues, beaucoup de dossiers traités en parallèle, délais pour les </a:t>
            </a:r>
            <a:r>
              <a:rPr b="1" lang="fr-FR" sz="1400" spc="-1" strike="noStrike">
                <a:solidFill>
                  <a:schemeClr val="accent2"/>
                </a:solidFill>
                <a:latin typeface="Marianne"/>
              </a:rPr>
              <a:t>accords FSD</a:t>
            </a: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, procédures complexes pour le CDI de mission, date de démarrage souhaitée…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91" name="PlaceHolder 4"/>
          <p:cNvSpPr>
            <a:spLocks noGrp="1"/>
          </p:cNvSpPr>
          <p:nvPr>
            <p:ph type="ftr" idx="60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Secrétariat général pour l'investissement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2" name="PlaceHolder 5"/>
          <p:cNvSpPr>
            <a:spLocks noGrp="1"/>
          </p:cNvSpPr>
          <p:nvPr>
            <p:ph type="title"/>
          </p:nvPr>
        </p:nvSpPr>
        <p:spPr>
          <a:xfrm>
            <a:off x="360000" y="871200"/>
            <a:ext cx="8423640" cy="5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fr-FR" sz="2500" spc="-1" strike="noStrike">
                <a:solidFill>
                  <a:schemeClr val="dk1"/>
                </a:solidFill>
                <a:latin typeface="Marianne"/>
              </a:rPr>
              <a:t>Recrutement</a:t>
            </a:r>
            <a:endParaRPr b="0" lang="fr-FR" sz="2500" spc="-1" strike="noStrike">
              <a:solidFill>
                <a:schemeClr val="dk1"/>
              </a:solidFill>
              <a:latin typeface="Marianne"/>
            </a:endParaRPr>
          </a:p>
        </p:txBody>
      </p:sp>
      <p:grpSp>
        <p:nvGrpSpPr>
          <p:cNvPr id="293" name="Groupe 12"/>
          <p:cNvGrpSpPr/>
          <p:nvPr/>
        </p:nvGrpSpPr>
        <p:grpSpPr>
          <a:xfrm>
            <a:off x="4570920" y="-528480"/>
            <a:ext cx="3229560" cy="2799000"/>
            <a:chOff x="4570920" y="-528480"/>
            <a:chExt cx="3229560" cy="2799000"/>
          </a:xfrm>
        </p:grpSpPr>
        <p:pic>
          <p:nvPicPr>
            <p:cNvPr id="294" name="Image 13" descr=""/>
            <p:cNvPicPr/>
            <p:nvPr/>
          </p:nvPicPr>
          <p:blipFill>
            <a:blip r:embed="rId2"/>
            <a:stretch/>
          </p:blipFill>
          <p:spPr>
            <a:xfrm rot="862800">
              <a:off x="4797720" y="-217800"/>
              <a:ext cx="2775600" cy="21780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95" name="Rectangle 14"/>
            <p:cNvSpPr/>
            <p:nvPr/>
          </p:nvSpPr>
          <p:spPr>
            <a:xfrm>
              <a:off x="5142240" y="610200"/>
              <a:ext cx="1906560" cy="82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1" lang="fr-FR" sz="1200" spc="-1" strike="noStrike">
                  <a:solidFill>
                    <a:schemeClr val="dk1"/>
                  </a:solidFill>
                  <a:latin typeface="Marianne"/>
                </a:rPr>
                <a:t>Toutes les infos utiles pour les recrutements sont sur l’intranet de l’IPSL !</a:t>
              </a:r>
              <a:endParaRPr b="0" lang="fr-FR" sz="12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sldNum" idx="61"/>
          </p:nvPr>
        </p:nvSpPr>
        <p:spPr>
          <a:xfrm>
            <a:off x="8316360" y="4784400"/>
            <a:ext cx="467280" cy="26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7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3AAB119-4098-4BA7-9337-C796DE956F2B}" type="slidenum">
              <a:rPr b="1" lang="fr-FR" sz="700" spc="-1" strike="noStrike">
                <a:solidFill>
                  <a:schemeClr val="accent1"/>
                </a:solidFill>
                <a:latin typeface="Marianne"/>
              </a:rPr>
              <a:t>&lt;number&gt;</a:t>
            </a:fld>
            <a:endParaRPr b="0" lang="fr-FR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/>
          </p:nvPr>
        </p:nvSpPr>
        <p:spPr>
          <a:xfrm>
            <a:off x="358920" y="1346040"/>
            <a:ext cx="8423640" cy="44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>
                <a:solidFill>
                  <a:schemeClr val="accent3"/>
                </a:solidFill>
                <a:latin typeface="Marianne"/>
              </a:rPr>
              <a:t>Contractuel (CDD, CDI de mission)</a:t>
            </a:r>
            <a:br>
              <a:rPr sz="1500"/>
            </a:br>
            <a:r>
              <a:rPr b="1" lang="fr-FR" sz="1200" spc="-1" strike="noStrike" u="sng">
                <a:solidFill>
                  <a:schemeClr val="dk1"/>
                </a:solidFill>
                <a:uFillTx/>
                <a:latin typeface="Marianne"/>
                <a:hlinkClick r:id="rId1"/>
              </a:rPr>
              <a:t>https://www.ipsl.fr/intranet/ressources-humaines/personnel-non-permanent/vous-souhaitez-recruter-un-contractuel/</a:t>
            </a:r>
            <a:r>
              <a:rPr b="1" lang="fr-FR" sz="1200" spc="-1" strike="noStrike">
                <a:solidFill>
                  <a:schemeClr val="dk1"/>
                </a:solidFill>
                <a:latin typeface="Marianne"/>
              </a:rPr>
              <a:t> </a:t>
            </a:r>
            <a:endParaRPr b="0" lang="fr-FR" sz="12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 type="ftr" idx="62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Secrétariat général pour l'investissement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9" name="PlaceHolder 4"/>
          <p:cNvSpPr>
            <a:spLocks noGrp="1"/>
          </p:cNvSpPr>
          <p:nvPr>
            <p:ph type="title"/>
          </p:nvPr>
        </p:nvSpPr>
        <p:spPr>
          <a:xfrm>
            <a:off x="360000" y="871200"/>
            <a:ext cx="8423640" cy="5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fr-FR" sz="2500" spc="-1" strike="noStrike">
                <a:solidFill>
                  <a:schemeClr val="dk1"/>
                </a:solidFill>
                <a:latin typeface="Marianne"/>
              </a:rPr>
              <a:t>Recrutement</a:t>
            </a:r>
            <a:endParaRPr b="0" lang="fr-FR" sz="2500" spc="-1" strike="noStrike">
              <a:solidFill>
                <a:schemeClr val="dk1"/>
              </a:solidFill>
              <a:latin typeface="Marianne"/>
            </a:endParaRPr>
          </a:p>
        </p:txBody>
      </p:sp>
      <p:grpSp>
        <p:nvGrpSpPr>
          <p:cNvPr id="300" name="Groupe 12"/>
          <p:cNvGrpSpPr/>
          <p:nvPr/>
        </p:nvGrpSpPr>
        <p:grpSpPr>
          <a:xfrm>
            <a:off x="4570920" y="-528480"/>
            <a:ext cx="3229560" cy="2799000"/>
            <a:chOff x="4570920" y="-528480"/>
            <a:chExt cx="3229560" cy="2799000"/>
          </a:xfrm>
        </p:grpSpPr>
        <p:pic>
          <p:nvPicPr>
            <p:cNvPr id="301" name="Image 13" descr=""/>
            <p:cNvPicPr/>
            <p:nvPr/>
          </p:nvPicPr>
          <p:blipFill>
            <a:blip r:embed="rId2"/>
            <a:stretch/>
          </p:blipFill>
          <p:spPr>
            <a:xfrm rot="862800">
              <a:off x="4797720" y="-217800"/>
              <a:ext cx="2775600" cy="21780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02" name="Rectangle 14"/>
            <p:cNvSpPr/>
            <p:nvPr/>
          </p:nvSpPr>
          <p:spPr>
            <a:xfrm>
              <a:off x="5142240" y="610200"/>
              <a:ext cx="1906560" cy="82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1" lang="fr-FR" sz="1200" spc="-1" strike="noStrike">
                  <a:solidFill>
                    <a:schemeClr val="dk1"/>
                  </a:solidFill>
                  <a:latin typeface="Marianne"/>
                </a:rPr>
                <a:t>Toutes les infos utiles pour les recrutements sont sur l’intranet de l’IPSL !</a:t>
              </a:r>
              <a:endParaRPr b="0" lang="fr-FR" sz="12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aphicFrame>
        <p:nvGraphicFramePr>
          <p:cNvPr id="303" name="Tableau 3"/>
          <p:cNvGraphicFramePr/>
          <p:nvPr/>
        </p:nvGraphicFramePr>
        <p:xfrm>
          <a:off x="785160" y="1918080"/>
          <a:ext cx="6775200" cy="2502000"/>
        </p:xfrm>
        <a:graphic>
          <a:graphicData uri="http://schemas.openxmlformats.org/drawingml/2006/table">
            <a:tbl>
              <a:tblPr/>
              <a:tblGrid>
                <a:gridCol w="1979640"/>
                <a:gridCol w="4795200"/>
              </a:tblGrid>
              <a:tr h="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fr-FR" sz="1400" spc="-1" strike="noStrike">
                          <a:solidFill>
                            <a:schemeClr val="lt1"/>
                          </a:solidFill>
                          <a:latin typeface="Marianne"/>
                        </a:rPr>
                        <a:t>Type de recrutement</a:t>
                      </a:r>
                      <a:endParaRPr b="0" lang="fr-FR" sz="1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fr-FR" sz="1400" spc="-1" strike="noStrike">
                          <a:solidFill>
                            <a:schemeClr val="lt1"/>
                          </a:solidFill>
                          <a:latin typeface="Marianne"/>
                        </a:rPr>
                        <a:t>Délais</a:t>
                      </a:r>
                      <a:endParaRPr b="0" lang="fr-FR" sz="1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CDD de 3 mois à 6 ans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Ressortissant UE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 u="sng">
                          <a:solidFill>
                            <a:schemeClr val="dk1"/>
                          </a:solidFill>
                          <a:uFillTx/>
                          <a:latin typeface="Marianne"/>
                        </a:rPr>
                        <a:t>Minimum</a:t>
                      </a: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 2 mois pour toute la procédure (publi de l’offre -&gt; démarrage du contrat)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CDD de 3 mois à 6 ans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Ressortissant non UE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 u="sng">
                          <a:solidFill>
                            <a:schemeClr val="dk1"/>
                          </a:solidFill>
                          <a:uFillTx/>
                          <a:latin typeface="Marianne"/>
                        </a:rPr>
                        <a:t>Minimum</a:t>
                      </a: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 3 mois pour toute la procédure (publi de l’offre -&gt; démarrage du contrat)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CDI de mission 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Minimum 5 mois – délais très variables selon la complexité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04" name="PlaceHolder 5"/>
          <p:cNvSpPr>
            <a:spLocks noGrp="1"/>
          </p:cNvSpPr>
          <p:nvPr>
            <p:ph/>
          </p:nvPr>
        </p:nvSpPr>
        <p:spPr>
          <a:xfrm>
            <a:off x="358920" y="3629880"/>
            <a:ext cx="8423640" cy="13165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6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>
                <a:solidFill>
                  <a:schemeClr val="accent2"/>
                </a:solidFill>
                <a:latin typeface="Marianne"/>
              </a:rPr>
              <a:t>En conclusion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marL="285840" indent="-285840" defTabSz="914400">
              <a:lnSpc>
                <a:spcPct val="100000"/>
              </a:lnSpc>
              <a:spcAft>
                <a:spcPts val="499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Je souhaite recruter en </a:t>
            </a:r>
            <a:r>
              <a:rPr b="1" lang="fr-FR" sz="1400" spc="-1" strike="noStrike">
                <a:solidFill>
                  <a:schemeClr val="dk1"/>
                </a:solidFill>
                <a:latin typeface="Marianne"/>
              </a:rPr>
              <a:t>CDD</a:t>
            </a: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 : je m’y prends </a:t>
            </a:r>
            <a:r>
              <a:rPr b="1" lang="fr-FR" sz="1400" spc="-1" strike="noStrike">
                <a:solidFill>
                  <a:schemeClr val="dk1"/>
                </a:solidFill>
                <a:latin typeface="Marianne"/>
              </a:rPr>
              <a:t>4 mois avant </a:t>
            </a: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la date de démarrage souhaitée = je </a:t>
            </a:r>
            <a:r>
              <a:rPr b="1" lang="fr-FR" sz="1400" spc="-1" strike="noStrike">
                <a:solidFill>
                  <a:schemeClr val="dk1"/>
                </a:solidFill>
                <a:latin typeface="Marianne"/>
              </a:rPr>
              <a:t>préviens 4 mois avant mes correspondantes TRACCS IPSL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marL="285840" indent="-285840" defTabSz="914400">
              <a:lnSpc>
                <a:spcPct val="100000"/>
              </a:lnSpc>
              <a:spcAft>
                <a:spcPts val="499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Je souhaite recruter en </a:t>
            </a:r>
            <a:r>
              <a:rPr b="1" lang="fr-FR" sz="1400" spc="-1" strike="noStrike">
                <a:solidFill>
                  <a:schemeClr val="dk1"/>
                </a:solidFill>
                <a:latin typeface="Marianne"/>
              </a:rPr>
              <a:t>CDI</a:t>
            </a: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 de mission : je m’y prends </a:t>
            </a:r>
            <a:r>
              <a:rPr b="1" lang="fr-FR" sz="1400" spc="-1" strike="noStrike">
                <a:solidFill>
                  <a:schemeClr val="dk1"/>
                </a:solidFill>
                <a:latin typeface="Marianne"/>
              </a:rPr>
              <a:t>6 mois avant </a:t>
            </a: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la date de démarrage souhaitée = je </a:t>
            </a:r>
            <a:r>
              <a:rPr b="1" lang="fr-FR" sz="1400" spc="-1" strike="noStrike">
                <a:solidFill>
                  <a:schemeClr val="dk1"/>
                </a:solidFill>
                <a:latin typeface="Marianne"/>
              </a:rPr>
              <a:t>préviens 6 mois avant mes correspondantes TRACCS IPSL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sldNum" idx="63"/>
          </p:nvPr>
        </p:nvSpPr>
        <p:spPr>
          <a:xfrm>
            <a:off x="8316360" y="4784400"/>
            <a:ext cx="467280" cy="26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7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CC53ABF-13E4-42B6-A3C4-0D511408ADC4}" type="slidenum">
              <a:rPr b="1" lang="fr-FR" sz="700" spc="-1" strike="noStrike">
                <a:solidFill>
                  <a:schemeClr val="accent1"/>
                </a:solidFill>
                <a:latin typeface="Marianne"/>
              </a:rPr>
              <a:t>&lt;number&gt;</a:t>
            </a:fld>
            <a:endParaRPr b="0" lang="fr-FR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 type="ftr" idx="64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Secrétariat général pour l'investissement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307" name="Groupe 3"/>
          <p:cNvGrpSpPr/>
          <p:nvPr/>
        </p:nvGrpSpPr>
        <p:grpSpPr>
          <a:xfrm>
            <a:off x="4570920" y="-528480"/>
            <a:ext cx="3229560" cy="2799000"/>
            <a:chOff x="4570920" y="-528480"/>
            <a:chExt cx="3229560" cy="2799000"/>
          </a:xfrm>
        </p:grpSpPr>
        <p:pic>
          <p:nvPicPr>
            <p:cNvPr id="308" name="Image 7" descr=""/>
            <p:cNvPicPr/>
            <p:nvPr/>
          </p:nvPicPr>
          <p:blipFill>
            <a:blip r:embed="rId1"/>
            <a:stretch/>
          </p:blipFill>
          <p:spPr>
            <a:xfrm rot="862800">
              <a:off x="4797720" y="-217800"/>
              <a:ext cx="2775600" cy="21780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09" name="Rectangle 9"/>
            <p:cNvSpPr/>
            <p:nvPr/>
          </p:nvSpPr>
          <p:spPr>
            <a:xfrm>
              <a:off x="5142240" y="610200"/>
              <a:ext cx="1906560" cy="82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1" lang="fr-FR" sz="1200" spc="-1" strike="noStrike">
                  <a:solidFill>
                    <a:schemeClr val="dk1"/>
                  </a:solidFill>
                  <a:latin typeface="Marianne"/>
                </a:rPr>
                <a:t>Toutes les infos utiles pour les recrutements sont sur l’intranet de l’IPSL !</a:t>
              </a:r>
              <a:endParaRPr b="0" lang="fr-FR" sz="12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10" name="PlaceHolder 3"/>
          <p:cNvSpPr>
            <a:spLocks noGrp="1"/>
          </p:cNvSpPr>
          <p:nvPr>
            <p:ph type="title"/>
          </p:nvPr>
        </p:nvSpPr>
        <p:spPr>
          <a:xfrm>
            <a:off x="360000" y="871200"/>
            <a:ext cx="8423640" cy="5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fr-FR" sz="2500" spc="-1" strike="noStrike">
                <a:solidFill>
                  <a:schemeClr val="dk1"/>
                </a:solidFill>
                <a:latin typeface="Marianne"/>
              </a:rPr>
              <a:t>Recrutement</a:t>
            </a:r>
            <a:endParaRPr b="0" lang="fr-FR" sz="2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311" name="PlaceHolder 4"/>
          <p:cNvSpPr>
            <a:spLocks noGrp="1"/>
          </p:cNvSpPr>
          <p:nvPr>
            <p:ph/>
          </p:nvPr>
        </p:nvSpPr>
        <p:spPr>
          <a:xfrm>
            <a:off x="358920" y="1414080"/>
            <a:ext cx="8423640" cy="44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>
                <a:solidFill>
                  <a:schemeClr val="accent3"/>
                </a:solidFill>
                <a:latin typeface="Marianne"/>
              </a:rPr>
              <a:t>STAGES</a:t>
            </a:r>
            <a:br>
              <a:rPr sz="1500"/>
            </a:br>
            <a:r>
              <a:rPr b="1" lang="fr-FR" sz="1200" spc="-1" strike="noStrike" u="sng">
                <a:solidFill>
                  <a:schemeClr val="accent3"/>
                </a:solidFill>
                <a:uFillTx/>
                <a:latin typeface="Marianne"/>
                <a:hlinkClick r:id="rId2"/>
              </a:rPr>
              <a:t>https://www.ipsl.fr/intranet/ressources-humaines/personnel-non-permanent/vous-souhaitez-accueillir-un-stagiaire-via-le-cnrs/</a:t>
            </a:r>
            <a:r>
              <a:rPr b="1" lang="fr-FR" sz="1200" spc="-1" strike="noStrike">
                <a:solidFill>
                  <a:schemeClr val="accent3"/>
                </a:solidFill>
                <a:latin typeface="Marianne"/>
              </a:rPr>
              <a:t> </a:t>
            </a:r>
            <a:endParaRPr b="0" lang="fr-FR" sz="12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312" name="PlaceHolder 5"/>
          <p:cNvSpPr>
            <a:spLocks noGrp="1"/>
          </p:cNvSpPr>
          <p:nvPr>
            <p:ph/>
          </p:nvPr>
        </p:nvSpPr>
        <p:spPr>
          <a:xfrm>
            <a:off x="358920" y="1893600"/>
            <a:ext cx="8424360" cy="26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85840" indent="-285840" defTabSz="914400">
              <a:lnSpc>
                <a:spcPct val="100000"/>
              </a:lnSpc>
              <a:spcAft>
                <a:spcPts val="499"/>
              </a:spcAft>
              <a:buClr>
                <a:srgbClr val="000000"/>
              </a:buClr>
              <a:buFont typeface="Arial"/>
              <a:buChar char="•"/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Informer par mail le service des ressources (</a:t>
            </a:r>
            <a:r>
              <a:rPr b="0" lang="fr-FR" sz="1400" spc="-1" strike="noStrike" u="sng">
                <a:solidFill>
                  <a:schemeClr val="dk1"/>
                </a:solidFill>
                <a:uFillTx/>
                <a:latin typeface="Marianne"/>
                <a:hlinkClick r:id="rId3"/>
              </a:rPr>
              <a:t>RH@ipsl.fr</a:t>
            </a: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) et Alexandra Rubert dès que possible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marL="285840" indent="-285840" defTabSz="914400">
              <a:lnSpc>
                <a:spcPct val="100000"/>
              </a:lnSpc>
              <a:spcAft>
                <a:spcPts val="499"/>
              </a:spcAft>
              <a:buClr>
                <a:srgbClr val="000000"/>
              </a:buClr>
              <a:buFont typeface="Arial"/>
              <a:buChar char="•"/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Constituer le dossier dès que possible, au plus tard </a:t>
            </a:r>
            <a:r>
              <a:rPr b="1" lang="fr-FR" sz="1400" spc="-1" strike="noStrike" u="sng">
                <a:solidFill>
                  <a:schemeClr val="dk1"/>
                </a:solidFill>
                <a:uFillTx/>
                <a:latin typeface="Marianne"/>
              </a:rPr>
              <a:t>2 mois avant </a:t>
            </a:r>
            <a:r>
              <a:rPr b="1" lang="fr-FR" sz="1400" spc="-1" strike="noStrike">
                <a:solidFill>
                  <a:schemeClr val="dk1"/>
                </a:solidFill>
                <a:latin typeface="Marianne"/>
              </a:rPr>
              <a:t>la date de début souhaitée </a:t>
            </a: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(liste des pièces justificatives disponible sur l’intranet)</a:t>
            </a:r>
            <a:br>
              <a:rPr sz="1400"/>
            </a:br>
            <a:r>
              <a:rPr b="1" lang="fr-FR" sz="1400" spc="-1" strike="noStrike">
                <a:solidFill>
                  <a:schemeClr val="accent2"/>
                </a:solidFill>
                <a:latin typeface="Marianne"/>
              </a:rPr>
              <a:t>/!\ Une demande FSD est nécessaire !!!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marL="285840" indent="-285840" defTabSz="914400">
              <a:lnSpc>
                <a:spcPct val="100000"/>
              </a:lnSpc>
              <a:spcAft>
                <a:spcPts val="499"/>
              </a:spcAft>
              <a:buClr>
                <a:srgbClr val="000000"/>
              </a:buClr>
              <a:buFont typeface="Arial"/>
              <a:buChar char="•"/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Préparer la convention de stage (modèle disponible sur l’intranet)</a:t>
            </a:r>
            <a:br>
              <a:rPr sz="1400"/>
            </a:br>
            <a:r>
              <a:rPr b="0" i="1" lang="fr-FR" sz="1400" spc="-1" strike="noStrike">
                <a:solidFill>
                  <a:schemeClr val="dk1"/>
                </a:solidFill>
                <a:latin typeface="Marianne"/>
              </a:rPr>
              <a:t>/!\ Pour les stagiaires étrangers, le CNRS n’accepte que le modèle de convention du CNRS 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marL="285840" indent="-285840" defTabSz="914400">
              <a:lnSpc>
                <a:spcPct val="100000"/>
              </a:lnSpc>
              <a:spcAft>
                <a:spcPts val="499"/>
              </a:spcAft>
              <a:buClr>
                <a:srgbClr val="000000"/>
              </a:buClr>
              <a:buFont typeface="Arial"/>
              <a:buChar char="•"/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Saisir, imprimer, et faire signer la convention par les trois parties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360000" y="871200"/>
            <a:ext cx="8423640" cy="5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fr-FR" sz="2500" spc="-1" strike="noStrike">
                <a:solidFill>
                  <a:schemeClr val="dk1"/>
                </a:solidFill>
                <a:latin typeface="Marianne"/>
              </a:rPr>
              <a:t>Qui fait quoi : vos interlocutrices</a:t>
            </a:r>
            <a:endParaRPr b="0" lang="fr-FR" sz="2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ftr" idx="33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Secrétariat général pour l'investissement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1" name="ZoneTexte 9"/>
          <p:cNvSpPr/>
          <p:nvPr/>
        </p:nvSpPr>
        <p:spPr>
          <a:xfrm>
            <a:off x="115200" y="2202480"/>
            <a:ext cx="20703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fr-FR" sz="1800" spc="-1" strike="noStrike">
                <a:solidFill>
                  <a:schemeClr val="dk1"/>
                </a:solidFill>
                <a:latin typeface="Marianne"/>
              </a:rPr>
              <a:t>Recrutements / RH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ZoneTexte 10"/>
          <p:cNvSpPr/>
          <p:nvPr/>
        </p:nvSpPr>
        <p:spPr>
          <a:xfrm>
            <a:off x="2147400" y="2123640"/>
            <a:ext cx="236772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fr-FR" sz="1800" spc="-1" strike="noStrike">
                <a:solidFill>
                  <a:schemeClr val="dk1"/>
                </a:solidFill>
                <a:latin typeface="Marianne"/>
              </a:rPr>
              <a:t>Budget / dépenses / missions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ZoneTexte 13"/>
          <p:cNvSpPr/>
          <p:nvPr/>
        </p:nvSpPr>
        <p:spPr>
          <a:xfrm>
            <a:off x="5533560" y="2109960"/>
            <a:ext cx="252000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fr-FR" sz="1800" spc="-1" strike="noStrike">
                <a:solidFill>
                  <a:schemeClr val="dk1"/>
                </a:solidFill>
                <a:latin typeface="Marianne"/>
              </a:rPr>
              <a:t>Chargées de programme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ZoneTexte 16"/>
          <p:cNvSpPr/>
          <p:nvPr/>
        </p:nvSpPr>
        <p:spPr>
          <a:xfrm>
            <a:off x="4573440" y="4058280"/>
            <a:ext cx="2038680" cy="76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fr-FR" sz="1100" spc="-1" strike="noStrike">
                <a:solidFill>
                  <a:srgbClr val="ffc000"/>
                </a:solidFill>
                <a:latin typeface="Marianne"/>
              </a:rPr>
              <a:t>PC4 – EXTENDING, PC5 – COMPACT, PC8 – CYCL-ESM, PC10 – LOCALISING, PC GOUV</a:t>
            </a:r>
            <a:endParaRPr b="0" lang="fr-FR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ZoneTexte 21"/>
          <p:cNvSpPr/>
          <p:nvPr/>
        </p:nvSpPr>
        <p:spPr>
          <a:xfrm>
            <a:off x="4805280" y="3562920"/>
            <a:ext cx="157464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fr-FR" sz="1600" spc="-1" strike="noStrike">
                <a:solidFill>
                  <a:schemeClr val="dk1"/>
                </a:solidFill>
                <a:latin typeface="Marianne"/>
              </a:rPr>
              <a:t>Marie KAZERONI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ZoneTexte 22"/>
          <p:cNvSpPr/>
          <p:nvPr/>
        </p:nvSpPr>
        <p:spPr>
          <a:xfrm>
            <a:off x="278280" y="4183560"/>
            <a:ext cx="1868400" cy="68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fr-FR" sz="1200" spc="-1" strike="noStrike" u="sng">
                <a:solidFill>
                  <a:schemeClr val="dk1"/>
                </a:solidFill>
                <a:uFillTx/>
                <a:latin typeface="Marianne"/>
                <a:hlinkClick r:id="rId1"/>
              </a:rPr>
              <a:t>alexandra.rubert@ipsl.fr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fr-FR" sz="1200" spc="-1" strike="noStrike" u="sng">
                <a:solidFill>
                  <a:schemeClr val="dk1"/>
                </a:solidFill>
                <a:uFillTx/>
                <a:latin typeface="Marianne"/>
                <a:hlinkClick r:id="rId2"/>
              </a:rPr>
              <a:t>rh@ipsl.fr</a:t>
            </a: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 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ZoneTexte 23"/>
          <p:cNvSpPr/>
          <p:nvPr/>
        </p:nvSpPr>
        <p:spPr>
          <a:xfrm>
            <a:off x="278280" y="3654360"/>
            <a:ext cx="1908000" cy="60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fr-FR" sz="1600" spc="-1" strike="noStrike">
                <a:solidFill>
                  <a:schemeClr val="dk1"/>
                </a:solidFill>
                <a:latin typeface="Marianne"/>
              </a:rPr>
              <a:t>Alexandra</a:t>
            </a:r>
            <a:r>
              <a:rPr b="0" lang="fr-FR" sz="1800" spc="-1" strike="noStrike">
                <a:solidFill>
                  <a:schemeClr val="dk1"/>
                </a:solidFill>
                <a:latin typeface="Marianne"/>
              </a:rPr>
              <a:t> </a:t>
            </a:r>
            <a:r>
              <a:rPr b="0" lang="fr-FR" sz="1600" spc="-1" strike="noStrike">
                <a:solidFill>
                  <a:schemeClr val="dk1"/>
                </a:solidFill>
                <a:latin typeface="Marianne"/>
              </a:rPr>
              <a:t>RUBERT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ZoneTexte 24"/>
          <p:cNvSpPr/>
          <p:nvPr/>
        </p:nvSpPr>
        <p:spPr>
          <a:xfrm>
            <a:off x="2720880" y="3685680"/>
            <a:ext cx="106668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fr-FR" sz="1600" spc="-1" strike="noStrike">
                <a:solidFill>
                  <a:schemeClr val="dk1"/>
                </a:solidFill>
                <a:latin typeface="Marianne"/>
              </a:rPr>
              <a:t>Linda ZAHI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ZoneTexte 25"/>
          <p:cNvSpPr/>
          <p:nvPr/>
        </p:nvSpPr>
        <p:spPr>
          <a:xfrm>
            <a:off x="2458800" y="4184640"/>
            <a:ext cx="1462680" cy="68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fr-FR" sz="1200" spc="-1" strike="noStrike" u="sng">
                <a:solidFill>
                  <a:schemeClr val="dk1"/>
                </a:solidFill>
                <a:uFillTx/>
                <a:latin typeface="Marianne"/>
                <a:hlinkClick r:id="rId3"/>
              </a:rPr>
              <a:t>linda.zahi@ipsl.fr</a:t>
            </a: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 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fr-FR" sz="1200" spc="-1" strike="noStrike" u="sng">
                <a:solidFill>
                  <a:schemeClr val="dk1"/>
                </a:solidFill>
                <a:uFillTx/>
                <a:latin typeface="Marianne"/>
                <a:hlinkClick r:id="rId4"/>
              </a:rPr>
              <a:t>factures@ipsl.fr</a:t>
            </a: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 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ZoneTexte 26"/>
          <p:cNvSpPr/>
          <p:nvPr/>
        </p:nvSpPr>
        <p:spPr>
          <a:xfrm>
            <a:off x="4660560" y="3810600"/>
            <a:ext cx="1864440" cy="66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fr-FR" sz="1200" spc="-1" strike="noStrike" u="sng">
                <a:solidFill>
                  <a:schemeClr val="dk1"/>
                </a:solidFill>
                <a:uFillTx/>
                <a:latin typeface="Marianne"/>
                <a:hlinkClick r:id="rId5"/>
              </a:rPr>
              <a:t>marie.kazeroni@lsce.ipsl.fr</a:t>
            </a: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 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61" name="Groupe 4"/>
          <p:cNvGrpSpPr/>
          <p:nvPr/>
        </p:nvGrpSpPr>
        <p:grpSpPr>
          <a:xfrm>
            <a:off x="667080" y="1362240"/>
            <a:ext cx="7809480" cy="662400"/>
            <a:chOff x="667080" y="1362240"/>
            <a:chExt cx="7809480" cy="662400"/>
          </a:xfrm>
        </p:grpSpPr>
        <p:sp>
          <p:nvSpPr>
            <p:cNvPr id="162" name="Ellipse 7"/>
            <p:cNvSpPr/>
            <p:nvPr/>
          </p:nvSpPr>
          <p:spPr>
            <a:xfrm>
              <a:off x="667080" y="1368000"/>
              <a:ext cx="3418920" cy="656640"/>
            </a:xfrm>
            <a:prstGeom prst="ellipse">
              <a:avLst/>
            </a:prstGeom>
            <a:solidFill>
              <a:srgbClr val="000091"/>
            </a:solidFill>
            <a:ln>
              <a:solidFill>
                <a:srgbClr val="00006b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fr-FR" sz="1800" spc="-1" strike="noStrike">
                  <a:solidFill>
                    <a:schemeClr val="lt1"/>
                  </a:solidFill>
                  <a:latin typeface="Marianne"/>
                </a:rPr>
                <a:t>Groupe administratif IPSL</a:t>
              </a:r>
              <a:endParaRPr b="0" lang="fr-FR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63" name="Ellipse 8"/>
            <p:cNvSpPr/>
            <p:nvPr/>
          </p:nvSpPr>
          <p:spPr>
            <a:xfrm>
              <a:off x="5057640" y="1362240"/>
              <a:ext cx="3418920" cy="656640"/>
            </a:xfrm>
            <a:prstGeom prst="ellipse">
              <a:avLst/>
            </a:prstGeom>
            <a:solidFill>
              <a:srgbClr val="000091"/>
            </a:solidFill>
            <a:ln>
              <a:solidFill>
                <a:srgbClr val="00006b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fr-FR" sz="1800" spc="-1" strike="noStrike">
                  <a:solidFill>
                    <a:schemeClr val="lt1"/>
                  </a:solidFill>
                  <a:latin typeface="Marianne"/>
                </a:rPr>
                <a:t>Equipe TRACCS – IPSL </a:t>
              </a:r>
              <a:endParaRPr b="0" lang="fr-FR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164" name="Connecteur droit avec flèche 28"/>
            <p:cNvCxnSpPr/>
            <p:nvPr/>
          </p:nvCxnSpPr>
          <p:spPr>
            <a:xfrm>
              <a:off x="4213800" y="1671120"/>
              <a:ext cx="718560" cy="360"/>
            </a:xfrm>
            <a:prstGeom prst="straightConnector1">
              <a:avLst/>
            </a:prstGeom>
            <a:ln w="57150">
              <a:solidFill>
                <a:srgbClr val="00008d"/>
              </a:solidFill>
              <a:round/>
              <a:headEnd len="med" type="triangle" w="med"/>
              <a:tailEnd len="med" type="triangle" w="med"/>
            </a:ln>
          </p:spPr>
        </p:cxnSp>
      </p:grpSp>
      <p:sp>
        <p:nvSpPr>
          <p:cNvPr id="165" name="Picture 2"/>
          <p:cNvSpPr/>
          <p:nvPr/>
        </p:nvSpPr>
        <p:spPr>
          <a:xfrm>
            <a:off x="617400" y="2587320"/>
            <a:ext cx="1066680" cy="1066680"/>
          </a:xfrm>
          <a:prstGeom prst="ellipse">
            <a:avLst/>
          </a:pr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Image 29"/>
          <p:cNvSpPr/>
          <p:nvPr/>
        </p:nvSpPr>
        <p:spPr>
          <a:xfrm>
            <a:off x="5078880" y="2507760"/>
            <a:ext cx="1027440" cy="1065960"/>
          </a:xfrm>
          <a:prstGeom prst="ellipse">
            <a:avLst/>
          </a:pr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Image 27"/>
          <p:cNvSpPr/>
          <p:nvPr/>
        </p:nvSpPr>
        <p:spPr>
          <a:xfrm>
            <a:off x="7226280" y="2507400"/>
            <a:ext cx="1049760" cy="1066680"/>
          </a:xfrm>
          <a:prstGeom prst="ellipse">
            <a:avLst/>
          </a:prstGeom>
          <a:blipFill rotWithShape="0">
            <a:blip r:embed="rId8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ZoneTexte 31"/>
          <p:cNvSpPr/>
          <p:nvPr/>
        </p:nvSpPr>
        <p:spPr>
          <a:xfrm>
            <a:off x="6963840" y="3584160"/>
            <a:ext cx="1574640" cy="3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fr-FR" sz="1600" spc="-1" strike="noStrike">
                <a:solidFill>
                  <a:schemeClr val="dk1"/>
                </a:solidFill>
                <a:latin typeface="Marianne"/>
              </a:rPr>
              <a:t>Manon CLAIRE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ZoneTexte 32"/>
          <p:cNvSpPr/>
          <p:nvPr/>
        </p:nvSpPr>
        <p:spPr>
          <a:xfrm>
            <a:off x="6846840" y="3818160"/>
            <a:ext cx="1864440" cy="66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fr-FR" sz="1200" spc="-1" strike="noStrike" u="sng">
                <a:solidFill>
                  <a:schemeClr val="dk1"/>
                </a:solidFill>
                <a:uFillTx/>
                <a:latin typeface="Marianne"/>
                <a:hlinkClick r:id="rId9"/>
              </a:rPr>
              <a:t>manon.claire@lsce.ipsl.fr</a:t>
            </a: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  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ZoneTexte 33"/>
          <p:cNvSpPr/>
          <p:nvPr/>
        </p:nvSpPr>
        <p:spPr>
          <a:xfrm>
            <a:off x="6708600" y="4061880"/>
            <a:ext cx="2038680" cy="76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fr-FR" sz="1100" spc="-1" strike="noStrike">
                <a:solidFill>
                  <a:srgbClr val="ffc000"/>
                </a:solidFill>
                <a:latin typeface="Marianne"/>
              </a:rPr>
              <a:t>PC2 – INVEST, PC6 – QUINTET, PC7 – IMPRESSION-ESM, </a:t>
            </a:r>
            <a:endParaRPr b="0" lang="fr-FR" sz="11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fr-FR" sz="1100" spc="-1" strike="noStrike">
                <a:solidFill>
                  <a:srgbClr val="ffc000"/>
                </a:solidFill>
                <a:latin typeface="Marianne"/>
              </a:rPr>
              <a:t>PC9 – ISCLIM</a:t>
            </a:r>
            <a:endParaRPr b="0" lang="fr-FR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Image 11"/>
          <p:cNvSpPr/>
          <p:nvPr/>
        </p:nvSpPr>
        <p:spPr>
          <a:xfrm>
            <a:off x="2798280" y="2696040"/>
            <a:ext cx="931320" cy="1003320"/>
          </a:xfrm>
          <a:prstGeom prst="ellipse">
            <a:avLst/>
          </a:prstGeom>
          <a:blipFill rotWithShape="0">
            <a:blip r:embed="rId10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F7DF8911-0A17-4A41-88DC-53B1589409EA}" type="slidenum">
              <a:t>3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9"/>
          </p:nvPr>
        </p:nvSpPr>
        <p:spPr/>
        <p:txBody>
          <a:bodyPr/>
          <a:p>
            <a:fld id="{EA807EE2-8DF2-414A-B6D5-78320D8CCD41}" type="datetime1">
              <a:rPr lang="es-ES"/>
              <a:t>23/04/2026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sldNum" idx="65"/>
          </p:nvPr>
        </p:nvSpPr>
        <p:spPr>
          <a:xfrm>
            <a:off x="8316360" y="4784400"/>
            <a:ext cx="467280" cy="26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7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DAF8E0D-02F4-4529-8EE5-61540BE3DBDB}" type="slidenum">
              <a:rPr b="1" lang="fr-FR" sz="700" spc="-1" strike="noStrike">
                <a:solidFill>
                  <a:schemeClr val="accent1"/>
                </a:solidFill>
                <a:latin typeface="Marianne"/>
              </a:rPr>
              <a:t>&lt;number&gt;</a:t>
            </a:fld>
            <a:endParaRPr b="0" lang="fr-FR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 type="ftr" idx="66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Secrétariat général pour l'investissement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 type="title"/>
          </p:nvPr>
        </p:nvSpPr>
        <p:spPr>
          <a:xfrm>
            <a:off x="360000" y="871200"/>
            <a:ext cx="8423640" cy="5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fr-FR" sz="2500" spc="-1" strike="noStrike">
                <a:solidFill>
                  <a:schemeClr val="dk1"/>
                </a:solidFill>
                <a:latin typeface="Marianne"/>
              </a:rPr>
              <a:t>Recrutement</a:t>
            </a:r>
            <a:endParaRPr b="0" lang="fr-FR" sz="2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316" name="PlaceHolder 4"/>
          <p:cNvSpPr>
            <a:spLocks noGrp="1"/>
          </p:cNvSpPr>
          <p:nvPr>
            <p:ph/>
          </p:nvPr>
        </p:nvSpPr>
        <p:spPr>
          <a:xfrm>
            <a:off x="358920" y="1414080"/>
            <a:ext cx="8423640" cy="44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>
                <a:solidFill>
                  <a:schemeClr val="accent3"/>
                </a:solidFill>
                <a:latin typeface="Marianne"/>
              </a:rPr>
              <a:t>INVITES</a:t>
            </a:r>
            <a:br>
              <a:rPr sz="1500"/>
            </a:br>
            <a:r>
              <a:rPr b="1" lang="fr-FR" sz="1200" spc="-1" strike="noStrike" u="sng">
                <a:solidFill>
                  <a:schemeClr val="dk1"/>
                </a:solidFill>
                <a:uFillTx/>
                <a:latin typeface="Marianne"/>
                <a:hlinkClick r:id="rId1"/>
              </a:rPr>
              <a:t>https://www.ipsl.fr/intranet/ressources-humaines/personnel-non-permanent/vous-souhaitez-accueillir-un-invite/</a:t>
            </a:r>
            <a:r>
              <a:rPr b="1" lang="fr-FR" sz="1200" spc="-1" strike="noStrike">
                <a:solidFill>
                  <a:schemeClr val="dk1"/>
                </a:solidFill>
                <a:latin typeface="Marianne"/>
              </a:rPr>
              <a:t> </a:t>
            </a:r>
            <a:endParaRPr b="0" lang="fr-FR" sz="12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317" name="PlaceHolder 5"/>
          <p:cNvSpPr>
            <a:spLocks noGrp="1"/>
          </p:cNvSpPr>
          <p:nvPr>
            <p:ph/>
          </p:nvPr>
        </p:nvSpPr>
        <p:spPr>
          <a:xfrm>
            <a:off x="358920" y="1893600"/>
            <a:ext cx="8424360" cy="3004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85840" indent="-285840" defTabSz="914400">
              <a:lnSpc>
                <a:spcPct val="100000"/>
              </a:lnSpc>
              <a:spcAft>
                <a:spcPts val="499"/>
              </a:spcAft>
              <a:buClr>
                <a:srgbClr val="000000"/>
              </a:buClr>
              <a:buFont typeface="Arial"/>
              <a:buChar char="•"/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Informer le service financier de l’IPSL de la venue d’un invité 2 mois avant son arrivée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marL="285840" indent="-285840" defTabSz="914400">
              <a:lnSpc>
                <a:spcPct val="100000"/>
              </a:lnSpc>
              <a:spcAft>
                <a:spcPts val="499"/>
              </a:spcAft>
              <a:buClr>
                <a:srgbClr val="000000"/>
              </a:buClr>
              <a:buFont typeface="Arial"/>
              <a:buChar char="•"/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15 jours avant l’arrivée: pour transformer l’</a:t>
            </a:r>
            <a:r>
              <a:rPr b="1" lang="fr-FR" sz="1400" spc="-1" strike="noStrike">
                <a:solidFill>
                  <a:schemeClr val="dk1"/>
                </a:solidFill>
                <a:latin typeface="Marianne"/>
              </a:rPr>
              <a:t>invitation en ordre de mission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lvl="1" marL="637920" indent="-285840"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Visite de moins de 30 jours : le Directeur d’unité remplit et signe la </a:t>
            </a:r>
            <a:r>
              <a:rPr b="1" lang="fr-FR" sz="1200" spc="-1" strike="noStrike" u="sng">
                <a:solidFill>
                  <a:schemeClr val="dk1"/>
                </a:solidFill>
                <a:uFillTx/>
                <a:latin typeface="Marianne"/>
                <a:hlinkClick r:id="rId2"/>
              </a:rPr>
              <a:t>déclaration de présence des visiteurs</a:t>
            </a: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, et l’invité fournit les pièces justificatives (liste disponible sur l’intranet) </a:t>
            </a:r>
            <a:r>
              <a:rPr b="0" lang="fr-FR" sz="1200" spc="-1" strike="noStrike">
                <a:solidFill>
                  <a:schemeClr val="dk1"/>
                </a:solidFill>
                <a:latin typeface="Wingdings"/>
              </a:rPr>
              <a:t></a:t>
            </a: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 transmettre l’ensemble au service RH de la délégation, qui transmet une convention d’accueil au besoin</a:t>
            </a:r>
            <a:endParaRPr b="0" lang="fr-FR" sz="1200" spc="-1" strike="noStrike">
              <a:solidFill>
                <a:schemeClr val="dk1"/>
              </a:solidFill>
              <a:latin typeface="Marianne"/>
            </a:endParaRPr>
          </a:p>
          <a:p>
            <a:pPr lvl="1" marL="637920" indent="-285840"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Visite de 1 à 12 mois : le Directeur d’Unité remplit et signe la déclaration de présence des visiteurs, puis l’invité et l’employeur remplissent et signent l’attestation employeur (disponible sur l’intranet ; uniquement si l’invité a un employeur à l’étranger qui continue à le rémunérer pendant son séjour au CNRS. Dans le cas contraire, il conviendra de mettre en place un CDD). L’invité transmet ensuite les pièces justificatives (liste disponible sur l’intranet).</a:t>
            </a:r>
            <a:endParaRPr b="0" lang="fr-FR" sz="1200" spc="-1" strike="noStrike">
              <a:solidFill>
                <a:schemeClr val="dk1"/>
              </a:solidFill>
              <a:latin typeface="Marianne"/>
            </a:endParaRPr>
          </a:p>
          <a:p>
            <a:pPr lvl="1" marL="637920" indent="-285840"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e1000f"/>
              </a:buClr>
              <a:buFont typeface="Arial"/>
              <a:buChar char="•"/>
            </a:pPr>
            <a:r>
              <a:rPr b="1" lang="fr-FR" sz="1200" spc="-1" strike="noStrike">
                <a:solidFill>
                  <a:schemeClr val="accent2"/>
                </a:solidFill>
                <a:latin typeface="Marianne"/>
              </a:rPr>
              <a:t>/!\ Une demande FSD est nécessaire !!!</a:t>
            </a:r>
            <a:endParaRPr b="0" lang="fr-FR" sz="1200" spc="-1" strike="noStrike">
              <a:solidFill>
                <a:schemeClr val="dk1"/>
              </a:solidFill>
              <a:latin typeface="Marianne"/>
            </a:endParaRPr>
          </a:p>
          <a:p>
            <a:pPr marL="285840" indent="-285840" defTabSz="914400">
              <a:lnSpc>
                <a:spcPct val="100000"/>
              </a:lnSpc>
              <a:spcAft>
                <a:spcPts val="499"/>
              </a:spcAft>
              <a:buClr>
                <a:srgbClr val="000000"/>
              </a:buClr>
              <a:buFont typeface="Arial"/>
              <a:buChar char="•"/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L’invité·e transmet au gestionnaire financier de l’IPSL : une demande d’ordre de mission avec ses préférences de dates et horaires de transport et l’attestation de l’employeur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</p:txBody>
      </p:sp>
      <p:grpSp>
        <p:nvGrpSpPr>
          <p:cNvPr id="318" name="Groupe 11"/>
          <p:cNvGrpSpPr/>
          <p:nvPr/>
        </p:nvGrpSpPr>
        <p:grpSpPr>
          <a:xfrm>
            <a:off x="4570920" y="-528480"/>
            <a:ext cx="3229560" cy="2799000"/>
            <a:chOff x="4570920" y="-528480"/>
            <a:chExt cx="3229560" cy="2799000"/>
          </a:xfrm>
        </p:grpSpPr>
        <p:pic>
          <p:nvPicPr>
            <p:cNvPr id="319" name="Image 13" descr=""/>
            <p:cNvPicPr/>
            <p:nvPr/>
          </p:nvPicPr>
          <p:blipFill>
            <a:blip r:embed="rId3"/>
            <a:stretch/>
          </p:blipFill>
          <p:spPr>
            <a:xfrm rot="862800">
              <a:off x="4797720" y="-217800"/>
              <a:ext cx="2775600" cy="21780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20" name="Rectangle 14"/>
            <p:cNvSpPr/>
            <p:nvPr/>
          </p:nvSpPr>
          <p:spPr>
            <a:xfrm>
              <a:off x="5142240" y="610200"/>
              <a:ext cx="1906560" cy="82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1" lang="fr-FR" sz="1200" spc="-1" strike="noStrike">
                  <a:solidFill>
                    <a:schemeClr val="dk1"/>
                  </a:solidFill>
                  <a:latin typeface="Marianne"/>
                </a:rPr>
                <a:t>Toutes les infos utiles pour les recrutements sont sur l’intranet de l’IPSL !</a:t>
              </a:r>
              <a:endParaRPr b="0" lang="fr-FR" sz="12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360000" y="871200"/>
            <a:ext cx="8423640" cy="5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fr-FR" sz="2500" spc="-1" strike="noStrike">
                <a:solidFill>
                  <a:schemeClr val="dk1"/>
                </a:solidFill>
                <a:latin typeface="Marianne"/>
              </a:rPr>
              <a:t>Prochains échanges</a:t>
            </a:r>
            <a:endParaRPr b="0" lang="fr-FR" sz="2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/>
          </p:nvPr>
        </p:nvSpPr>
        <p:spPr>
          <a:xfrm>
            <a:off x="358920" y="1414080"/>
            <a:ext cx="8423640" cy="44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1417"/>
              </a:spcBef>
              <a:buNone/>
            </a:pPr>
            <a:endParaRPr b="1" lang="fr-FR" sz="1500" spc="-1" strike="noStrike">
              <a:solidFill>
                <a:schemeClr val="accent3"/>
              </a:solidFill>
              <a:latin typeface="Marianne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/>
          </p:nvPr>
        </p:nvSpPr>
        <p:spPr>
          <a:xfrm>
            <a:off x="358920" y="1893600"/>
            <a:ext cx="8424360" cy="26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-&gt; Organisation à venir d’un point (co)responsable(s) scientifique(s) « locaux » (IPSL) + chargée de programme référente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0" lang="fr-FR" sz="1400" spc="-1" strike="noStrike" u="sng">
                <a:solidFill>
                  <a:schemeClr val="dk1"/>
                </a:solidFill>
                <a:uFillTx/>
                <a:latin typeface="Marianne"/>
              </a:rPr>
              <a:t>Objectifs</a:t>
            </a: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: 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marL="285840" indent="-285840" defTabSz="914400">
              <a:lnSpc>
                <a:spcPct val="100000"/>
              </a:lnSpc>
              <a:spcAft>
                <a:spcPts val="499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Projections des dépenses annualisées (avec tableaux de suivi des budgets)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marL="285840" indent="-285840" defTabSz="914400">
              <a:lnSpc>
                <a:spcPct val="100000"/>
              </a:lnSpc>
              <a:spcAft>
                <a:spcPts val="499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Projections annuelles de recrutements en CDD et de stages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Ce point par projet ciblé sera reconduit annuellement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324" name="PlaceHolder 4"/>
          <p:cNvSpPr>
            <a:spLocks noGrp="1"/>
          </p:cNvSpPr>
          <p:nvPr>
            <p:ph type="ftr" idx="67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Secrétariat général pour l'investissement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CBC943A5-FDDB-48F6-8F25-E7AD0EB848ED}" type="slidenum">
              <a:t>31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p>
            <a:fld id="{1212F3BB-5183-4155-A94A-3505C015141E}" type="datetime1">
              <a:rPr lang="es-ES"/>
              <a:t>23/04/2026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360000" y="871200"/>
            <a:ext cx="8423640" cy="5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fr-FR" sz="2500" spc="-1" strike="noStrike">
                <a:solidFill>
                  <a:schemeClr val="dk1"/>
                </a:solidFill>
                <a:latin typeface="Marianne"/>
              </a:rPr>
              <a:t>Temps de questions / réponses</a:t>
            </a:r>
            <a:endParaRPr b="0" lang="fr-FR" sz="2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/>
          </p:nvPr>
        </p:nvSpPr>
        <p:spPr>
          <a:xfrm>
            <a:off x="358920" y="1414080"/>
            <a:ext cx="8423640" cy="44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1417"/>
              </a:spcBef>
              <a:buNone/>
            </a:pPr>
            <a:endParaRPr b="1" lang="fr-FR" sz="1500" spc="-1" strike="noStrike">
              <a:solidFill>
                <a:schemeClr val="accent3"/>
              </a:solidFill>
              <a:latin typeface="Marianne"/>
            </a:endParaRPr>
          </a:p>
        </p:txBody>
      </p:sp>
      <p:sp>
        <p:nvSpPr>
          <p:cNvPr id="327" name="PlaceHolder 3"/>
          <p:cNvSpPr>
            <a:spLocks noGrp="1"/>
          </p:cNvSpPr>
          <p:nvPr>
            <p:ph/>
          </p:nvPr>
        </p:nvSpPr>
        <p:spPr>
          <a:xfrm>
            <a:off x="358920" y="1893600"/>
            <a:ext cx="8424360" cy="26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328" name="PlaceHolder 4"/>
          <p:cNvSpPr>
            <a:spLocks noGrp="1"/>
          </p:cNvSpPr>
          <p:nvPr>
            <p:ph type="ftr" idx="68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Secrétariat général pour l'investissement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150187BB-E26F-4D7A-A2A4-397349435D19}" type="slidenum">
              <a:t>32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p>
            <a:fld id="{E64C5BA2-B065-4DD9-B17F-69688B341E7B}" type="datetime1">
              <a:rPr lang="es-ES"/>
              <a:t>23/04/2026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358920" y="741240"/>
            <a:ext cx="8423640" cy="5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fr-FR" sz="2500" spc="-1" strike="noStrike">
                <a:solidFill>
                  <a:schemeClr val="dk1"/>
                </a:solidFill>
                <a:latin typeface="Marianne"/>
              </a:rPr>
              <a:t>Les projets ciblés TRACCS à l’IPSL</a:t>
            </a:r>
            <a:endParaRPr b="0" lang="fr-FR" sz="2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/>
          </p:nvPr>
        </p:nvSpPr>
        <p:spPr>
          <a:xfrm>
            <a:off x="358920" y="1414080"/>
            <a:ext cx="8423640" cy="44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1417"/>
              </a:spcBef>
              <a:buNone/>
            </a:pPr>
            <a:endParaRPr b="1" lang="fr-FR" sz="1500" spc="-1" strike="noStrike">
              <a:solidFill>
                <a:schemeClr val="accent3"/>
              </a:solidFill>
              <a:latin typeface="Marianne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/>
          </p:nvPr>
        </p:nvSpPr>
        <p:spPr>
          <a:xfrm>
            <a:off x="358920" y="1893600"/>
            <a:ext cx="8424360" cy="26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ftr" idx="34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Secrétariat général pour l'investissement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76" name="Tableau 8"/>
          <p:cNvGraphicFramePr/>
          <p:nvPr/>
        </p:nvGraphicFramePr>
        <p:xfrm>
          <a:off x="304560" y="1208880"/>
          <a:ext cx="8532000" cy="5914080"/>
        </p:xfrm>
        <a:graphic>
          <a:graphicData uri="http://schemas.openxmlformats.org/drawingml/2006/table">
            <a:tbl>
              <a:tblPr/>
              <a:tblGrid>
                <a:gridCol w="1553400"/>
                <a:gridCol w="1877760"/>
                <a:gridCol w="1276200"/>
                <a:gridCol w="1957320"/>
                <a:gridCol w="1866600"/>
              </a:tblGrid>
              <a:tr h="370800">
                <a:tc>
                  <a:txBody>
                    <a:bodyPr anchor="t">
                      <a:noAutofit/>
                    </a:bodyPr>
                    <a:p>
                      <a:endParaRPr b="1" lang="fr-FR" sz="1400" spc="-1" strike="noStrike">
                        <a:solidFill>
                          <a:schemeClr val="lt1"/>
                        </a:solidFill>
                        <a:latin typeface="Marianne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fr-FR" sz="1400" spc="-1" strike="noStrike">
                          <a:solidFill>
                            <a:schemeClr val="lt1"/>
                          </a:solidFill>
                          <a:latin typeface="Marianne"/>
                        </a:rPr>
                        <a:t>Responsable scientifique des crédits IPSL </a:t>
                      </a:r>
                      <a:endParaRPr b="0" lang="fr-FR" sz="1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fr-FR" sz="1400" spc="-1" strike="noStrike">
                          <a:solidFill>
                            <a:schemeClr val="lt1"/>
                          </a:solidFill>
                          <a:latin typeface="Marianne"/>
                        </a:rPr>
                        <a:t>Chargée de programme référente</a:t>
                      </a:r>
                      <a:endParaRPr b="0" lang="fr-FR" sz="1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fr-FR" sz="1400" spc="-1" strike="noStrike">
                          <a:solidFill>
                            <a:schemeClr val="lt1"/>
                          </a:solidFill>
                          <a:latin typeface="Marianne"/>
                        </a:rPr>
                        <a:t>Directeur.ice scientifique du PC</a:t>
                      </a:r>
                      <a:endParaRPr b="0" lang="fr-FR" sz="1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fr-FR" sz="1400" spc="-1" strike="noStrike">
                          <a:solidFill>
                            <a:schemeClr val="lt1"/>
                          </a:solidFill>
                          <a:latin typeface="Marianne"/>
                        </a:rPr>
                        <a:t>Chargée de programme en coordination du PC</a:t>
                      </a:r>
                      <a:endParaRPr b="0" lang="fr-FR" sz="1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PC2 – INVEST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Guillaume Levavasseur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Manon Claire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Jean-Michel Soubeyroux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Marjolaine Huot-Royer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PC4 - EXTENDING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Mathieu Vrac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Marie Kazeroni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Mathieu Vrac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Marie Kazeroni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PC5 – COMPACT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Laurent Fairhead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Marie Kazeroni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Julien Le Sommer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Sophie Morellon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PC6 – QUINTET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Julie Deshayes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Manon Claire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Julie Deshayes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Manon Claire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PC7 – IMPRESSION-ESM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Martin Vancoppenolle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Manon Claire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Romain Roehrig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Marjolaine Huot-Royer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PC8 – CYCL-ESM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Yves Balkanski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Marie Kazeroni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Yves Balkanski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Marie Kazeroni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PC9 – ISCLIM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Sylvie Charbit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Manon Claire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Gaël Durand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Sophie Morellon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PC10 - LOCALISING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Mathieu Vrac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Marie Kazeroni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Samuel Somot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Marianne"/>
                        </a:rPr>
                        <a:t>Marjolaine Huot-Royer</a:t>
                      </a:r>
                      <a:endParaRPr b="0" lang="fr-F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C93F24B2-C2D7-4370-9DDC-006E91479441}" type="slidenum">
              <a:t>4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p>
            <a:fld id="{7AD9AB75-D0A3-4DDE-9917-4134E87F6AB2}" type="datetime1">
              <a:rPr lang="es-ES"/>
              <a:t>23/04/2026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360000" y="871200"/>
            <a:ext cx="8423640" cy="5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fr-FR" sz="2500" spc="-1" strike="noStrike">
                <a:solidFill>
                  <a:schemeClr val="dk1"/>
                </a:solidFill>
                <a:latin typeface="Marianne"/>
              </a:rPr>
              <a:t>Les </a:t>
            </a:r>
            <a:r>
              <a:rPr b="1" lang="fr-FR" sz="2500" spc="-1" strike="noStrike">
                <a:solidFill>
                  <a:schemeClr val="dk1"/>
                </a:solidFill>
                <a:latin typeface="Marianne"/>
              </a:rPr>
              <a:t>informa</a:t>
            </a:r>
            <a:r>
              <a:rPr b="1" lang="fr-FR" sz="2500" spc="-1" strike="noStrike">
                <a:solidFill>
                  <a:schemeClr val="dk1"/>
                </a:solidFill>
                <a:latin typeface="Marianne"/>
              </a:rPr>
              <a:t>tions </a:t>
            </a:r>
            <a:r>
              <a:rPr b="1" lang="fr-FR" sz="2500" spc="-1" strike="noStrike">
                <a:solidFill>
                  <a:schemeClr val="dk1"/>
                </a:solidFill>
                <a:latin typeface="Marianne"/>
              </a:rPr>
              <a:t>clés</a:t>
            </a:r>
            <a:endParaRPr b="0" lang="fr-FR" sz="2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/>
          </p:nvPr>
        </p:nvSpPr>
        <p:spPr>
          <a:xfrm>
            <a:off x="1715400" y="1370880"/>
            <a:ext cx="8423640" cy="44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>
                <a:solidFill>
                  <a:schemeClr val="accent3"/>
                </a:solidFill>
                <a:latin typeface="Marianne"/>
              </a:rPr>
              <a:t>L’intranet de l’IPSL </a:t>
            </a:r>
            <a:r>
              <a:rPr b="1" lang="fr-FR" sz="1500" spc="-1" strike="noStrike">
                <a:solidFill>
                  <a:schemeClr val="accent3"/>
                </a:solidFill>
                <a:latin typeface="Wingdings"/>
              </a:rPr>
              <a:t></a:t>
            </a:r>
            <a:r>
              <a:rPr b="1" lang="fr-FR" sz="1500" spc="-1" strike="noStrike">
                <a:solidFill>
                  <a:schemeClr val="accent3"/>
                </a:solidFill>
                <a:latin typeface="Marianne"/>
              </a:rPr>
              <a:t> toutes les infos clés centralisées au même endroit</a:t>
            </a: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fr-FR" sz="8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>
                <a:solidFill>
                  <a:schemeClr val="accent1"/>
                </a:solidFill>
                <a:latin typeface="Marianne"/>
              </a:rPr>
              <a:t>https://www.ipsl.fr/intranet</a:t>
            </a: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/>
          </p:nvPr>
        </p:nvSpPr>
        <p:spPr>
          <a:xfrm>
            <a:off x="358200" y="2107800"/>
            <a:ext cx="8424360" cy="26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Une question, une démarche à entreprendre ? Les étapes à suivre :</a:t>
            </a:r>
            <a:br>
              <a:rPr sz="1400"/>
            </a:b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marL="343080" indent="-343080" defTabSz="914400">
              <a:lnSpc>
                <a:spcPct val="100000"/>
              </a:lnSpc>
              <a:spcAft>
                <a:spcPts val="499"/>
              </a:spcAft>
              <a:buClr>
                <a:srgbClr val="000000"/>
              </a:buClr>
              <a:buFont typeface="Arial"/>
              <a:buAutoNum type="arabicPeriod"/>
              <a:tabLst>
                <a:tab algn="l" pos="0"/>
              </a:tabLst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Se créer un compte sur l’intranet IPSL si pas déjà fait : demander au service informatique de son laboratoire 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marL="343080" indent="-343080" defTabSz="914400">
              <a:lnSpc>
                <a:spcPct val="100000"/>
              </a:lnSpc>
              <a:spcAft>
                <a:spcPts val="499"/>
              </a:spcAft>
              <a:buClr>
                <a:srgbClr val="000000"/>
              </a:buClr>
              <a:buFont typeface="Arial"/>
              <a:buAutoNum type="arabicPeriod"/>
              <a:tabLst>
                <a:tab algn="l" pos="0"/>
              </a:tabLst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Parcourir les rubriques dédiées sur l’intranet: </a:t>
            </a:r>
            <a:br>
              <a:rPr sz="1400"/>
            </a:br>
            <a:br>
              <a:rPr sz="1400"/>
            </a:br>
            <a:br>
              <a:rPr sz="1400"/>
            </a:br>
            <a:br>
              <a:rPr sz="1400"/>
            </a:br>
            <a:br>
              <a:rPr sz="1400"/>
            </a:b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 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marL="343080" indent="-343080" defTabSz="914400">
              <a:lnSpc>
                <a:spcPct val="100000"/>
              </a:lnSpc>
              <a:spcAft>
                <a:spcPts val="499"/>
              </a:spcAft>
              <a:buClr>
                <a:srgbClr val="000000"/>
              </a:buClr>
              <a:buFont typeface="Arial"/>
              <a:buAutoNum type="arabicPeriod"/>
              <a:tabLst>
                <a:tab algn="l" pos="0"/>
              </a:tabLst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Contacter l’interlocutrice du Groupe administratif (GA) concernée + adresse générique RH ou Factures + chargée de programme TRACCS + responsable scientifique IPSL en copie pour info / validation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 type="ftr" idx="35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Secrétariat général pour </a:t>
            </a: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l'investissement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1" name="Rectangle 9"/>
          <p:cNvSpPr/>
          <p:nvPr/>
        </p:nvSpPr>
        <p:spPr>
          <a:xfrm>
            <a:off x="357480" y="3136680"/>
            <a:ext cx="8126640" cy="137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2" spcCol="0" lIns="90000" rIns="90000" tIns="45000" bIns="45000" anchor="t">
            <a:spAutoFit/>
          </a:bodyPr>
          <a:p>
            <a:pPr lvl="1" marL="63792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RH : 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  <a:p>
            <a:pPr lvl="2" marL="1095120" indent="-28584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Personnel non permanent </a:t>
            </a:r>
            <a:r>
              <a:rPr b="0" lang="fr-FR" sz="1200" spc="-1" strike="noStrike">
                <a:solidFill>
                  <a:schemeClr val="dk1"/>
                </a:solidFill>
                <a:latin typeface="Wingdings"/>
              </a:rPr>
              <a:t></a:t>
            </a: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 recruter un contractuel, accueillir un invité, accueillir un stagiaire via le CNRS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  <a:p>
            <a:pPr lvl="2" marL="1095120" indent="-28584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Prise de fonction à l’IPSL </a:t>
            </a:r>
            <a:r>
              <a:rPr b="0" lang="fr-FR" sz="1200" spc="-1" strike="noStrike">
                <a:solidFill>
                  <a:schemeClr val="dk1"/>
                </a:solidFill>
                <a:latin typeface="Wingdings"/>
              </a:rPr>
              <a:t></a:t>
            </a: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 interlocuteurs, GA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Rectangle 10"/>
          <p:cNvSpPr/>
          <p:nvPr/>
        </p:nvSpPr>
        <p:spPr>
          <a:xfrm>
            <a:off x="4061880" y="3164400"/>
            <a:ext cx="457164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lvl="1" marL="80928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Gestion financière : 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  <a:p>
            <a:pPr lvl="2" marL="1266480" indent="-28584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Achats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  <a:p>
            <a:pPr lvl="2" marL="1266480" indent="-28584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Vous partez en mission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  <a:p>
            <a:pPr lvl="2" marL="1266480" indent="-28584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Vous organisez un évènement 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8D7341BF-594E-4136-B004-E282612AD896}" type="slidenum">
              <a:t>5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p>
            <a:fld id="{FE88073A-24A0-4F6E-BBDE-D1712C791663}" type="datetime1">
              <a:rPr lang="es-ES"/>
              <a:t>23/04/2026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360000" y="871200"/>
            <a:ext cx="8423640" cy="5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fr-FR" sz="2500" spc="-1" strike="noStrike">
                <a:solidFill>
                  <a:schemeClr val="dk1"/>
                </a:solidFill>
                <a:latin typeface="Marianne"/>
              </a:rPr>
              <a:t>Les informations clés</a:t>
            </a:r>
            <a:endParaRPr b="0" lang="fr-FR" sz="2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ftr" idx="36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Secrétariat général pour l'investissement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85" name="Image 10" descr=""/>
          <p:cNvPicPr/>
          <p:nvPr/>
        </p:nvPicPr>
        <p:blipFill>
          <a:blip r:embed="rId1"/>
          <a:stretch/>
        </p:blipFill>
        <p:spPr>
          <a:xfrm>
            <a:off x="758880" y="1285920"/>
            <a:ext cx="7625880" cy="3800880"/>
          </a:xfrm>
          <a:prstGeom prst="rect">
            <a:avLst/>
          </a:prstGeom>
          <a:ln w="0">
            <a:noFill/>
          </a:ln>
        </p:spPr>
      </p:pic>
      <p:sp>
        <p:nvSpPr>
          <p:cNvPr id="186" name="Ellipse 15"/>
          <p:cNvSpPr/>
          <p:nvPr/>
        </p:nvSpPr>
        <p:spPr>
          <a:xfrm>
            <a:off x="2819520" y="2070000"/>
            <a:ext cx="1218960" cy="228240"/>
          </a:xfrm>
          <a:prstGeom prst="ellipse">
            <a:avLst/>
          </a:prstGeom>
          <a:noFill/>
          <a:ln>
            <a:solidFill>
              <a:srgbClr val="e100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fr-FR" sz="1800" spc="-1" strike="noStrike">
              <a:solidFill>
                <a:schemeClr val="lt1"/>
              </a:solidFill>
              <a:latin typeface="Marianne"/>
            </a:endParaRPr>
          </a:p>
        </p:txBody>
      </p:sp>
      <p:sp>
        <p:nvSpPr>
          <p:cNvPr id="187" name="Ellipse 16"/>
          <p:cNvSpPr/>
          <p:nvPr/>
        </p:nvSpPr>
        <p:spPr>
          <a:xfrm>
            <a:off x="4095720" y="2070000"/>
            <a:ext cx="1218960" cy="228240"/>
          </a:xfrm>
          <a:prstGeom prst="ellipse">
            <a:avLst/>
          </a:prstGeom>
          <a:noFill/>
          <a:ln>
            <a:solidFill>
              <a:srgbClr val="e100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fr-FR" sz="1800" spc="-1" strike="noStrike">
              <a:solidFill>
                <a:schemeClr val="lt1"/>
              </a:solidFill>
              <a:latin typeface="Marianne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E459024E-3E9B-41B6-AC14-8BAEECE7399E}" type="slidenum">
              <a:t>6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9"/>
          </p:nvPr>
        </p:nvSpPr>
        <p:spPr/>
        <p:txBody>
          <a:bodyPr/>
          <a:p>
            <a:fld id="{FCC43FA3-8DCC-4A14-B4D0-688323095605}" type="datetime1">
              <a:rPr lang="es-ES"/>
              <a:t>23/04/2026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360000" y="871200"/>
            <a:ext cx="8423640" cy="5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fr-FR" sz="2500" spc="-1" strike="noStrike">
                <a:solidFill>
                  <a:schemeClr val="dk1"/>
                </a:solidFill>
                <a:latin typeface="Marianne"/>
              </a:rPr>
              <a:t>Processus pour les achats et commandes</a:t>
            </a:r>
            <a:endParaRPr b="0" lang="fr-FR" sz="2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/>
          </p:nvPr>
        </p:nvSpPr>
        <p:spPr>
          <a:xfrm>
            <a:off x="358920" y="1414080"/>
            <a:ext cx="8423640" cy="44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>
                <a:solidFill>
                  <a:schemeClr val="accent1"/>
                </a:solidFill>
                <a:latin typeface="Marianne"/>
              </a:rPr>
              <a:t>Menu intranet &gt; Gestion financière &gt; Achats</a:t>
            </a: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>
                <a:solidFill>
                  <a:schemeClr val="accent1"/>
                </a:solidFill>
                <a:latin typeface="Marianne"/>
              </a:rPr>
              <a:t>https://www.ipsl.fr/intranet/gestion-financiere/achats/</a:t>
            </a: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/>
          </p:nvPr>
        </p:nvSpPr>
        <p:spPr>
          <a:xfrm>
            <a:off x="358920" y="1893600"/>
            <a:ext cx="8424360" cy="2890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>
                <a:solidFill>
                  <a:schemeClr val="dk1"/>
                </a:solidFill>
                <a:latin typeface="Marianne"/>
              </a:rPr>
              <a:t>Un projet d’achat ? </a:t>
            </a:r>
            <a:br>
              <a:rPr sz="1400"/>
            </a:br>
            <a:r>
              <a:rPr b="1" lang="fr-FR" sz="1400" spc="-1" strike="noStrike">
                <a:solidFill>
                  <a:schemeClr val="dk1"/>
                </a:solidFill>
                <a:latin typeface="Wingdings"/>
              </a:rPr>
              <a:t></a:t>
            </a:r>
            <a:r>
              <a:rPr b="1" lang="fr-FR" sz="1400" spc="-1" strike="noStrike">
                <a:solidFill>
                  <a:schemeClr val="dk1"/>
                </a:solidFill>
                <a:latin typeface="Marianne"/>
              </a:rPr>
              <a:t> Faire établir un devis en bonne et due forme 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marL="285840" indent="-285840" defTabSz="914400">
              <a:lnSpc>
                <a:spcPct val="100000"/>
              </a:lnSpc>
              <a:spcAft>
                <a:spcPts val="499"/>
              </a:spcAft>
              <a:buClr>
                <a:srgbClr val="000000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Établir un (ou plusieurs) devis comportant les mentions obligatoires :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lvl="1" marL="523440" indent="-17136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Coordonnées exactes du fournisseur (adresse, Siret…)</a:t>
            </a:r>
            <a:endParaRPr b="0" lang="fr-FR" sz="1200" spc="-1" strike="noStrike">
              <a:solidFill>
                <a:schemeClr val="dk1"/>
              </a:solidFill>
              <a:latin typeface="Marianne"/>
            </a:endParaRPr>
          </a:p>
          <a:p>
            <a:pPr lvl="1" marL="523440" indent="-17136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Libellé au nom de : </a:t>
            </a:r>
            <a:br>
              <a:rPr sz="1200"/>
            </a:br>
            <a:r>
              <a:rPr b="1" lang="fr-FR" sz="1200" spc="-1" strike="noStrike">
                <a:solidFill>
                  <a:schemeClr val="dk1"/>
                </a:solidFill>
                <a:latin typeface="Marianne"/>
              </a:rPr>
              <a:t>PC? – NOM DU PC (PEPR TRACCS)</a:t>
            </a:r>
            <a:br>
              <a:rPr sz="1200"/>
            </a:br>
            <a:r>
              <a:rPr b="1" lang="fr-FR" sz="1200" spc="-1" strike="noStrike">
                <a:solidFill>
                  <a:schemeClr val="dk1"/>
                </a:solidFill>
                <a:latin typeface="Marianne"/>
              </a:rPr>
              <a:t>IPSL – CNRS/SU/UVSQ</a:t>
            </a:r>
            <a:br>
              <a:rPr sz="1200"/>
            </a:b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QUARTIER DES GARENNES</a:t>
            </a:r>
            <a:br>
              <a:rPr sz="1200"/>
            </a:b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11 boulevard d'Alembert</a:t>
            </a:r>
            <a:br>
              <a:rPr sz="1200"/>
            </a:b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78280 GUYANCOURT</a:t>
            </a:r>
            <a:br>
              <a:rPr sz="1200"/>
            </a:b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France</a:t>
            </a:r>
            <a:endParaRPr b="0" lang="fr-FR" sz="1200" spc="-1" strike="noStrike">
              <a:solidFill>
                <a:schemeClr val="dk1"/>
              </a:solidFill>
              <a:latin typeface="Marianne"/>
            </a:endParaRPr>
          </a:p>
          <a:p>
            <a:pPr lvl="1" marL="523440" indent="-17136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fr-FR" sz="1200" spc="-1" strike="noStrike">
                <a:solidFill>
                  <a:schemeClr val="dk1"/>
                </a:solidFill>
                <a:latin typeface="Marianne"/>
              </a:rPr>
              <a:t>Montant en HT + TVA</a:t>
            </a:r>
            <a:endParaRPr b="0" lang="fr-FR" sz="12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400" spc="-1" strike="noStrike">
                <a:solidFill>
                  <a:srgbClr val="ff0000"/>
                </a:solidFill>
                <a:latin typeface="Marianne"/>
              </a:rPr>
              <a:t>/!\ Mise en concurrence (3 devis) à partir de 10 000€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 type="ftr" idx="37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Secrétariat général pour l'investissement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192" name="Groupe 10"/>
          <p:cNvGrpSpPr/>
          <p:nvPr/>
        </p:nvGrpSpPr>
        <p:grpSpPr>
          <a:xfrm>
            <a:off x="5358960" y="217800"/>
            <a:ext cx="4237200" cy="4487400"/>
            <a:chOff x="5358960" y="217800"/>
            <a:chExt cx="4237200" cy="4487400"/>
          </a:xfrm>
        </p:grpSpPr>
        <p:pic>
          <p:nvPicPr>
            <p:cNvPr id="193" name="Image 7" descr=""/>
            <p:cNvPicPr/>
            <p:nvPr/>
          </p:nvPicPr>
          <p:blipFill>
            <a:blip r:embed="rId1"/>
            <a:stretch/>
          </p:blipFill>
          <p:spPr>
            <a:xfrm rot="396600">
              <a:off x="5581080" y="422280"/>
              <a:ext cx="3792960" cy="40777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94" name="Rectangle 8"/>
            <p:cNvSpPr/>
            <p:nvPr/>
          </p:nvSpPr>
          <p:spPr>
            <a:xfrm>
              <a:off x="6294240" y="1876680"/>
              <a:ext cx="2205000" cy="1552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1" lang="fr-FR" sz="1200" spc="-1" strike="noStrike">
                  <a:solidFill>
                    <a:schemeClr val="dk1"/>
                  </a:solidFill>
                  <a:latin typeface="Marianne"/>
                </a:rPr>
                <a:t>Une dépense urgente d’un prestataire non connu ?</a:t>
              </a:r>
              <a:endParaRPr b="0" lang="fr-FR" sz="12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b="1" lang="fr-FR" sz="1200" spc="-1" strike="noStrike">
                  <a:solidFill>
                    <a:schemeClr val="dk1"/>
                  </a:solidFill>
                  <a:latin typeface="Marianne"/>
                </a:rPr>
                <a:t> </a:t>
              </a:r>
              <a:r>
                <a:rPr b="1" lang="fr-FR" sz="1200" spc="-1" strike="noStrike">
                  <a:solidFill>
                    <a:schemeClr val="dk1"/>
                  </a:solidFill>
                  <a:latin typeface="Wingdings"/>
                </a:rPr>
                <a:t></a:t>
              </a:r>
              <a:r>
                <a:rPr b="1" lang="fr-FR" sz="1200" spc="-1" strike="noStrike">
                  <a:solidFill>
                    <a:schemeClr val="dk1"/>
                  </a:solidFill>
                  <a:latin typeface="Marianne"/>
                </a:rPr>
                <a:t> </a:t>
              </a:r>
              <a:r>
                <a:rPr b="1" lang="fr-FR" sz="1200" spc="-1" strike="noStrike">
                  <a:solidFill>
                    <a:schemeClr val="dk1"/>
                  </a:solidFill>
                  <a:latin typeface="Marianne"/>
                </a:rPr>
                <a:t>Vérifiez d’abord auprès de Linda qu’il est dans la base des fournisseurs CNRS !</a:t>
              </a:r>
              <a:endParaRPr b="0" lang="fr-FR" sz="12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b="1" lang="fr-FR" sz="1200" spc="-1" strike="noStrike">
                  <a:solidFill>
                    <a:schemeClr val="dk1"/>
                  </a:solidFill>
                  <a:latin typeface="Marianne"/>
                </a:rPr>
                <a:t>(3 semaines pour créer un fournisseur)</a:t>
              </a:r>
              <a:endParaRPr b="0" lang="fr-FR" sz="12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5" name="Rectangle 9"/>
            <p:cNvSpPr/>
            <p:nvPr/>
          </p:nvSpPr>
          <p:spPr>
            <a:xfrm>
              <a:off x="6374880" y="1702080"/>
              <a:ext cx="220500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1" lang="fr-FR" sz="1400" spc="-1" strike="noStrike">
                  <a:solidFill>
                    <a:schemeClr val="accent2"/>
                  </a:solidFill>
                  <a:latin typeface="Marianne"/>
                </a:rPr>
                <a:t>TIPS !</a:t>
              </a:r>
              <a:endParaRPr b="0" lang="fr-FR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96536DA8-875C-4A21-AC0B-C4DFE1C72C6D}" type="slidenum">
              <a:t>7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p>
            <a:fld id="{1909335D-8B73-42D4-A727-8BD13566C23D}" type="datetime1">
              <a:rPr lang="es-ES"/>
              <a:t>23/04/2026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360000" y="871200"/>
            <a:ext cx="8423640" cy="5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fr-FR" sz="2500" spc="-1" strike="noStrike">
                <a:solidFill>
                  <a:schemeClr val="dk1"/>
                </a:solidFill>
                <a:latin typeface="Marianne"/>
              </a:rPr>
              <a:t>Processus pour les achats et commandes</a:t>
            </a:r>
            <a:endParaRPr b="0" lang="fr-FR" sz="2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/>
          </p:nvPr>
        </p:nvSpPr>
        <p:spPr>
          <a:xfrm>
            <a:off x="358920" y="1414080"/>
            <a:ext cx="8423640" cy="44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>
                <a:solidFill>
                  <a:schemeClr val="accent1"/>
                </a:solidFill>
                <a:latin typeface="Marianne"/>
              </a:rPr>
              <a:t>Menu intranet &gt; Gestion financière &gt; Achats</a:t>
            </a: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>
                <a:solidFill>
                  <a:schemeClr val="accent1"/>
                </a:solidFill>
                <a:latin typeface="Marianne"/>
              </a:rPr>
              <a:t>https://www.ipsl.fr/intranet/gestion-financiere/achats/</a:t>
            </a: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/>
          </p:nvPr>
        </p:nvSpPr>
        <p:spPr>
          <a:xfrm>
            <a:off x="358920" y="1974240"/>
            <a:ext cx="8424360" cy="26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>
                <a:solidFill>
                  <a:schemeClr val="dk1"/>
                </a:solidFill>
                <a:latin typeface="Marianne"/>
              </a:rPr>
              <a:t>Un projet d’achat ?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>
                <a:solidFill>
                  <a:schemeClr val="dk1"/>
                </a:solidFill>
                <a:latin typeface="Wingdings"/>
              </a:rPr>
              <a:t></a:t>
            </a:r>
            <a:r>
              <a:rPr b="1" lang="fr-FR" sz="1400" spc="-1" strike="noStrike">
                <a:solidFill>
                  <a:schemeClr val="dk1"/>
                </a:solidFill>
                <a:latin typeface="Marianne"/>
              </a:rPr>
              <a:t> </a:t>
            </a: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Transmettre le devis à Linda </a:t>
            </a:r>
            <a:r>
              <a:rPr b="1" lang="fr-FR" sz="1400" spc="-1" strike="noStrike" u="sng">
                <a:solidFill>
                  <a:schemeClr val="accent2"/>
                </a:solidFill>
                <a:uFillTx/>
                <a:latin typeface="Marianne"/>
              </a:rPr>
              <a:t>en précisant la ligne de crédit (nom et numéro du projet ciblé) </a:t>
            </a:r>
            <a:r>
              <a:rPr b="0" lang="fr-FR" sz="1400" spc="-1" strike="noStrike" u="sng">
                <a:solidFill>
                  <a:schemeClr val="dk1"/>
                </a:solidFill>
                <a:uFillTx/>
                <a:latin typeface="Marianne"/>
              </a:rPr>
              <a:t>sur laquelle engager la dépense </a:t>
            </a: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(avec responsable scientifique IPSL + chargée de programme en copie)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+ le formulaire de demande d’achat correctement rempli (</a:t>
            </a:r>
            <a:r>
              <a:rPr b="0" i="1" lang="fr-FR" sz="1400" spc="-1" strike="noStrike">
                <a:solidFill>
                  <a:schemeClr val="dk1"/>
                </a:solidFill>
                <a:latin typeface="Marianne"/>
              </a:rPr>
              <a:t>disponible sur l’intranet </a:t>
            </a:r>
            <a:r>
              <a:rPr b="0" i="1" lang="fr-FR" sz="1400" spc="-1" strike="noStrike" u="sng">
                <a:solidFill>
                  <a:schemeClr val="dk1"/>
                </a:solidFill>
                <a:uFillTx/>
                <a:latin typeface="Marianne"/>
                <a:hlinkClick r:id="rId1"/>
              </a:rPr>
              <a:t>ici</a:t>
            </a: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)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>
                <a:solidFill>
                  <a:schemeClr val="dk1"/>
                </a:solidFill>
                <a:latin typeface="Marianne"/>
              </a:rPr>
              <a:t>Une fois la prestation terminée ou livraison effectuée et conforme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>
                <a:solidFill>
                  <a:schemeClr val="dk1"/>
                </a:solidFill>
                <a:latin typeface="Wingdings"/>
              </a:rPr>
              <a:t></a:t>
            </a:r>
            <a:r>
              <a:rPr b="1" lang="fr-FR" sz="1400" spc="-1" strike="noStrike">
                <a:solidFill>
                  <a:schemeClr val="dk1"/>
                </a:solidFill>
                <a:latin typeface="Marianne"/>
              </a:rPr>
              <a:t> </a:t>
            </a: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Transmettre à Linda l’avis de « service fait » sous la forme :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- du bon de livraison daté et signé par le demandeur à réception du matériel,</a:t>
            </a:r>
            <a:br>
              <a:rPr sz="1400"/>
            </a:b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- ou de l’attestation de service fait (</a:t>
            </a:r>
            <a:r>
              <a:rPr b="0" i="1" lang="fr-FR" sz="1400" spc="-1" strike="noStrike">
                <a:solidFill>
                  <a:schemeClr val="dk1"/>
                </a:solidFill>
                <a:latin typeface="Marianne"/>
              </a:rPr>
              <a:t>disponible sur l’intranet </a:t>
            </a:r>
            <a:r>
              <a:rPr b="0" i="1" lang="fr-FR" sz="1400" spc="-1" strike="noStrike" u="sng">
                <a:solidFill>
                  <a:schemeClr val="dk1"/>
                </a:solidFill>
                <a:uFillTx/>
                <a:latin typeface="Marianne"/>
                <a:hlinkClick r:id="rId2"/>
              </a:rPr>
              <a:t>ici</a:t>
            </a: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)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+ attestation de frais de réception si prestation traiteur ! (</a:t>
            </a:r>
            <a:r>
              <a:rPr b="0" i="1" lang="fr-FR" sz="1400" spc="-1" strike="noStrike">
                <a:solidFill>
                  <a:schemeClr val="dk1"/>
                </a:solidFill>
                <a:latin typeface="Marianne"/>
              </a:rPr>
              <a:t>disponible sur l’intranet </a:t>
            </a:r>
            <a:r>
              <a:rPr b="0" i="1" lang="fr-FR" sz="1400" spc="-1" strike="noStrike" u="sng">
                <a:solidFill>
                  <a:schemeClr val="dk1"/>
                </a:solidFill>
                <a:uFillTx/>
                <a:latin typeface="Marianne"/>
                <a:hlinkClick r:id="rId3"/>
              </a:rPr>
              <a:t>ici</a:t>
            </a: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) + liste des convives (NOM/PRENOM/FONCTION)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br>
              <a:rPr sz="1400"/>
            </a:b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ftr" idx="38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Secrétariat général pour l'investissement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DF64D3CB-F292-4398-ADC7-C2727E5ED7FD}" type="slidenum">
              <a:t>8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p>
            <a:fld id="{657A6D1C-3567-41E6-BDB1-A7AEB52965E4}" type="datetime1">
              <a:rPr lang="es-ES"/>
              <a:t>23/04/2026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360000" y="871200"/>
            <a:ext cx="8423640" cy="5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fr-FR" sz="2500" spc="-1" strike="noStrike">
                <a:solidFill>
                  <a:schemeClr val="dk1"/>
                </a:solidFill>
                <a:latin typeface="Marianne"/>
              </a:rPr>
              <a:t>Processus pour les achats et commandes</a:t>
            </a:r>
            <a:endParaRPr b="0" lang="fr-FR" sz="2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/>
          </p:nvPr>
        </p:nvSpPr>
        <p:spPr>
          <a:xfrm>
            <a:off x="358920" y="1414080"/>
            <a:ext cx="8423640" cy="44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>
                <a:solidFill>
                  <a:schemeClr val="accent1"/>
                </a:solidFill>
                <a:latin typeface="Marianne"/>
              </a:rPr>
              <a:t>Menu intranet &gt; Gestion financière &gt; Achats</a:t>
            </a: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500" spc="-1" strike="noStrike">
                <a:solidFill>
                  <a:schemeClr val="accent1"/>
                </a:solidFill>
                <a:latin typeface="Marianne"/>
              </a:rPr>
              <a:t>https://www.ipsl.fr/intranet/gestion-financiere/achats/</a:t>
            </a:r>
            <a:endParaRPr b="0" lang="fr-FR" sz="15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/>
          </p:nvPr>
        </p:nvSpPr>
        <p:spPr>
          <a:xfrm>
            <a:off x="358920" y="1974240"/>
            <a:ext cx="8424360" cy="26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>
                <a:solidFill>
                  <a:schemeClr val="dk1"/>
                </a:solidFill>
                <a:latin typeface="Marianne"/>
              </a:rPr>
              <a:t>Cas particulier : les publications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Le CNRS a demandé d'arrêter de découper les frais de publication entre plusieurs financements : 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marL="285840" indent="-285840" defTabSz="914400">
              <a:lnSpc>
                <a:spcPct val="100000"/>
              </a:lnSpc>
              <a:spcAft>
                <a:spcPts val="499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Obligé de passer par des bons de commande + service fait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marL="285840" indent="-285840" defTabSz="914400">
              <a:lnSpc>
                <a:spcPct val="100000"/>
              </a:lnSpc>
              <a:spcAft>
                <a:spcPts val="499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Pas besoin forcément de devis mais au moins d'une estimation pour savoir combien provisionner sur le BC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marL="285840" indent="-285840" defTabSz="914400">
              <a:lnSpc>
                <a:spcPct val="100000"/>
              </a:lnSpc>
              <a:spcAft>
                <a:spcPts val="499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Virement par CB possible tant que le montant journalier par transaction n'est pas supérieur à 2000€</a:t>
            </a:r>
            <a:br>
              <a:rPr sz="1400"/>
            </a:br>
            <a:r>
              <a:rPr b="1" lang="fr-FR" sz="1400" spc="-1" strike="noStrike">
                <a:solidFill>
                  <a:srgbClr val="ff0000"/>
                </a:solidFill>
                <a:latin typeface="Marianne"/>
              </a:rPr>
              <a:t>/!\ Pas de virement avec une CB personnelle : le nécessaire est fait par Linda avec la carte achat de l'IPSL </a:t>
            </a: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(processus en cours pour avoir une carte achat IPSL TRACCS)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r>
              <a:rPr b="1" lang="fr-FR" sz="1400" spc="-1" strike="noStrike">
                <a:solidFill>
                  <a:schemeClr val="dk1"/>
                </a:solidFill>
                <a:latin typeface="Marianne"/>
              </a:rPr>
              <a:t>Achat de matériel</a:t>
            </a:r>
            <a:r>
              <a:rPr b="0" lang="fr-FR" sz="1400" spc="-1" strike="noStrike">
                <a:solidFill>
                  <a:schemeClr val="dk1"/>
                </a:solidFill>
                <a:latin typeface="Marianne"/>
              </a:rPr>
              <a:t>: le prix unitaire d’un article ne doit pas dépasser 3000€ pour rester dans du fonctionnement (au-delà, on passe sur de l’équipement, crédits non prévus dans TRACCS)</a:t>
            </a: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  <a:p>
            <a:pPr indent="0" defTabSz="914400">
              <a:lnSpc>
                <a:spcPct val="100000"/>
              </a:lnSpc>
              <a:spcAft>
                <a:spcPts val="499"/>
              </a:spcAft>
              <a:buNone/>
              <a:tabLst>
                <a:tab algn="l" pos="0"/>
              </a:tabLst>
            </a:pPr>
            <a:endParaRPr b="0" lang="fr-FR" sz="1400" spc="-1" strike="noStrike">
              <a:solidFill>
                <a:schemeClr val="dk1"/>
              </a:solidFill>
              <a:latin typeface="Marianne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ftr" idx="39"/>
          </p:nvPr>
        </p:nvSpPr>
        <p:spPr>
          <a:xfrm>
            <a:off x="6793920" y="128880"/>
            <a:ext cx="2087640" cy="21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fr-FR" sz="800" spc="-1" strike="noStrike">
                <a:solidFill>
                  <a:schemeClr val="accent1"/>
                </a:solidFill>
                <a:latin typeface="Marianne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1" lang="fr-FR" sz="800" spc="-1" strike="noStrike">
                <a:solidFill>
                  <a:schemeClr val="accent1"/>
                </a:solidFill>
                <a:latin typeface="Marianne"/>
              </a:rPr>
              <a:t>Secrétariat général pour l'investissement</a:t>
            </a:r>
            <a:endParaRPr b="0" lang="fr-FR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3A166423-343E-4395-A058-C78A91EA755B}" type="slidenum">
              <a:t>9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p>
            <a:fld id="{B7C43760-7BBB-43D2-8D77-C5493BAAC566}" type="datetime1">
              <a:rPr lang="es-ES"/>
              <a:t>23/04/2026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FRANCE 2030">
  <a:themeElements>
    <a:clrScheme name="FRANCE 2030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00091"/>
      </a:accent1>
      <a:accent2>
        <a:srgbClr val="e1000f"/>
      </a:accent2>
      <a:accent3>
        <a:srgbClr val="808080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0000"/>
      </a:folHlink>
    </a:clrScheme>
    <a:fontScheme name="Marianne - Marianne">
      <a:majorFont>
        <a:latin typeface="Marianne" pitchFamily="0" charset="1"/>
        <a:ea typeface=""/>
        <a:cs typeface=""/>
      </a:majorFont>
      <a:minorFont>
        <a:latin typeface="Marianne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FRANCE 2030">
  <a:themeElements>
    <a:clrScheme name="FRANCE 2030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00091"/>
      </a:accent1>
      <a:accent2>
        <a:srgbClr val="e1000f"/>
      </a:accent2>
      <a:accent3>
        <a:srgbClr val="808080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0000"/>
      </a:folHlink>
    </a:clrScheme>
    <a:fontScheme name="Marianne - Marianne">
      <a:majorFont>
        <a:latin typeface="Marianne" pitchFamily="0" charset="1"/>
        <a:ea typeface=""/>
        <a:cs typeface=""/>
      </a:majorFont>
      <a:minorFont>
        <a:latin typeface="Marianne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RANCE 2030">
  <a:themeElements>
    <a:clrScheme name="FRANCE 2030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00091"/>
      </a:accent1>
      <a:accent2>
        <a:srgbClr val="e1000f"/>
      </a:accent2>
      <a:accent3>
        <a:srgbClr val="808080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0000"/>
      </a:folHlink>
    </a:clrScheme>
    <a:fontScheme name="Marianne - Marianne">
      <a:majorFont>
        <a:latin typeface="Marianne" pitchFamily="0" charset="1"/>
        <a:ea typeface=""/>
        <a:cs typeface=""/>
      </a:majorFont>
      <a:minorFont>
        <a:latin typeface="Marianne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FRANCE 2030">
  <a:themeElements>
    <a:clrScheme name="FRANCE 2030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00091"/>
      </a:accent1>
      <a:accent2>
        <a:srgbClr val="e1000f"/>
      </a:accent2>
      <a:accent3>
        <a:srgbClr val="808080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0000"/>
      </a:folHlink>
    </a:clrScheme>
    <a:fontScheme name="Marianne - Marianne">
      <a:majorFont>
        <a:latin typeface="Marianne" pitchFamily="0" charset="1"/>
        <a:ea typeface=""/>
        <a:cs typeface=""/>
      </a:majorFont>
      <a:minorFont>
        <a:latin typeface="Marianne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FRANCE 2030">
  <a:themeElements>
    <a:clrScheme name="FRANCE 2030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00091"/>
      </a:accent1>
      <a:accent2>
        <a:srgbClr val="e1000f"/>
      </a:accent2>
      <a:accent3>
        <a:srgbClr val="808080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0000"/>
      </a:folHlink>
    </a:clrScheme>
    <a:fontScheme name="Marianne - Marianne">
      <a:majorFont>
        <a:latin typeface="Marianne" pitchFamily="0" charset="1"/>
        <a:ea typeface=""/>
        <a:cs typeface=""/>
      </a:majorFont>
      <a:minorFont>
        <a:latin typeface="Marianne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FRANCE 2030">
  <a:themeElements>
    <a:clrScheme name="FRANCE 2030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00091"/>
      </a:accent1>
      <a:accent2>
        <a:srgbClr val="e1000f"/>
      </a:accent2>
      <a:accent3>
        <a:srgbClr val="808080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0000"/>
      </a:folHlink>
    </a:clrScheme>
    <a:fontScheme name="Marianne - Marianne">
      <a:majorFont>
        <a:latin typeface="Marianne" pitchFamily="0" charset="1"/>
        <a:ea typeface=""/>
        <a:cs typeface=""/>
      </a:majorFont>
      <a:minorFont>
        <a:latin typeface="Marianne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FRANCE 2030">
  <a:themeElements>
    <a:clrScheme name="FRANCE 2030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00091"/>
      </a:accent1>
      <a:accent2>
        <a:srgbClr val="e1000f"/>
      </a:accent2>
      <a:accent3>
        <a:srgbClr val="808080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0000"/>
      </a:folHlink>
    </a:clrScheme>
    <a:fontScheme name="Marianne - Marianne">
      <a:majorFont>
        <a:latin typeface="Marianne" pitchFamily="0" charset="1"/>
        <a:ea typeface=""/>
        <a:cs typeface=""/>
      </a:majorFont>
      <a:minorFont>
        <a:latin typeface="Marianne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FRANCE 2030">
  <a:themeElements>
    <a:clrScheme name="FRANCE 2030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00091"/>
      </a:accent1>
      <a:accent2>
        <a:srgbClr val="e1000f"/>
      </a:accent2>
      <a:accent3>
        <a:srgbClr val="808080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0000"/>
      </a:folHlink>
    </a:clrScheme>
    <a:fontScheme name="Marianne - Marianne">
      <a:majorFont>
        <a:latin typeface="Marianne" pitchFamily="0" charset="1"/>
        <a:ea typeface=""/>
        <a:cs typeface=""/>
      </a:majorFont>
      <a:minorFont>
        <a:latin typeface="Marianne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FRANCE 2030">
  <a:themeElements>
    <a:clrScheme name="FRANCE 2030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00091"/>
      </a:accent1>
      <a:accent2>
        <a:srgbClr val="e1000f"/>
      </a:accent2>
      <a:accent3>
        <a:srgbClr val="808080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0000"/>
      </a:folHlink>
    </a:clrScheme>
    <a:fontScheme name="Marianne - Marianne">
      <a:majorFont>
        <a:latin typeface="Marianne" pitchFamily="0" charset="1"/>
        <a:ea typeface=""/>
        <a:cs typeface=""/>
      </a:majorFont>
      <a:minorFont>
        <a:latin typeface="Marianne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FRANCE 2030">
  <a:themeElements>
    <a:clrScheme name="FRANCE 2030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00091"/>
      </a:accent1>
      <a:accent2>
        <a:srgbClr val="e1000f"/>
      </a:accent2>
      <a:accent3>
        <a:srgbClr val="808080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0000"/>
      </a:folHlink>
    </a:clrScheme>
    <a:fontScheme name="Marianne - Marianne">
      <a:majorFont>
        <a:latin typeface="Marianne" pitchFamily="0" charset="1"/>
        <a:ea typeface=""/>
        <a:cs typeface=""/>
      </a:majorFont>
      <a:minorFont>
        <a:latin typeface="Marianne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customXml/_rels/item1.xml.rels><?xml version="1.0" encoding="UTF-8"?>
<Relationships xmlns="http://schemas.openxmlformats.org/package/2006/relationships"><Relationship Id="rId1" Type="http://schemas.openxmlformats.org/officeDocument/2006/relationships/customXmlProps" Target="itemProps1.xml"/>
</Relationships>
</file>

<file path=customXml/_rels/item2.xml.rels><?xml version="1.0" encoding="UTF-8"?>
<Relationships xmlns="http://schemas.openxmlformats.org/package/2006/relationships"><Relationship Id="rId1" Type="http://schemas.openxmlformats.org/officeDocument/2006/relationships/customXmlProps" Target="itemProps2.xml"/>
</Relationships>
</file>

<file path=customXml/_rels/item3.xml.rels><?xml version="1.0" encoding="UTF-8"?>
<Relationships xmlns="http://schemas.openxmlformats.org/package/2006/relationships"><Relationship Id="rId1" Type="http://schemas.openxmlformats.org/officeDocument/2006/relationships/customXmlProps" Target="itemProps3.xml"/>
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60A7F31F975B4CBCF2885C4283DF99" ma:contentTypeVersion="2" ma:contentTypeDescription="Crée un document." ma:contentTypeScope="" ma:versionID="af904f88ff14ac67a69241639380229e">
  <xsd:schema xmlns:xsd="http://www.w3.org/2001/XMLSchema" xmlns:xs="http://www.w3.org/2001/XMLSchema" xmlns:p="http://schemas.microsoft.com/office/2006/metadata/properties" xmlns:ns2="70df6e6e-c4af-4b60-bb04-275969decedb" targetNamespace="http://schemas.microsoft.com/office/2006/metadata/properties" ma:root="true" ma:fieldsID="4784b51087b0253c04d7236614ca049f" ns2:_="">
    <xsd:import namespace="70df6e6e-c4af-4b60-bb04-275969deced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df6e6e-c4af-4b60-bb04-275969deced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AD88EDC-2E4D-4581-8BDD-E571312759D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A0B846-113B-4F26-9095-33C64C76DE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df6e6e-c4af-4b60-bb04-275969dece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98C37ED-7C9F-4719-AC99-9525F970B0AC}">
  <ds:schemaRefs>
    <ds:schemaRef ds:uri="http://schemas.microsoft.com/office/2006/metadata/properties"/>
    <ds:schemaRef ds:uri="http://schemas.microsoft.com/office/2006/documentManagement/types"/>
    <ds:schemaRef ds:uri="70df6e6e-c4af-4b60-bb04-275969decedb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FRANCE 2030</Template>
  <Manager>FRANCE 2030</Manager>
  <TotalTime>9040</TotalTime>
  <Application>LibreOffice/24.2.7.2$Linux_X86_64 LibreOffice_project/420$Build-2</Application>
  <AppVersion>15.0000</AppVersion>
  <Words>3887</Words>
  <Paragraphs>475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2023-07-26T21:32:17Z</dcterms:created>
  <dc:creator>Martial Kurtz</dc:creator>
  <dc:description/>
  <dc:language>es-ES</dc:language>
  <cp:lastModifiedBy>hourdin</cp:lastModifiedBy>
  <dcterms:modified xsi:type="dcterms:W3CDTF">2026-04-23T09:06:06Z</dcterms:modified>
  <cp:revision>115</cp:revision>
  <dc:subject>FRANCE 2030</dc:subject>
  <dc:title>Titre de la présentation sur 2 lignes maximum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0x010100FA60A7F31F975B4CBCF2885C4283DF99</vt:lpwstr>
  </property>
  <property fmtid="{D5CDD505-2E9C-101B-9397-08002B2CF9AE}" pid="3" name="PresentationFormat">
    <vt:lpwstr>Affichage à l'écran (16:9)</vt:lpwstr>
  </property>
  <property fmtid="{D5CDD505-2E9C-101B-9397-08002B2CF9AE}" pid="4" name="Slides">
    <vt:i4>32</vt:i4>
  </property>
</Properties>
</file>