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tif" ContentType="image/ti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theme/themeOverride1.xml" ContentType="application/vnd.openxmlformats-officedocument.themeOverr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93"/>
  </p:notesMasterIdLst>
  <p:sldIdLst>
    <p:sldId id="256" r:id="rId2"/>
    <p:sldId id="526" r:id="rId3"/>
    <p:sldId id="474" r:id="rId4"/>
    <p:sldId id="527" r:id="rId5"/>
    <p:sldId id="528" r:id="rId6"/>
    <p:sldId id="529" r:id="rId7"/>
    <p:sldId id="262" r:id="rId8"/>
    <p:sldId id="476" r:id="rId9"/>
    <p:sldId id="271" r:id="rId10"/>
    <p:sldId id="478" r:id="rId11"/>
    <p:sldId id="479" r:id="rId12"/>
    <p:sldId id="480" r:id="rId13"/>
    <p:sldId id="286" r:id="rId14"/>
    <p:sldId id="481" r:id="rId15"/>
    <p:sldId id="482" r:id="rId16"/>
    <p:sldId id="483" r:id="rId17"/>
    <p:sldId id="546" r:id="rId18"/>
    <p:sldId id="289" r:id="rId19"/>
    <p:sldId id="290" r:id="rId20"/>
    <p:sldId id="291" r:id="rId21"/>
    <p:sldId id="550" r:id="rId22"/>
    <p:sldId id="486" r:id="rId23"/>
    <p:sldId id="292" r:id="rId24"/>
    <p:sldId id="541" r:id="rId25"/>
    <p:sldId id="294" r:id="rId26"/>
    <p:sldId id="295" r:id="rId27"/>
    <p:sldId id="297" r:id="rId28"/>
    <p:sldId id="530" r:id="rId29"/>
    <p:sldId id="311" r:id="rId30"/>
    <p:sldId id="312" r:id="rId31"/>
    <p:sldId id="425" r:id="rId32"/>
    <p:sldId id="493" r:id="rId33"/>
    <p:sldId id="313" r:id="rId34"/>
    <p:sldId id="494" r:id="rId35"/>
    <p:sldId id="315" r:id="rId36"/>
    <p:sldId id="495" r:id="rId37"/>
    <p:sldId id="496" r:id="rId38"/>
    <p:sldId id="497" r:id="rId39"/>
    <p:sldId id="501" r:id="rId40"/>
    <p:sldId id="502" r:id="rId41"/>
    <p:sldId id="504" r:id="rId42"/>
    <p:sldId id="500" r:id="rId43"/>
    <p:sldId id="503" r:id="rId44"/>
    <p:sldId id="510" r:id="rId45"/>
    <p:sldId id="540" r:id="rId46"/>
    <p:sldId id="513" r:id="rId47"/>
    <p:sldId id="511" r:id="rId48"/>
    <p:sldId id="545" r:id="rId49"/>
    <p:sldId id="544" r:id="rId50"/>
    <p:sldId id="547" r:id="rId51"/>
    <p:sldId id="507" r:id="rId52"/>
    <p:sldId id="549" r:id="rId53"/>
    <p:sldId id="548" r:id="rId54"/>
    <p:sldId id="518" r:id="rId55"/>
    <p:sldId id="519" r:id="rId56"/>
    <p:sldId id="520" r:id="rId57"/>
    <p:sldId id="522" r:id="rId58"/>
    <p:sldId id="521" r:id="rId59"/>
    <p:sldId id="471" r:id="rId60"/>
    <p:sldId id="523" r:id="rId61"/>
    <p:sldId id="264" r:id="rId62"/>
    <p:sldId id="265" r:id="rId63"/>
    <p:sldId id="266" r:id="rId64"/>
    <p:sldId id="269" r:id="rId65"/>
    <p:sldId id="276" r:id="rId66"/>
    <p:sldId id="277" r:id="rId67"/>
    <p:sldId id="278" r:id="rId68"/>
    <p:sldId id="279" r:id="rId69"/>
    <p:sldId id="280" r:id="rId70"/>
    <p:sldId id="281" r:id="rId71"/>
    <p:sldId id="282" r:id="rId72"/>
    <p:sldId id="283" r:id="rId73"/>
    <p:sldId id="284" r:id="rId74"/>
    <p:sldId id="394" r:id="rId75"/>
    <p:sldId id="342" r:id="rId76"/>
    <p:sldId id="343" r:id="rId77"/>
    <p:sldId id="371" r:id="rId78"/>
    <p:sldId id="391" r:id="rId79"/>
    <p:sldId id="426" r:id="rId80"/>
    <p:sldId id="392" r:id="rId81"/>
    <p:sldId id="525" r:id="rId82"/>
    <p:sldId id="524" r:id="rId83"/>
    <p:sldId id="381" r:id="rId84"/>
    <p:sldId id="382" r:id="rId85"/>
    <p:sldId id="533" r:id="rId86"/>
    <p:sldId id="534" r:id="rId87"/>
    <p:sldId id="535" r:id="rId88"/>
    <p:sldId id="536" r:id="rId89"/>
    <p:sldId id="543" r:id="rId90"/>
    <p:sldId id="537" r:id="rId91"/>
    <p:sldId id="542" r:id="rId92"/>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1pPr>
    <a:lvl2pPr marL="0" marR="0" indent="228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2pPr>
    <a:lvl3pPr marL="0" marR="0" indent="457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3pPr>
    <a:lvl4pPr marL="0" marR="0" indent="685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4pPr>
    <a:lvl5pPr marL="0" marR="0" indent="9144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5pPr>
    <a:lvl6pPr marL="0" marR="0" indent="11430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6pPr>
    <a:lvl7pPr marL="0" marR="0" indent="1371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7pPr>
    <a:lvl8pPr marL="0" marR="0" indent="1600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8pPr>
    <a:lvl9pPr marL="0" marR="0" indent="1828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
          <a:latin typeface="Helvetica Neue"/>
          <a:ea typeface="Helvetica Neue"/>
          <a:cs typeface="Helvetica Neue"/>
        </a:font>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FFFFFF"/>
          </a:solidFill>
        </a:fill>
      </a:tcStyle>
    </a:wholeTbl>
    <a:band2H>
      <a:tcTxStyle/>
      <a:tcStyle>
        <a:tcBdr/>
        <a:fill>
          <a:solidFill>
            <a:srgbClr val="E3E5E8"/>
          </a:solidFill>
        </a:fill>
      </a:tcStyle>
    </a:band2H>
    <a:firstCol>
      <a:tcTxStyle b="on" i="off">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lumOff val="-13575"/>
            </a:schemeClr>
          </a:solidFill>
        </a:fill>
      </a:tcStyle>
    </a:firstCol>
    <a:lastRow>
      <a:tcTxStyle b="off" i="off">
        <a:font>
          <a:latin typeface="Helvetica Neue"/>
          <a:ea typeface="Helvetica Neue"/>
          <a:cs typeface="Helvetica Neue"/>
        </a:font>
        <a:srgbClr val="000000"/>
      </a:tcTxStyle>
      <a:tcStyle>
        <a:tcBdr>
          <a:left>
            <a:ln w="12700" cap="flat">
              <a:noFill/>
              <a:miter lim="400000"/>
            </a:ln>
          </a:left>
          <a:right>
            <a:ln w="12700" cap="flat">
              <a:noFill/>
              <a:miter lim="400000"/>
            </a:ln>
          </a:right>
          <a:top>
            <a:ln w="12700" cap="flat">
              <a:solidFill>
                <a:srgbClr val="3797C6"/>
              </a:solidFill>
              <a:prstDash val="solid"/>
              <a:miter lim="400000"/>
            </a:ln>
          </a:top>
          <a:bottom>
            <a:ln w="12700" cap="flat">
              <a:noFill/>
              <a:miter lim="400000"/>
            </a:ln>
          </a:bottom>
          <a:insideH>
            <a:ln w="12700" cap="flat">
              <a:noFill/>
              <a:miter lim="400000"/>
            </a:ln>
          </a:insideH>
          <a:insideV>
            <a:ln w="12700" cap="flat">
              <a:noFill/>
              <a:miter lim="400000"/>
            </a:ln>
          </a:insideV>
        </a:tcBdr>
        <a:fill>
          <a:solidFill>
            <a:srgbClr val="FFFFFF"/>
          </a:solidFill>
        </a:fill>
      </a:tcStyle>
    </a:lastRow>
    <a:firstRow>
      <a:tcTxStyle b="on" i="off">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hueOff val="114395"/>
              <a:lumOff val="-24975"/>
            </a:schemeClr>
          </a:solidFill>
        </a:fill>
      </a:tcStyle>
    </a:firstRow>
  </a:tblStyle>
  <a:tblStyle styleId="{C7B018BB-80A7-4F77-B60F-C8B233D01FF8}" styleName="">
    <a:tblBg/>
    <a:wholeTbl>
      <a:tcTxStyle b="off" i="off">
        <a:font>
          <a:latin typeface="Helvetica Neue"/>
          <a:ea typeface="Helvetica Neue"/>
          <a:cs typeface="Helvetica Neue"/>
        </a:font>
        <a:srgbClr val="000000"/>
      </a:tcTxStyle>
      <a:tcStyle>
        <a:tcBdr>
          <a:left>
            <a:ln w="12700" cap="flat">
              <a:solidFill>
                <a:srgbClr val="B8B8B8"/>
              </a:solidFill>
              <a:prstDash val="solid"/>
              <a:miter lim="400000"/>
            </a:ln>
          </a:left>
          <a:right>
            <a:ln w="12700" cap="flat">
              <a:solidFill>
                <a:srgbClr val="B8B8B8"/>
              </a:solidFill>
              <a:prstDash val="solid"/>
              <a:miter lim="400000"/>
            </a:ln>
          </a:right>
          <a:top>
            <a:ln w="12700" cap="flat">
              <a:solidFill>
                <a:srgbClr val="B8B8B8"/>
              </a:solidFill>
              <a:prstDash val="solid"/>
              <a:miter lim="400000"/>
            </a:ln>
          </a:top>
          <a:bottom>
            <a:ln w="12700" cap="flat">
              <a:solidFill>
                <a:srgbClr val="B8B8B8"/>
              </a:solidFill>
              <a:prstDash val="solid"/>
              <a:miter lim="400000"/>
            </a:ln>
          </a:bottom>
          <a:insideH>
            <a:ln w="12700" cap="flat">
              <a:solidFill>
                <a:srgbClr val="B8B8B8"/>
              </a:solidFill>
              <a:prstDash val="solid"/>
              <a:miter lim="400000"/>
            </a:ln>
          </a:insideH>
          <a:insideV>
            <a:ln w="12700" cap="flat">
              <a:solidFill>
                <a:srgbClr val="B8B8B8"/>
              </a:solidFill>
              <a:prstDash val="solid"/>
              <a:miter lim="400000"/>
            </a:ln>
          </a:insideV>
        </a:tcBdr>
        <a:fill>
          <a:solidFill>
            <a:srgbClr val="EBEBEB"/>
          </a:solidFill>
        </a:fill>
      </a:tcStyle>
    </a:wholeTbl>
    <a:band2H>
      <a:tcTxStyle/>
      <a:tcStyle>
        <a:tcBdr/>
        <a:fill>
          <a:solidFill>
            <a:srgbClr val="E1E0DA"/>
          </a:solidFill>
        </a:fill>
      </a:tcStyle>
    </a:band2H>
    <a:firstCol>
      <a:tcTxStyle b="off" i="off">
        <a:fontRef idx="minor">
          <a:srgbClr val="FFFFFF"/>
        </a:fontRef>
        <a:srgbClr val="FFFFFF"/>
      </a:tcTxStyle>
      <a:tcStyle>
        <a:tcBdr>
          <a:left>
            <a:ln w="12700" cap="flat">
              <a:solidFill>
                <a:srgbClr val="606060"/>
              </a:solidFill>
              <a:prstDash val="solid"/>
              <a:miter lim="400000"/>
            </a:ln>
          </a:left>
          <a:right>
            <a:ln w="12700" cap="flat">
              <a:solidFill>
                <a:srgbClr val="606060"/>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chemeClr val="accent3">
              <a:hueOff val="362282"/>
              <a:satOff val="31803"/>
              <a:lumOff val="-18242"/>
            </a:schemeClr>
          </a:solidFill>
        </a:fill>
      </a:tcStyle>
    </a:firstCol>
    <a:lastRow>
      <a:tcTxStyle b="off" i="off">
        <a:font>
          <a:latin typeface="Helvetica Neue"/>
          <a:ea typeface="Helvetica Neue"/>
          <a:cs typeface="Helvetica Neue"/>
        </a:font>
        <a:srgbClr val="000000"/>
      </a:tcTxStyle>
      <a:tcStyle>
        <a:tcBdr>
          <a:left>
            <a:ln w="12700" cap="flat">
              <a:solidFill>
                <a:srgbClr val="606060"/>
              </a:solidFill>
              <a:prstDash val="solid"/>
              <a:miter lim="400000"/>
            </a:ln>
          </a:left>
          <a:right>
            <a:ln w="12700" cap="flat">
              <a:solidFill>
                <a:srgbClr val="606060"/>
              </a:solidFill>
              <a:prstDash val="solid"/>
              <a:miter lim="400000"/>
            </a:ln>
          </a:right>
          <a:top>
            <a:ln w="254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rgbClr val="EBEBEB"/>
          </a:solidFill>
        </a:fill>
      </a:tcStyle>
    </a:lastRow>
    <a:firstRow>
      <a:tcTxStyle b="off" i="off">
        <a:fontRef idx="minor">
          <a:srgbClr val="FFFFFF"/>
        </a:fontRef>
        <a:srgbClr val="FFFFFF"/>
      </a:tcTxStyle>
      <a:tcStyle>
        <a:tcBdr>
          <a:left>
            <a:ln w="12700" cap="flat">
              <a:solidFill>
                <a:srgbClr val="929292"/>
              </a:solidFill>
              <a:prstDash val="solid"/>
              <a:miter lim="400000"/>
            </a:ln>
          </a:left>
          <a:right>
            <a:ln w="12700" cap="flat">
              <a:solidFill>
                <a:srgbClr val="929292"/>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929292"/>
              </a:solidFill>
              <a:prstDash val="solid"/>
              <a:miter lim="400000"/>
            </a:ln>
          </a:insideH>
          <a:insideV>
            <a:ln w="12700" cap="flat">
              <a:solidFill>
                <a:srgbClr val="929292"/>
              </a:solidFill>
              <a:prstDash val="solid"/>
              <a:miter lim="400000"/>
            </a:ln>
          </a:insideV>
        </a:tcBdr>
        <a:fill>
          <a:solidFill>
            <a:srgbClr val="017101"/>
          </a:solidFill>
        </a:fill>
      </a:tcStyle>
    </a:firstRow>
  </a:tblStyle>
  <a:tblStyle styleId="{EEE7283C-3CF3-47DC-8721-378D4A62B228}" styleName="">
    <a:tblBg/>
    <a:wholeTbl>
      <a:tcTxStyle b="off" i="off">
        <a:font>
          <a:latin typeface="Helvetica Neue Light"/>
          <a:ea typeface="Helvetica Neue Light"/>
          <a:cs typeface="Helvetica Neue Light"/>
        </a:font>
        <a:srgbClr val="000000"/>
      </a:tcTxStyle>
      <a:tcStyle>
        <a:tcBdr>
          <a:left>
            <a:ln w="12700" cap="flat">
              <a:solidFill>
                <a:srgbClr val="5D5D5D"/>
              </a:solidFill>
              <a:custDash>
                <a:ds d="200000" sp="200000"/>
              </a:custDash>
              <a:miter lim="400000"/>
            </a:ln>
          </a:left>
          <a:right>
            <a:ln w="12700" cap="flat">
              <a:solidFill>
                <a:srgbClr val="5D5D5D"/>
              </a:solidFill>
              <a:custDash>
                <a:ds d="200000" sp="200000"/>
              </a:custDash>
              <a:miter lim="400000"/>
            </a:ln>
          </a:right>
          <a:top>
            <a:ln w="12700" cap="flat">
              <a:solidFill>
                <a:srgbClr val="5D5D5D"/>
              </a:solidFill>
              <a:custDash>
                <a:ds d="200000" sp="200000"/>
              </a:custDash>
              <a:miter lim="400000"/>
            </a:ln>
          </a:top>
          <a:bottom>
            <a:ln w="12700" cap="flat">
              <a:solidFill>
                <a:srgbClr val="5D5D5D"/>
              </a:solidFill>
              <a:custDash>
                <a:ds d="200000" sp="200000"/>
              </a:custDash>
              <a:miter lim="400000"/>
            </a:ln>
          </a:bottom>
          <a:insideH>
            <a:ln w="12700" cap="flat">
              <a:solidFill>
                <a:srgbClr val="5D5D5D"/>
              </a:solidFill>
              <a:custDash>
                <a:ds d="200000" sp="200000"/>
              </a:custDash>
              <a:miter lim="400000"/>
            </a:ln>
          </a:insideH>
          <a:insideV>
            <a:ln w="12700" cap="flat">
              <a:solidFill>
                <a:srgbClr val="5D5D5D"/>
              </a:solidFill>
              <a:custDash>
                <a:ds d="200000" sp="200000"/>
              </a:custDash>
              <a:miter lim="400000"/>
            </a:ln>
          </a:insideV>
        </a:tcBdr>
        <a:fill>
          <a:solidFill>
            <a:srgbClr val="FAF7E9"/>
          </a:solidFill>
        </a:fill>
      </a:tcStyle>
    </a:wholeTbl>
    <a:band2H>
      <a:tcTxStyle/>
      <a:tcStyle>
        <a:tcBdr/>
        <a:fill>
          <a:solidFill>
            <a:srgbClr val="EDEADD"/>
          </a:solidFill>
        </a:fill>
      </a:tcStyle>
    </a:band2H>
    <a:firstCol>
      <a:tcTxStyle b="off" i="off">
        <a:fontRef idx="minor">
          <a:srgbClr val="FFFFFF"/>
        </a:fontRef>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9BA00"/>
          </a:solidFill>
        </a:fill>
      </a:tcStyle>
    </a:firstCol>
    <a:lastRow>
      <a:tcTxStyle b="off" i="off">
        <a:fontRef idx="minor">
          <a:srgbClr val="FFFFFF"/>
        </a:fontRef>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F9400"/>
          </a:solidFill>
        </a:fill>
      </a:tcStyle>
    </a:lastRow>
    <a:firstRow>
      <a:tcTxStyle b="off" i="off">
        <a:fontRef idx="minor">
          <a:srgbClr val="FFFFFF"/>
        </a:fontRef>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F9400"/>
          </a:solidFill>
        </a:fill>
      </a:tcStyle>
    </a:firstRow>
  </a:tblStyle>
  <a:tblStyle styleId="{CF821DB8-F4EB-4A41-A1BA-3FCAFE7338EE}" styleName="">
    <a:tblBg/>
    <a:wholeTbl>
      <a:tcTxStyle b="off" i="off">
        <a:font>
          <a:latin typeface="Helvetica Neue"/>
          <a:ea typeface="Helvetica Neue"/>
          <a:cs typeface="Helvetica Neue"/>
        </a:font>
        <a:srgbClr val="000000"/>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EBEBEB"/>
          </a:solidFill>
        </a:fill>
      </a:tcStyle>
    </a:wholeTbl>
    <a:band2H>
      <a:tcTxStyle/>
      <a:tcStyle>
        <a:tcBdr/>
        <a:fill>
          <a:solidFill>
            <a:srgbClr val="DADBDA"/>
          </a:solidFill>
        </a:fill>
      </a:tcStyle>
    </a:band2H>
    <a:firstCol>
      <a:tcTxStyle b="on" i="off">
        <a:font>
          <a:latin typeface="Helvetica Neue"/>
          <a:ea typeface="Helvetica Neue"/>
          <a:cs typeface="Helvetica Neue"/>
        </a:font>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chemeClr val="accent6">
              <a:hueOff val="-146070"/>
              <a:satOff val="-10048"/>
              <a:lumOff val="-30626"/>
            </a:schemeClr>
          </a:solidFill>
        </a:fill>
      </a:tcStyle>
    </a:firstCol>
    <a:lastRow>
      <a:tcTxStyle b="on" i="off">
        <a:font>
          <a:latin typeface="Helvetica Neue"/>
          <a:ea typeface="Helvetica Neue"/>
          <a:cs typeface="Helvetica Neue"/>
        </a:font>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C24785"/>
          </a:solidFill>
        </a:fill>
      </a:tcStyle>
    </a:lastRow>
    <a:firstRow>
      <a:tcTxStyle b="on" i="off">
        <a:font>
          <a:latin typeface="Helvetica Neue"/>
          <a:ea typeface="Helvetica Neue"/>
          <a:cs typeface="Helvetica Neue"/>
        </a:font>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C24785"/>
          </a:solidFill>
        </a:fill>
      </a:tcStyle>
    </a:firstRow>
  </a:tblStyle>
  <a:tblStyle styleId="{33BA23B1-9221-436E-865A-0063620EA4FD}" styleName="">
    <a:tblBg/>
    <a:wholeTbl>
      <a:tcTxStyle b="off" i="off">
        <a:font>
          <a:latin typeface="Helvetica Neue"/>
          <a:ea typeface="Helvetica Neue"/>
          <a:cs typeface="Helvetica Neue"/>
        </a:font>
        <a:srgbClr val="000000"/>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B5B5C1"/>
          </a:solidFill>
        </a:fill>
      </a:tcStyle>
    </a:wholeTbl>
    <a:band2H>
      <a:tcTxStyle/>
      <a:tcStyle>
        <a:tcBdr/>
        <a:fill>
          <a:solidFill>
            <a:srgbClr val="9A9AA5"/>
          </a:solidFill>
        </a:fill>
      </a:tcStyle>
    </a:band2H>
    <a:firstCol>
      <a:tcTxStyle b="on" i="off">
        <a:font>
          <a:latin typeface="Helvetica Neue"/>
          <a:ea typeface="Helvetica Neue"/>
          <a:cs typeface="Helvetica Neue"/>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53585F"/>
          </a:solidFill>
        </a:fill>
      </a:tcStyle>
    </a:firstCol>
    <a:lastRow>
      <a:tcTxStyle b="on" i="off">
        <a:font>
          <a:latin typeface="Helvetica Neue"/>
          <a:ea typeface="Helvetica Neue"/>
          <a:cs typeface="Helvetica Neue"/>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798089"/>
          </a:solidFill>
        </a:fill>
      </a:tcStyle>
    </a:lastRow>
    <a:firstRow>
      <a:tcTxStyle b="on" i="off">
        <a:font>
          <a:latin typeface="Helvetica Neue"/>
          <a:ea typeface="Helvetica Neue"/>
          <a:cs typeface="Helvetica Neue"/>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798089"/>
          </a:solidFill>
        </a:fill>
      </a:tcStyle>
    </a:firstRow>
  </a:tblStyle>
  <a:tblStyle styleId="{2708684C-4D16-4618-839F-0558EEFCDFE6}" styleName="">
    <a:tblBg/>
    <a:wholeTbl>
      <a:tcTxStyle b="off" i="off">
        <a:font>
          <a:latin typeface="Helvetica Neue"/>
          <a:ea typeface="Helvetica Neue"/>
          <a:cs typeface="Helvetica Neue"/>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wholeTbl>
    <a:band2H>
      <a:tcTxStyle/>
      <a:tcStyle>
        <a:tcBdr/>
        <a:fill>
          <a:solidFill>
            <a:srgbClr val="EDEEEE"/>
          </a:solidFill>
        </a:fill>
      </a:tcStyle>
    </a:band2H>
    <a:firstCol>
      <a:tcTxStyle b="on" i="off">
        <a:font>
          <a:latin typeface="Helvetica Neue"/>
          <a:ea typeface="Helvetica Neue"/>
          <a:cs typeface="Helvetica Neue"/>
        </a:font>
        <a:srgbClr val="000000"/>
      </a:tcTxStyle>
      <a:tcStyle>
        <a:tcBdr>
          <a:left>
            <a:ln w="12700" cap="flat">
              <a:noFill/>
              <a:miter lim="400000"/>
            </a:ln>
          </a:left>
          <a:right>
            <a:ln w="12700" cap="flat">
              <a:solidFill>
                <a:srgbClr val="000000"/>
              </a:solidFill>
              <a:prstDash val="solid"/>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firstCol>
    <a:lastRow>
      <a:tcTxStyle b="on" i="off">
        <a:font>
          <a:latin typeface="Helvetica Neue"/>
          <a:ea typeface="Helvetica Neue"/>
          <a:cs typeface="Helvetica Neue"/>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solidFill>
                <a:srgbClr val="000000"/>
              </a:solidFill>
              <a:prstDash val="solid"/>
              <a:miter lim="400000"/>
            </a:ln>
          </a:top>
          <a:bottom>
            <a:ln w="12700" cap="flat">
              <a:noFill/>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lastRow>
    <a:firstRow>
      <a:tcTxStyle b="on" i="off">
        <a:font>
          <a:latin typeface="Helvetica Neue"/>
          <a:ea typeface="Helvetica Neue"/>
          <a:cs typeface="Helvetica Neue"/>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noFill/>
              <a:miter lim="400000"/>
            </a:ln>
          </a:top>
          <a:bottom>
            <a:ln w="12700" cap="flat">
              <a:solidFill>
                <a:srgbClr val="000000"/>
              </a:solidFill>
              <a:prstDash val="solid"/>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7962"/>
    <p:restoredTop sz="96301"/>
  </p:normalViewPr>
  <p:slideViewPr>
    <p:cSldViewPr snapToGrid="0">
      <p:cViewPr varScale="1">
        <p:scale>
          <a:sx n="63" d="100"/>
          <a:sy n="63" d="100"/>
        </p:scale>
        <p:origin x="1072" y="2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viewProps" Target="viewProps.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tableStyles" Target="tableStyle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1" name="Shape 141"/>
          <p:cNvSpPr>
            <a:spLocks noGrp="1" noRot="1" noChangeAspect="1"/>
          </p:cNvSpPr>
          <p:nvPr>
            <p:ph type="sldImg"/>
          </p:nvPr>
        </p:nvSpPr>
        <p:spPr>
          <a:xfrm>
            <a:off x="1143000" y="685800"/>
            <a:ext cx="4572000" cy="3429000"/>
          </a:xfrm>
          <a:prstGeom prst="rect">
            <a:avLst/>
          </a:prstGeom>
        </p:spPr>
        <p:txBody>
          <a:bodyPr/>
          <a:lstStyle/>
          <a:p>
            <a:endParaRPr dirty="0"/>
          </a:p>
        </p:txBody>
      </p:sp>
      <p:sp>
        <p:nvSpPr>
          <p:cNvPr id="142" name="Shape 142"/>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BE4008-BDB6-CBF7-FE0D-FFA34B67E9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BBE4C7A-54B1-5D61-603F-53AAC5DE5635}"/>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10078D9B-A736-5673-D1BB-532FFAA8189E}"/>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5338109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454BDD-FEBB-92AB-9E49-BED58047193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D633379-3E73-689A-5EF6-9C183418608E}"/>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F3AABDA0-BABB-6EA9-1F28-AA4AB55AA8A8}"/>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2737200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5EDBB2-8C9C-E0A1-E6CB-C95C76D9941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818A7C-6E4D-9552-5E07-0AC10686AA96}"/>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770E8495-7760-120C-B123-B0AEEAAACB9F}"/>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5439602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F6F0EF-FAD2-6AE8-8214-3F969CFF245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2CB613A-2B68-29AD-3BD8-759EA71D36D8}"/>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863B1406-AA98-9688-5FA8-15CA28CF13FE}"/>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0069875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90C740-3534-232A-D60A-09F7720B91D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908447C-EA33-E66A-C5C6-64460B1827AF}"/>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FCD7F9FD-272F-37BF-2221-A0428F882897}"/>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3236900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194B75-8A17-8ABF-3AD1-00893DE16F4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D82ED39-0C86-7CCC-8045-305340BFD6B2}"/>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ECBC9D40-DE84-6547-6DB3-C6527E566D08}"/>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4140194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1825761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25408B-13A9-53D5-F657-73A52F6918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016F36D-EF2D-5F82-3924-4E85B434F5AF}"/>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875BD1C5-4888-D652-4F56-69FF965E53E5}"/>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41645845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D46CDF-CF54-39B3-BB8A-71958DB786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CF52354-A916-185F-228E-3BE10833F17F}"/>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AE07207C-50C5-2BCF-5C3D-AE0CE64AA408}"/>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6931727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ED5397-2347-EF13-8906-089348F21DF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B5D65C1-4545-D43C-0AC6-1A30CFE9FD11}"/>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571F7DE6-7C49-F61F-1635-F99C27C915C3}"/>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1906805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6932105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CF3967-07B5-F3F0-4799-92C0C9F3FA5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01372F-E1CB-C186-B9A8-7443316AC917}"/>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76FE93D2-59FC-D0A5-1B81-E7B9735874DC}"/>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6858210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53220F-3306-9350-F062-88BF93030AB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3ABC52F-08E7-5263-5641-4FC66A1C8DA5}"/>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8540D65D-D71F-7E94-3A2F-B28378009F23}"/>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3569038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ACF97F-BC72-6F44-D32E-6125BD22A6E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C1145F-FE02-723A-753C-A0E5943FF71B}"/>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CA68C815-58EC-CAF2-AC97-84EBF6483182}"/>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96723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C5066E-01E3-CDC3-B347-B06466D4007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1D11C0-BB51-299A-CBDE-7685B4DF35CF}"/>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F7D8F58E-B3E1-0A2B-FC6C-30E4146AC9AD}"/>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4954447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69910B-D6D5-C6CD-DC69-048A2570550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09DDB89-87F3-868E-AB58-366027886892}"/>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D463A1DD-0DBF-90B2-3D37-C8BAF7510C28}"/>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0296387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56B828-F78D-3293-FF6B-95FFE05F1A9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03C8A0-F51A-14C5-18DA-1F8FF8A1B23F}"/>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B49EC253-FDA2-02CD-3F8B-8A3E70DB9888}"/>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402427059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005ADA-19B4-19EE-CC63-6C28E4E4E05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6982E0C-0597-2C97-D26C-3BFA584431F5}"/>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41489678-45C1-970F-21AF-6E8AEA02D3AF}"/>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74975734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569FD0-8E96-32DF-5A8E-7B524390D2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7988F1-2BBB-15CB-4640-6B5D28EAB15B}"/>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CEF0EA81-91A6-9ED0-5E8E-411F2A7174E6}"/>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89580099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6860984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6EE354-D921-B0DF-F6CC-419684DD061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E3E7A4-1EA3-C56D-A828-3A3AEC842C1A}"/>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2A61D3A0-CD24-AAE2-AC26-271832E6D2E2}"/>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34194215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EF1254-9E2D-C541-A0D2-E1B13EF068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A99442-55E5-8B3E-DAF4-594E65E6E28D}"/>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9F2D0D0E-D144-1425-F8CC-050CCEC11DC5}"/>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44086764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06D4F2-2EA2-4BB7-1FD0-3BFE42A74FB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6A0E999-CA47-6006-FB42-82D1018AEB73}"/>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2F37E02F-7D23-3D90-5A92-4D5282506705}"/>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7472331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561B1D-FCF8-66BE-0E27-E79DABD0A83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BE18C01-B498-45D8-2AC4-C34BC6EEBF3E}"/>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A153AA70-3C17-83BC-1AFA-B36B65F366CD}"/>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61449109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BE38BD-B7C4-0B54-A6EA-3BF2E3D9CD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EBF76E-0F88-C316-162C-0AD8738AE48A}"/>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51BAF174-9C48-EF9C-6C99-2E9A80442780}"/>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96752772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00B0CD-E66E-9E16-40CE-E0584B4895B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E885B67-3E8B-075E-9690-E28E00050EF3}"/>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E47B47A0-4771-27EE-D6B3-72AAD9206256}"/>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41880937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296F1B-6F5E-1E48-1DBA-4EC9885DB79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A4C181-1D39-5D4F-C396-48CD08B1BE43}"/>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1105DCE6-48D7-6F09-8A54-CDFA4BB67883}"/>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04676394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425264-A00A-61A7-7703-5EE702E6FD0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8425E38-C1EA-2AB4-CE6E-1D45A245F245}"/>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A3AF7A1C-EAC7-B3CA-2981-D5FBE2B1BD87}"/>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95962086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9460A3-3731-871A-D92E-6AB2E9B891B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2F3F4E9-0A60-5BD3-422D-48B8E70620B5}"/>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BD878619-E1C5-C23B-F3B8-E1A5C96E4AC0}"/>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01529847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9B4B6E-8251-259D-6252-8DC215F6DC6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625F476-0B61-D786-5677-1D5A725358C5}"/>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3587DC34-EA10-6A45-ACD9-C71BF6EEA12D}"/>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54255860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59C021-4189-48CC-C4A2-A9E1208B036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67EECD-520A-1652-CFF9-8924BBE90B77}"/>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BD8D0549-28A3-857F-4257-2AE63A4C0B79}"/>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20844921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FF1816-85BC-D93F-9F17-4CA873C2964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0BC736-335C-616D-227F-CB6758C16122}"/>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06360F4B-D570-319E-F3B4-CEC6ED18495E}"/>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96143441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5AF4D1-9218-BEC8-591A-C6CFB9C9B94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D2D0CD-ECF1-1F93-8203-3517B1FCFECA}"/>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A5578FAF-3831-0116-CFC8-C73B61F5380A}"/>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32986594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66125F-69C0-7775-6A7F-2F5D317F5DC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7F51405-7183-2CC0-4FEC-86368FF0F57B}"/>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1654EFAE-E72E-C0B7-92DC-12880C48A53E}"/>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81312927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56CF7C-FA0E-329F-8793-F5384F55DD1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484D4CF-3170-52AF-B7ED-1933E22C005E}"/>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9C2A774F-874A-D933-689A-055E60CD4AED}"/>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48588556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AD6B55-4CDD-4004-04F3-4EA435DAC56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1F90F50-6A1F-5373-3350-BF72355022A4}"/>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54C5898B-32BD-7027-AFC7-02D24635758F}"/>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35639596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4B9660-6268-7FFE-4FA4-42B9FC7B166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C92E10-D934-FDF1-9B49-FE5050893F4A}"/>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ED689441-C62F-37EB-58C1-9A4B1464E0D5}"/>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98365986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F4DD2E-7CB2-14E5-F848-1CF7920B62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5352448-D827-2A70-710E-BEC1A8058EB6}"/>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ED7D72CA-0E85-E4C0-BA08-DCB3E1024781}"/>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57962228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4749A9-8ABE-F804-A13B-E1750DEC3BC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89117E9-9239-7D1A-9334-32CA679546FE}"/>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67ED8F08-AA1C-2E09-ABCB-073502780982}"/>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424890996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86DA37-CA52-CF1F-FE25-D41628CEFF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0875312-0B40-5BF3-E8F9-C9DF5F3D930F}"/>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5E4AF58F-602A-A4D2-24D6-F273D7035A74}"/>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84503259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5847E2-B519-CB00-73F6-E7C66B78D4A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BDFD9E-43FB-D608-9C8C-8449026FBE6D}"/>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134B36C3-00D3-E12E-C3CC-6193722700C5}"/>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91669322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BFC8B6-AA4D-55EE-00C9-571C29BDE1A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DB6833B-2E83-9A7F-C462-0DF228811BE6}"/>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8C404CFD-8C91-A8D6-BC8F-386045DBB087}"/>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60037569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C61D97-1A8C-4D5C-6B69-C63B451FB2A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951370B-5F35-B0DF-8103-78E24503B7AF}"/>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91DEFCA1-B6A1-F00A-926C-44780ACE4F2D}"/>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9731247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3A4095-51D0-518D-84F8-C2EF14513B1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27D49B-E867-8A3D-CE81-92946C652800}"/>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F7B1A2C0-943C-537A-C283-E62DE6E7CD44}"/>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968619850"/>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3CCAE3-90C3-5357-9153-E3698C832EA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AC6863-DA80-99F0-D03A-4A2BF038AE02}"/>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980F666E-DBA5-BB48-04D2-0B9FEB48169D}"/>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25618197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483063217"/>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4E65AA-1A15-231F-B8DA-636B0FE6DA3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A60630-D898-DC8D-FB6E-3615934292DE}"/>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4100489B-6126-3DA2-B331-7BFA9905D7A8}"/>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48167303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4FD3BE-1293-AF61-A7F3-431ABCDB7CB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8DA423A-517A-B6A6-AF0D-0A51F22C2247}"/>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B11581D1-AC99-5F99-9A09-1E2A0E2157E1}"/>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74571993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DC6688-65D3-EC19-DA50-344B9DD60E2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F5F7404-5315-DE3F-4B33-0662D85FB43A}"/>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333F108B-162A-82C8-F125-D09787BD7C05}"/>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380662039"/>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C4B43E-3741-1755-50FF-5DFFDA47172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7D50FB8-0A8F-C5E4-E69A-BBDA16E4530D}"/>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4E2C10FE-2F98-5B66-176D-FB5EE4CAE7C1}"/>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238432487"/>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DDC5BB-6354-FF78-F4B8-D08A11AE9AA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B1D17E-E6C9-938C-2679-C1A1C26A5C01}"/>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16BA25D7-D54C-C923-34DE-DE08471AAB23}"/>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868946822"/>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8AE033-D37C-8854-192B-9A650A85752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660A302-621C-C38C-9CEB-2330835270D2}"/>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9BD4BD57-7510-7295-D8B8-D69A09B40A8B}"/>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492148119"/>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F608C0-62AA-9F2C-6CA5-A14BC991C10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4A8691B-E787-43F0-8FD0-A310E3B93407}"/>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A40214D6-3F4B-D665-0927-9B4690C2D39D}"/>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8577818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re et sous-titre">
    <p:spTree>
      <p:nvGrpSpPr>
        <p:cNvPr id="1" name=""/>
        <p:cNvGrpSpPr/>
        <p:nvPr/>
      </p:nvGrpSpPr>
      <p:grpSpPr>
        <a:xfrm>
          <a:off x="0" y="0"/>
          <a:ext cx="0" cy="0"/>
          <a:chOff x="0" y="0"/>
          <a:chExt cx="0" cy="0"/>
        </a:xfrm>
      </p:grpSpPr>
      <p:sp>
        <p:nvSpPr>
          <p:cNvPr id="11" name="Title Text"/>
          <p:cNvSpPr txBox="1">
            <a:spLocks noGrp="1"/>
          </p:cNvSpPr>
          <p:nvPr>
            <p:ph type="title"/>
          </p:nvPr>
        </p:nvSpPr>
        <p:spPr>
          <a:xfrm>
            <a:off x="4833937" y="2303859"/>
            <a:ext cx="14716126" cy="4643438"/>
          </a:xfrm>
          <a:prstGeom prst="rect">
            <a:avLst/>
          </a:prstGeom>
        </p:spPr>
        <p:txBody>
          <a:bodyPr anchor="b"/>
          <a:lstStyle/>
          <a:p>
            <a:r>
              <a:t>Title Text</a:t>
            </a:r>
          </a:p>
        </p:txBody>
      </p:sp>
      <p:sp>
        <p:nvSpPr>
          <p:cNvPr id="12" name="Body Level One…"/>
          <p:cNvSpPr txBox="1">
            <a:spLocks noGrp="1"/>
          </p:cNvSpPr>
          <p:nvPr>
            <p:ph type="body" sz="quarter" idx="1"/>
          </p:nvPr>
        </p:nvSpPr>
        <p:spPr>
          <a:xfrm>
            <a:off x="4833937" y="7090171"/>
            <a:ext cx="14716126" cy="1589486"/>
          </a:xfrm>
          <a:prstGeom prst="rect">
            <a:avLst/>
          </a:prstGeom>
        </p:spPr>
        <p:txBody>
          <a:bodyPr anchor="t"/>
          <a:lstStyle>
            <a:lvl1pPr marL="0" indent="0" algn="ctr">
              <a:spcBef>
                <a:spcPts val="0"/>
              </a:spcBef>
              <a:buSzTx/>
              <a:buNone/>
              <a:defRPr sz="5200"/>
            </a:lvl1pPr>
            <a:lvl2pPr marL="0" indent="0" algn="ctr">
              <a:spcBef>
                <a:spcPts val="0"/>
              </a:spcBef>
              <a:buSzTx/>
              <a:buNone/>
              <a:defRPr sz="5200"/>
            </a:lvl2pPr>
            <a:lvl3pPr marL="0" indent="0" algn="ctr">
              <a:spcBef>
                <a:spcPts val="0"/>
              </a:spcBef>
              <a:buSzTx/>
              <a:buNone/>
              <a:defRPr sz="5200"/>
            </a:lvl3pPr>
            <a:lvl4pPr marL="0" indent="0" algn="ctr">
              <a:spcBef>
                <a:spcPts val="0"/>
              </a:spcBef>
              <a:buSzTx/>
              <a:buNone/>
              <a:defRPr sz="5200"/>
            </a:lvl4pPr>
            <a:lvl5pPr marL="0" indent="0" algn="ctr">
              <a:spcBef>
                <a:spcPts val="0"/>
              </a:spcBef>
              <a:buSzTx/>
              <a:buNone/>
              <a:defRPr sz="5200"/>
            </a:lvl5pPr>
          </a:lstStyle>
          <a:p>
            <a:r>
              <a:t>Body Level One</a:t>
            </a:r>
          </a:p>
          <a:p>
            <a:pPr lvl="1"/>
            <a:r>
              <a:t>Body Level Two</a:t>
            </a:r>
          </a:p>
          <a:p>
            <a:pPr lvl="2"/>
            <a:r>
              <a:t>Body Level Three</a:t>
            </a:r>
          </a:p>
          <a:p>
            <a:pPr lvl="3"/>
            <a:r>
              <a:t>Body Level Four</a:t>
            </a:r>
          </a:p>
          <a:p>
            <a:pPr lvl="4"/>
            <a:r>
              <a:t>Body Level Five</a:t>
            </a:r>
          </a:p>
        </p:txBody>
      </p:sp>
      <p:sp>
        <p:nvSpPr>
          <p:cNvPr id="13" name="Slide Number"/>
          <p:cNvSpPr txBox="1">
            <a:spLocks noGrp="1"/>
          </p:cNvSpPr>
          <p:nvPr>
            <p:ph type="sldNum" sz="quarter" idx="2"/>
          </p:nvPr>
        </p:nvSpPr>
        <p:spPr>
          <a:prstGeom prst="rect">
            <a:avLst/>
          </a:prstGeom>
        </p:spPr>
        <p:txBody>
          <a:bodyPr/>
          <a:lstStyle>
            <a:lvl1pPr>
              <a:defRPr>
                <a:latin typeface="Helvetica Neue Thin"/>
                <a:ea typeface="Helvetica Neue Thin"/>
                <a:cs typeface="Helvetica Neue Thin"/>
                <a:sym typeface="Helvetica Neue Thin"/>
              </a:defRPr>
            </a:lvl1pPr>
          </a:lstStyle>
          <a:p>
            <a:fld id="{86CB4B4D-7CA3-9044-876B-883B54F8677D}" type="slidenum">
              <a:rPr/>
              <a:t>‹#›</a:t>
            </a:fld>
            <a:endParaRPr dirty="0"/>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Photo - Horizontale">
    <p:spTree>
      <p:nvGrpSpPr>
        <p:cNvPr id="1" name=""/>
        <p:cNvGrpSpPr/>
        <p:nvPr/>
      </p:nvGrpSpPr>
      <p:grpSpPr>
        <a:xfrm>
          <a:off x="0" y="0"/>
          <a:ext cx="0" cy="0"/>
          <a:chOff x="0" y="0"/>
          <a:chExt cx="0" cy="0"/>
        </a:xfrm>
      </p:grpSpPr>
      <p:sp>
        <p:nvSpPr>
          <p:cNvPr id="20" name="Image"/>
          <p:cNvSpPr>
            <a:spLocks noGrp="1"/>
          </p:cNvSpPr>
          <p:nvPr>
            <p:ph type="pic" sz="half" idx="21"/>
          </p:nvPr>
        </p:nvSpPr>
        <p:spPr>
          <a:xfrm>
            <a:off x="5329062" y="406546"/>
            <a:ext cx="13716003" cy="9148765"/>
          </a:xfrm>
          <a:prstGeom prst="rect">
            <a:avLst/>
          </a:prstGeom>
        </p:spPr>
        <p:txBody>
          <a:bodyPr lIns="91439" tIns="45719" rIns="91439" bIns="45719" anchor="t">
            <a:noAutofit/>
          </a:bodyPr>
          <a:lstStyle/>
          <a:p>
            <a:endParaRPr dirty="0"/>
          </a:p>
        </p:txBody>
      </p:sp>
      <p:sp>
        <p:nvSpPr>
          <p:cNvPr id="21" name="Title Text"/>
          <p:cNvSpPr txBox="1">
            <a:spLocks noGrp="1"/>
          </p:cNvSpPr>
          <p:nvPr>
            <p:ph type="title"/>
          </p:nvPr>
        </p:nvSpPr>
        <p:spPr>
          <a:xfrm>
            <a:off x="4833937" y="9447609"/>
            <a:ext cx="14716126" cy="2000251"/>
          </a:xfrm>
          <a:prstGeom prst="rect">
            <a:avLst/>
          </a:prstGeom>
        </p:spPr>
        <p:txBody>
          <a:bodyPr anchor="b"/>
          <a:lstStyle/>
          <a:p>
            <a:r>
              <a:t>Title Text</a:t>
            </a:r>
          </a:p>
        </p:txBody>
      </p:sp>
      <p:sp>
        <p:nvSpPr>
          <p:cNvPr id="22" name="Body Level One…"/>
          <p:cNvSpPr txBox="1">
            <a:spLocks noGrp="1"/>
          </p:cNvSpPr>
          <p:nvPr>
            <p:ph type="body" sz="quarter" idx="1"/>
          </p:nvPr>
        </p:nvSpPr>
        <p:spPr>
          <a:xfrm>
            <a:off x="4833937" y="11465718"/>
            <a:ext cx="14716126" cy="1589486"/>
          </a:xfrm>
          <a:prstGeom prst="rect">
            <a:avLst/>
          </a:prstGeom>
        </p:spPr>
        <p:txBody>
          <a:bodyPr anchor="t"/>
          <a:lstStyle>
            <a:lvl1pPr marL="0" indent="0" algn="ctr">
              <a:spcBef>
                <a:spcPts val="0"/>
              </a:spcBef>
              <a:buSzTx/>
              <a:buNone/>
              <a:defRPr sz="5200"/>
            </a:lvl1pPr>
            <a:lvl2pPr marL="0" indent="0" algn="ctr">
              <a:spcBef>
                <a:spcPts val="0"/>
              </a:spcBef>
              <a:buSzTx/>
              <a:buNone/>
              <a:defRPr sz="5200"/>
            </a:lvl2pPr>
            <a:lvl3pPr marL="0" indent="0" algn="ctr">
              <a:spcBef>
                <a:spcPts val="0"/>
              </a:spcBef>
              <a:buSzTx/>
              <a:buNone/>
              <a:defRPr sz="5200"/>
            </a:lvl3pPr>
            <a:lvl4pPr marL="0" indent="0" algn="ctr">
              <a:spcBef>
                <a:spcPts val="0"/>
              </a:spcBef>
              <a:buSzTx/>
              <a:buNone/>
              <a:defRPr sz="5200"/>
            </a:lvl4pPr>
            <a:lvl5pPr marL="0" indent="0" algn="ctr">
              <a:spcBef>
                <a:spcPts val="0"/>
              </a:spcBef>
              <a:buSzTx/>
              <a:buNone/>
              <a:defRPr sz="5200"/>
            </a:lvl5pPr>
          </a:lstStyle>
          <a:p>
            <a:r>
              <a:t>Body Level One</a:t>
            </a:r>
          </a:p>
          <a:p>
            <a:pPr lvl="1"/>
            <a:r>
              <a:t>Body Level Two</a:t>
            </a:r>
          </a:p>
          <a:p>
            <a:pPr lvl="2"/>
            <a:r>
              <a:t>Body Level Three</a:t>
            </a:r>
          </a:p>
          <a:p>
            <a:pPr lvl="3"/>
            <a:r>
              <a:t>Body Level Four</a:t>
            </a:r>
          </a:p>
          <a:p>
            <a:pPr lvl="4"/>
            <a:r>
              <a:t>Body Level Five</a:t>
            </a:r>
          </a:p>
        </p:txBody>
      </p:sp>
      <p:sp>
        <p:nvSpPr>
          <p:cNvPr id="23" name="Slide Number"/>
          <p:cNvSpPr txBox="1">
            <a:spLocks noGrp="1"/>
          </p:cNvSpPr>
          <p:nvPr>
            <p:ph type="sldNum" sz="quarter" idx="2"/>
          </p:nvPr>
        </p:nvSpPr>
        <p:spPr>
          <a:prstGeom prst="rect">
            <a:avLst/>
          </a:prstGeom>
        </p:spPr>
        <p:txBody>
          <a:bodyPr/>
          <a:lstStyle/>
          <a:p>
            <a:fld id="{86CB4B4D-7CA3-9044-876B-883B54F8677D}" type="slidenum">
              <a:rPr/>
              <a:t>‹#›</a:t>
            </a:fld>
            <a:endParaRPr dirty="0"/>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Titre - Centré">
    <p:spTree>
      <p:nvGrpSpPr>
        <p:cNvPr id="1" name=""/>
        <p:cNvGrpSpPr/>
        <p:nvPr/>
      </p:nvGrpSpPr>
      <p:grpSpPr>
        <a:xfrm>
          <a:off x="0" y="0"/>
          <a:ext cx="0" cy="0"/>
          <a:chOff x="0" y="0"/>
          <a:chExt cx="0" cy="0"/>
        </a:xfrm>
      </p:grpSpPr>
      <p:sp>
        <p:nvSpPr>
          <p:cNvPr id="30" name="Title Text"/>
          <p:cNvSpPr txBox="1">
            <a:spLocks noGrp="1"/>
          </p:cNvSpPr>
          <p:nvPr>
            <p:ph type="title"/>
          </p:nvPr>
        </p:nvSpPr>
        <p:spPr>
          <a:xfrm>
            <a:off x="4833937" y="4536281"/>
            <a:ext cx="14716126" cy="4643438"/>
          </a:xfrm>
          <a:prstGeom prst="rect">
            <a:avLst/>
          </a:prstGeom>
        </p:spPr>
        <p:txBody>
          <a:bodyPr/>
          <a:lstStyle/>
          <a:p>
            <a:r>
              <a:t>Title Text</a:t>
            </a:r>
          </a:p>
        </p:txBody>
      </p:sp>
      <p:sp>
        <p:nvSpPr>
          <p:cNvPr id="31" name="Slide Number"/>
          <p:cNvSpPr txBox="1">
            <a:spLocks noGrp="1"/>
          </p:cNvSpPr>
          <p:nvPr>
            <p:ph type="sldNum" sz="quarter" idx="2"/>
          </p:nvPr>
        </p:nvSpPr>
        <p:spPr>
          <a:prstGeom prst="rect">
            <a:avLst/>
          </a:prstGeom>
        </p:spPr>
        <p:txBody>
          <a:bodyPr/>
          <a:lstStyle/>
          <a:p>
            <a:fld id="{86CB4B4D-7CA3-9044-876B-883B54F8677D}" type="slidenum">
              <a:rPr/>
              <a:t>‹#›</a:t>
            </a:fld>
            <a:endParaRPr dirty="0"/>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Photo - Verticale">
    <p:spTree>
      <p:nvGrpSpPr>
        <p:cNvPr id="1" name=""/>
        <p:cNvGrpSpPr/>
        <p:nvPr/>
      </p:nvGrpSpPr>
      <p:grpSpPr>
        <a:xfrm>
          <a:off x="0" y="0"/>
          <a:ext cx="0" cy="0"/>
          <a:chOff x="0" y="0"/>
          <a:chExt cx="0" cy="0"/>
        </a:xfrm>
      </p:grpSpPr>
      <p:sp>
        <p:nvSpPr>
          <p:cNvPr id="38" name="Image"/>
          <p:cNvSpPr>
            <a:spLocks noGrp="1"/>
          </p:cNvSpPr>
          <p:nvPr>
            <p:ph type="pic" idx="21"/>
          </p:nvPr>
        </p:nvSpPr>
        <p:spPr>
          <a:xfrm>
            <a:off x="6231433" y="863203"/>
            <a:ext cx="17439681" cy="11626455"/>
          </a:xfrm>
          <a:prstGeom prst="rect">
            <a:avLst/>
          </a:prstGeom>
        </p:spPr>
        <p:txBody>
          <a:bodyPr lIns="91439" tIns="45719" rIns="91439" bIns="45719" anchor="t">
            <a:noAutofit/>
          </a:bodyPr>
          <a:lstStyle/>
          <a:p>
            <a:endParaRPr dirty="0"/>
          </a:p>
        </p:txBody>
      </p:sp>
      <p:sp>
        <p:nvSpPr>
          <p:cNvPr id="39" name="Title Text"/>
          <p:cNvSpPr txBox="1">
            <a:spLocks noGrp="1"/>
          </p:cNvSpPr>
          <p:nvPr>
            <p:ph type="title"/>
          </p:nvPr>
        </p:nvSpPr>
        <p:spPr>
          <a:xfrm>
            <a:off x="4387453" y="892968"/>
            <a:ext cx="7500938" cy="5607845"/>
          </a:xfrm>
          <a:prstGeom prst="rect">
            <a:avLst/>
          </a:prstGeom>
        </p:spPr>
        <p:txBody>
          <a:bodyPr anchor="b"/>
          <a:lstStyle>
            <a:lvl1pPr>
              <a:defRPr sz="8400"/>
            </a:lvl1pPr>
          </a:lstStyle>
          <a:p>
            <a:r>
              <a:t>Title Text</a:t>
            </a:r>
          </a:p>
        </p:txBody>
      </p:sp>
      <p:sp>
        <p:nvSpPr>
          <p:cNvPr id="40" name="Body Level One…"/>
          <p:cNvSpPr txBox="1">
            <a:spLocks noGrp="1"/>
          </p:cNvSpPr>
          <p:nvPr>
            <p:ph type="body" sz="quarter" idx="1"/>
          </p:nvPr>
        </p:nvSpPr>
        <p:spPr>
          <a:xfrm>
            <a:off x="4387453" y="6643687"/>
            <a:ext cx="7500938" cy="5786438"/>
          </a:xfrm>
          <a:prstGeom prst="rect">
            <a:avLst/>
          </a:prstGeom>
        </p:spPr>
        <p:txBody>
          <a:bodyPr anchor="t"/>
          <a:lstStyle>
            <a:lvl1pPr marL="0" indent="0" algn="ctr">
              <a:spcBef>
                <a:spcPts val="0"/>
              </a:spcBef>
              <a:buSzTx/>
              <a:buNone/>
              <a:defRPr sz="5200"/>
            </a:lvl1pPr>
            <a:lvl2pPr marL="0" indent="0" algn="ctr">
              <a:spcBef>
                <a:spcPts val="0"/>
              </a:spcBef>
              <a:buSzTx/>
              <a:buNone/>
              <a:defRPr sz="5200"/>
            </a:lvl2pPr>
            <a:lvl3pPr marL="0" indent="0" algn="ctr">
              <a:spcBef>
                <a:spcPts val="0"/>
              </a:spcBef>
              <a:buSzTx/>
              <a:buNone/>
              <a:defRPr sz="5200"/>
            </a:lvl3pPr>
            <a:lvl4pPr marL="0" indent="0" algn="ctr">
              <a:spcBef>
                <a:spcPts val="0"/>
              </a:spcBef>
              <a:buSzTx/>
              <a:buNone/>
              <a:defRPr sz="5200"/>
            </a:lvl4pPr>
            <a:lvl5pPr marL="0" indent="0" algn="ctr">
              <a:spcBef>
                <a:spcPts val="0"/>
              </a:spcBef>
              <a:buSzTx/>
              <a:buNone/>
              <a:defRPr sz="5200"/>
            </a:lvl5pPr>
          </a:lstStyle>
          <a:p>
            <a:r>
              <a:t>Body Level One</a:t>
            </a:r>
          </a:p>
          <a:p>
            <a:pPr lvl="1"/>
            <a:r>
              <a:t>Body Level Two</a:t>
            </a:r>
          </a:p>
          <a:p>
            <a:pPr lvl="2"/>
            <a:r>
              <a:t>Body Level Three</a:t>
            </a:r>
          </a:p>
          <a:p>
            <a:pPr lvl="3"/>
            <a:r>
              <a:t>Body Level Four</a:t>
            </a:r>
          </a:p>
          <a:p>
            <a:pPr lvl="4"/>
            <a:r>
              <a:t>Body Level Five</a:t>
            </a:r>
          </a:p>
        </p:txBody>
      </p:sp>
      <p:sp>
        <p:nvSpPr>
          <p:cNvPr id="41" name="Slide Number"/>
          <p:cNvSpPr txBox="1">
            <a:spLocks noGrp="1"/>
          </p:cNvSpPr>
          <p:nvPr>
            <p:ph type="sldNum" sz="quarter" idx="2"/>
          </p:nvPr>
        </p:nvSpPr>
        <p:spPr>
          <a:prstGeom prst="rect">
            <a:avLst/>
          </a:prstGeom>
        </p:spPr>
        <p:txBody>
          <a:bodyPr/>
          <a:lstStyle/>
          <a:p>
            <a:fld id="{86CB4B4D-7CA3-9044-876B-883B54F8677D}" type="slidenum">
              <a:rPr/>
              <a:t>‹#›</a:t>
            </a:fld>
            <a:endParaRPr dirty="0"/>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Titre - Haut">
    <p:spTree>
      <p:nvGrpSpPr>
        <p:cNvPr id="1" name=""/>
        <p:cNvGrpSpPr/>
        <p:nvPr/>
      </p:nvGrpSpPr>
      <p:grpSpPr>
        <a:xfrm>
          <a:off x="0" y="0"/>
          <a:ext cx="0" cy="0"/>
          <a:chOff x="0" y="0"/>
          <a:chExt cx="0" cy="0"/>
        </a:xfrm>
      </p:grpSpPr>
      <p:sp>
        <p:nvSpPr>
          <p:cNvPr id="48" name="Title Text"/>
          <p:cNvSpPr txBox="1">
            <a:spLocks noGrp="1"/>
          </p:cNvSpPr>
          <p:nvPr>
            <p:ph type="title"/>
          </p:nvPr>
        </p:nvSpPr>
        <p:spPr>
          <a:prstGeom prst="rect">
            <a:avLst/>
          </a:prstGeom>
        </p:spPr>
        <p:txBody>
          <a:bodyPr/>
          <a:lstStyle/>
          <a:p>
            <a:r>
              <a:t>Title Text</a:t>
            </a:r>
          </a:p>
        </p:txBody>
      </p:sp>
      <p:sp>
        <p:nvSpPr>
          <p:cNvPr id="49" name="Slide Number"/>
          <p:cNvSpPr txBox="1">
            <a:spLocks noGrp="1"/>
          </p:cNvSpPr>
          <p:nvPr>
            <p:ph type="sldNum" sz="quarter" idx="2"/>
          </p:nvPr>
        </p:nvSpPr>
        <p:spPr>
          <a:prstGeom prst="rect">
            <a:avLst/>
          </a:prstGeom>
        </p:spPr>
        <p:txBody>
          <a:bodyPr/>
          <a:lstStyle/>
          <a:p>
            <a:fld id="{86CB4B4D-7CA3-9044-876B-883B54F8677D}" type="slidenum">
              <a:rPr/>
              <a:t>‹#›</a:t>
            </a:fld>
            <a:endParaRPr dirty="0"/>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re et puces">
    <p:spTree>
      <p:nvGrpSpPr>
        <p:cNvPr id="1" name=""/>
        <p:cNvGrpSpPr/>
        <p:nvPr/>
      </p:nvGrpSpPr>
      <p:grpSpPr>
        <a:xfrm>
          <a:off x="0" y="0"/>
          <a:ext cx="0" cy="0"/>
          <a:chOff x="0" y="0"/>
          <a:chExt cx="0" cy="0"/>
        </a:xfrm>
      </p:grpSpPr>
      <p:sp>
        <p:nvSpPr>
          <p:cNvPr id="56" name="Title Text"/>
          <p:cNvSpPr txBox="1">
            <a:spLocks noGrp="1"/>
          </p:cNvSpPr>
          <p:nvPr>
            <p:ph type="title"/>
          </p:nvPr>
        </p:nvSpPr>
        <p:spPr>
          <a:prstGeom prst="rect">
            <a:avLst/>
          </a:prstGeom>
        </p:spPr>
        <p:txBody>
          <a:bodyPr/>
          <a:lstStyle/>
          <a:p>
            <a:r>
              <a:t>Title Text</a:t>
            </a:r>
          </a:p>
        </p:txBody>
      </p:sp>
      <p:sp>
        <p:nvSpPr>
          <p:cNvPr id="57"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58" name="Slide Number"/>
          <p:cNvSpPr txBox="1">
            <a:spLocks noGrp="1"/>
          </p:cNvSpPr>
          <p:nvPr>
            <p:ph type="sldNum" sz="quarter" idx="2"/>
          </p:nvPr>
        </p:nvSpPr>
        <p:spPr>
          <a:prstGeom prst="rect">
            <a:avLst/>
          </a:prstGeom>
        </p:spPr>
        <p:txBody>
          <a:bodyPr/>
          <a:lstStyle/>
          <a:p>
            <a:fld id="{86CB4B4D-7CA3-9044-876B-883B54F8677D}" type="slidenum">
              <a:rPr/>
              <a:t>‹#›</a:t>
            </a:fld>
            <a:endParaRPr dirty="0"/>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Titre, puces et photo">
    <p:spTree>
      <p:nvGrpSpPr>
        <p:cNvPr id="1" name=""/>
        <p:cNvGrpSpPr/>
        <p:nvPr/>
      </p:nvGrpSpPr>
      <p:grpSpPr>
        <a:xfrm>
          <a:off x="0" y="0"/>
          <a:ext cx="0" cy="0"/>
          <a:chOff x="0" y="0"/>
          <a:chExt cx="0" cy="0"/>
        </a:xfrm>
      </p:grpSpPr>
      <p:sp>
        <p:nvSpPr>
          <p:cNvPr id="65" name="Image"/>
          <p:cNvSpPr>
            <a:spLocks noGrp="1"/>
          </p:cNvSpPr>
          <p:nvPr>
            <p:ph type="pic" sz="half" idx="21"/>
          </p:nvPr>
        </p:nvSpPr>
        <p:spPr>
          <a:xfrm>
            <a:off x="8794253" y="3637358"/>
            <a:ext cx="13260587" cy="8840392"/>
          </a:xfrm>
          <a:prstGeom prst="rect">
            <a:avLst/>
          </a:prstGeom>
        </p:spPr>
        <p:txBody>
          <a:bodyPr lIns="91439" tIns="45719" rIns="91439" bIns="45719" anchor="t">
            <a:noAutofit/>
          </a:bodyPr>
          <a:lstStyle/>
          <a:p>
            <a:endParaRPr dirty="0"/>
          </a:p>
        </p:txBody>
      </p:sp>
      <p:sp>
        <p:nvSpPr>
          <p:cNvPr id="66" name="Title Text"/>
          <p:cNvSpPr txBox="1">
            <a:spLocks noGrp="1"/>
          </p:cNvSpPr>
          <p:nvPr>
            <p:ph type="title"/>
          </p:nvPr>
        </p:nvSpPr>
        <p:spPr>
          <a:prstGeom prst="rect">
            <a:avLst/>
          </a:prstGeom>
        </p:spPr>
        <p:txBody>
          <a:bodyPr/>
          <a:lstStyle/>
          <a:p>
            <a:r>
              <a:t>Title Text</a:t>
            </a:r>
          </a:p>
        </p:txBody>
      </p:sp>
      <p:sp>
        <p:nvSpPr>
          <p:cNvPr id="67" name="Body Level One…"/>
          <p:cNvSpPr txBox="1">
            <a:spLocks noGrp="1"/>
          </p:cNvSpPr>
          <p:nvPr>
            <p:ph type="body" sz="quarter" idx="1"/>
          </p:nvPr>
        </p:nvSpPr>
        <p:spPr>
          <a:xfrm>
            <a:off x="4387453" y="3643312"/>
            <a:ext cx="7500938" cy="8840392"/>
          </a:xfrm>
          <a:prstGeom prst="rect">
            <a:avLst/>
          </a:prstGeom>
        </p:spPr>
        <p:txBody>
          <a:bodyPr/>
          <a:lstStyle>
            <a:lvl1pPr marL="465364" indent="-465364">
              <a:spcBef>
                <a:spcPts val="4500"/>
              </a:spcBef>
              <a:defRPr sz="3800"/>
            </a:lvl1pPr>
            <a:lvl2pPr marL="808264" indent="-465364">
              <a:spcBef>
                <a:spcPts val="4500"/>
              </a:spcBef>
              <a:defRPr sz="3800"/>
            </a:lvl2pPr>
            <a:lvl3pPr marL="1151164" indent="-465364">
              <a:spcBef>
                <a:spcPts val="4500"/>
              </a:spcBef>
              <a:defRPr sz="3800"/>
            </a:lvl3pPr>
            <a:lvl4pPr marL="1494064" indent="-465364">
              <a:spcBef>
                <a:spcPts val="4500"/>
              </a:spcBef>
              <a:defRPr sz="3800"/>
            </a:lvl4pPr>
            <a:lvl5pPr marL="1836964" indent="-465364">
              <a:spcBef>
                <a:spcPts val="4500"/>
              </a:spcBef>
              <a:defRPr sz="3800"/>
            </a:lvl5pPr>
          </a:lstStyle>
          <a:p>
            <a:r>
              <a:t>Body Level One</a:t>
            </a:r>
          </a:p>
          <a:p>
            <a:pPr lvl="1"/>
            <a:r>
              <a:t>Body Level Two</a:t>
            </a:r>
          </a:p>
          <a:p>
            <a:pPr lvl="2"/>
            <a:r>
              <a:t>Body Level Three</a:t>
            </a:r>
          </a:p>
          <a:p>
            <a:pPr lvl="3"/>
            <a:r>
              <a:t>Body Level Four</a:t>
            </a:r>
          </a:p>
          <a:p>
            <a:pPr lvl="4"/>
            <a:r>
              <a:t>Body Level Five</a:t>
            </a:r>
          </a:p>
        </p:txBody>
      </p:sp>
      <p:sp>
        <p:nvSpPr>
          <p:cNvPr id="68" name="Slide Number"/>
          <p:cNvSpPr txBox="1">
            <a:spLocks noGrp="1"/>
          </p:cNvSpPr>
          <p:nvPr>
            <p:ph type="sldNum" sz="quarter" idx="2"/>
          </p:nvPr>
        </p:nvSpPr>
        <p:spPr>
          <a:xfrm>
            <a:off x="11954103" y="13073062"/>
            <a:ext cx="466269" cy="473076"/>
          </a:xfrm>
          <a:prstGeom prst="rect">
            <a:avLst/>
          </a:prstGeom>
        </p:spPr>
        <p:txBody>
          <a:bodyPr/>
          <a:lstStyle>
            <a:lvl1pPr>
              <a:defRPr>
                <a:latin typeface="Helvetica Light"/>
                <a:ea typeface="Helvetica Light"/>
                <a:cs typeface="Helvetica Light"/>
                <a:sym typeface="Helvetica Light"/>
              </a:defRPr>
            </a:lvl1pPr>
          </a:lstStyle>
          <a:p>
            <a:fld id="{86CB4B4D-7CA3-9044-876B-883B54F8677D}" type="slidenum">
              <a:rPr/>
              <a:t>‹#›</a:t>
            </a:fld>
            <a:endParaRPr dirty="0"/>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Puces">
    <p:spTree>
      <p:nvGrpSpPr>
        <p:cNvPr id="1" name=""/>
        <p:cNvGrpSpPr/>
        <p:nvPr/>
      </p:nvGrpSpPr>
      <p:grpSpPr>
        <a:xfrm>
          <a:off x="0" y="0"/>
          <a:ext cx="0" cy="0"/>
          <a:chOff x="0" y="0"/>
          <a:chExt cx="0" cy="0"/>
        </a:xfrm>
      </p:grpSpPr>
      <p:sp>
        <p:nvSpPr>
          <p:cNvPr id="75" name="Body Level One…"/>
          <p:cNvSpPr txBox="1">
            <a:spLocks noGrp="1"/>
          </p:cNvSpPr>
          <p:nvPr>
            <p:ph type="body" idx="1"/>
          </p:nvPr>
        </p:nvSpPr>
        <p:spPr>
          <a:xfrm>
            <a:off x="4387453" y="1785937"/>
            <a:ext cx="15609094" cy="10144126"/>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76" name="Slide Number"/>
          <p:cNvSpPr txBox="1">
            <a:spLocks noGrp="1"/>
          </p:cNvSpPr>
          <p:nvPr>
            <p:ph type="sldNum" sz="quarter" idx="2"/>
          </p:nvPr>
        </p:nvSpPr>
        <p:spPr>
          <a:prstGeom prst="rect">
            <a:avLst/>
          </a:prstGeom>
        </p:spPr>
        <p:txBody>
          <a:bodyPr/>
          <a:lstStyle/>
          <a:p>
            <a:fld id="{86CB4B4D-7CA3-9044-876B-883B54F8677D}" type="slidenum">
              <a:rPr/>
              <a:t>‹#›</a:t>
            </a:fld>
            <a:endParaRPr dirty="0"/>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3 photos">
    <p:spTree>
      <p:nvGrpSpPr>
        <p:cNvPr id="1" name=""/>
        <p:cNvGrpSpPr/>
        <p:nvPr/>
      </p:nvGrpSpPr>
      <p:grpSpPr>
        <a:xfrm>
          <a:off x="0" y="0"/>
          <a:ext cx="0" cy="0"/>
          <a:chOff x="0" y="0"/>
          <a:chExt cx="0" cy="0"/>
        </a:xfrm>
      </p:grpSpPr>
      <p:sp>
        <p:nvSpPr>
          <p:cNvPr id="83" name="Image"/>
          <p:cNvSpPr>
            <a:spLocks noGrp="1"/>
          </p:cNvSpPr>
          <p:nvPr>
            <p:ph type="pic" sz="quarter" idx="21"/>
          </p:nvPr>
        </p:nvSpPr>
        <p:spPr>
          <a:xfrm>
            <a:off x="12442031" y="7072312"/>
            <a:ext cx="8514489" cy="5679282"/>
          </a:xfrm>
          <a:prstGeom prst="rect">
            <a:avLst/>
          </a:prstGeom>
        </p:spPr>
        <p:txBody>
          <a:bodyPr lIns="91439" tIns="45719" rIns="91439" bIns="45719" anchor="t">
            <a:noAutofit/>
          </a:bodyPr>
          <a:lstStyle/>
          <a:p>
            <a:endParaRPr dirty="0"/>
          </a:p>
        </p:txBody>
      </p:sp>
      <p:sp>
        <p:nvSpPr>
          <p:cNvPr id="84" name="Image"/>
          <p:cNvSpPr>
            <a:spLocks noGrp="1"/>
          </p:cNvSpPr>
          <p:nvPr>
            <p:ph type="pic" sz="quarter" idx="22"/>
          </p:nvPr>
        </p:nvSpPr>
        <p:spPr>
          <a:xfrm>
            <a:off x="12192000" y="1250156"/>
            <a:ext cx="8251032" cy="5500689"/>
          </a:xfrm>
          <a:prstGeom prst="rect">
            <a:avLst/>
          </a:prstGeom>
        </p:spPr>
        <p:txBody>
          <a:bodyPr lIns="91439" tIns="45719" rIns="91439" bIns="45719" anchor="t">
            <a:noAutofit/>
          </a:bodyPr>
          <a:lstStyle/>
          <a:p>
            <a:endParaRPr dirty="0"/>
          </a:p>
        </p:txBody>
      </p:sp>
      <p:sp>
        <p:nvSpPr>
          <p:cNvPr id="85" name="Image"/>
          <p:cNvSpPr>
            <a:spLocks noGrp="1"/>
          </p:cNvSpPr>
          <p:nvPr>
            <p:ph type="pic" idx="23"/>
          </p:nvPr>
        </p:nvSpPr>
        <p:spPr>
          <a:xfrm>
            <a:off x="-291704" y="1250156"/>
            <a:ext cx="16850320" cy="11233548"/>
          </a:xfrm>
          <a:prstGeom prst="rect">
            <a:avLst/>
          </a:prstGeom>
        </p:spPr>
        <p:txBody>
          <a:bodyPr lIns="91439" tIns="45719" rIns="91439" bIns="45719" anchor="t">
            <a:noAutofit/>
          </a:bodyPr>
          <a:lstStyle/>
          <a:p>
            <a:endParaRPr dirty="0"/>
          </a:p>
        </p:txBody>
      </p:sp>
      <p:sp>
        <p:nvSpPr>
          <p:cNvPr id="86" name="Slide Number"/>
          <p:cNvSpPr txBox="1">
            <a:spLocks noGrp="1"/>
          </p:cNvSpPr>
          <p:nvPr>
            <p:ph type="sldNum" sz="quarter" idx="2"/>
          </p:nvPr>
        </p:nvSpPr>
        <p:spPr>
          <a:prstGeom prst="rect">
            <a:avLst/>
          </a:prstGeom>
        </p:spPr>
        <p:txBody>
          <a:bodyPr/>
          <a:lstStyle/>
          <a:p>
            <a:fld id="{86CB4B4D-7CA3-9044-876B-883B54F8677D}" type="slidenum">
              <a:rPr/>
              <a:t>‹#›</a:t>
            </a:fld>
            <a:endParaRPr dirty="0"/>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Citation">
    <p:spTree>
      <p:nvGrpSpPr>
        <p:cNvPr id="1" name=""/>
        <p:cNvGrpSpPr/>
        <p:nvPr/>
      </p:nvGrpSpPr>
      <p:grpSpPr>
        <a:xfrm>
          <a:off x="0" y="0"/>
          <a:ext cx="0" cy="0"/>
          <a:chOff x="0" y="0"/>
          <a:chExt cx="0" cy="0"/>
        </a:xfrm>
      </p:grpSpPr>
      <p:sp>
        <p:nvSpPr>
          <p:cNvPr id="93" name="-Gilles Allain"/>
          <p:cNvSpPr txBox="1">
            <a:spLocks noGrp="1"/>
          </p:cNvSpPr>
          <p:nvPr>
            <p:ph type="body" sz="quarter" idx="21"/>
          </p:nvPr>
        </p:nvSpPr>
        <p:spPr>
          <a:xfrm>
            <a:off x="4833937" y="8947546"/>
            <a:ext cx="14716126" cy="647701"/>
          </a:xfrm>
          <a:prstGeom prst="rect">
            <a:avLst/>
          </a:prstGeom>
        </p:spPr>
        <p:txBody>
          <a:bodyPr anchor="t">
            <a:spAutoFit/>
          </a:bodyPr>
          <a:lstStyle>
            <a:lvl1pPr marL="0" indent="0" algn="ctr">
              <a:spcBef>
                <a:spcPts val="0"/>
              </a:spcBef>
              <a:buSzTx/>
              <a:buNone/>
              <a:defRPr sz="3200" i="1"/>
            </a:lvl1pPr>
          </a:lstStyle>
          <a:p>
            <a:r>
              <a:t>-Gilles Allain</a:t>
            </a:r>
          </a:p>
        </p:txBody>
      </p:sp>
      <p:sp>
        <p:nvSpPr>
          <p:cNvPr id="94" name="« Saisissez une citation ici. »"/>
          <p:cNvSpPr txBox="1">
            <a:spLocks noGrp="1"/>
          </p:cNvSpPr>
          <p:nvPr>
            <p:ph type="body" sz="quarter" idx="22"/>
          </p:nvPr>
        </p:nvSpPr>
        <p:spPr>
          <a:xfrm>
            <a:off x="4833937" y="5997575"/>
            <a:ext cx="14716126" cy="863601"/>
          </a:xfrm>
          <a:prstGeom prst="rect">
            <a:avLst/>
          </a:prstGeom>
        </p:spPr>
        <p:txBody>
          <a:bodyPr>
            <a:spAutoFit/>
          </a:bodyPr>
          <a:lstStyle>
            <a:lvl1pPr marL="0" indent="0" algn="ctr">
              <a:spcBef>
                <a:spcPts val="0"/>
              </a:spcBef>
              <a:buSzTx/>
              <a:buNone/>
              <a:defRPr sz="4600">
                <a:latin typeface="+mn-lt"/>
                <a:ea typeface="+mn-ea"/>
                <a:cs typeface="+mn-cs"/>
                <a:sym typeface="Helvetica Neue Medium"/>
              </a:defRPr>
            </a:lvl1pPr>
          </a:lstStyle>
          <a:p>
            <a:r>
              <a:t>« Saisissez une citation ici. » </a:t>
            </a:r>
          </a:p>
        </p:txBody>
      </p:sp>
      <p:sp>
        <p:nvSpPr>
          <p:cNvPr id="95" name="Slide Number"/>
          <p:cNvSpPr txBox="1">
            <a:spLocks noGrp="1"/>
          </p:cNvSpPr>
          <p:nvPr>
            <p:ph type="sldNum" sz="quarter" idx="2"/>
          </p:nvPr>
        </p:nvSpPr>
        <p:spPr>
          <a:prstGeom prst="rect">
            <a:avLst/>
          </a:prstGeom>
        </p:spPr>
        <p:txBody>
          <a:bodyPr/>
          <a:lstStyle/>
          <a:p>
            <a:fld id="{86CB4B4D-7CA3-9044-876B-883B54F8677D}" type="slidenum">
              <a:rPr/>
              <a:t>‹#›</a:t>
            </a:fld>
            <a:endParaRPr dirty="0"/>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Photo">
    <p:spTree>
      <p:nvGrpSpPr>
        <p:cNvPr id="1" name=""/>
        <p:cNvGrpSpPr/>
        <p:nvPr/>
      </p:nvGrpSpPr>
      <p:grpSpPr>
        <a:xfrm>
          <a:off x="0" y="0"/>
          <a:ext cx="0" cy="0"/>
          <a:chOff x="0" y="0"/>
          <a:chExt cx="0" cy="0"/>
        </a:xfrm>
      </p:grpSpPr>
      <p:sp>
        <p:nvSpPr>
          <p:cNvPr id="102" name="Image"/>
          <p:cNvSpPr>
            <a:spLocks noGrp="1"/>
          </p:cNvSpPr>
          <p:nvPr>
            <p:ph type="pic" idx="21"/>
          </p:nvPr>
        </p:nvSpPr>
        <p:spPr>
          <a:xfrm>
            <a:off x="1712269" y="0"/>
            <a:ext cx="20959463" cy="13983891"/>
          </a:xfrm>
          <a:prstGeom prst="rect">
            <a:avLst/>
          </a:prstGeom>
        </p:spPr>
        <p:txBody>
          <a:bodyPr lIns="91439" tIns="45719" rIns="91439" bIns="45719" anchor="t">
            <a:noAutofit/>
          </a:bodyPr>
          <a:lstStyle/>
          <a:p>
            <a:endParaRPr dirty="0"/>
          </a:p>
        </p:txBody>
      </p:sp>
      <p:sp>
        <p:nvSpPr>
          <p:cNvPr id="103" name="Slide Number"/>
          <p:cNvSpPr txBox="1">
            <a:spLocks noGrp="1"/>
          </p:cNvSpPr>
          <p:nvPr>
            <p:ph type="sldNum" sz="quarter" idx="2"/>
          </p:nvPr>
        </p:nvSpPr>
        <p:spPr>
          <a:prstGeom prst="rect">
            <a:avLst/>
          </a:prstGeom>
        </p:spPr>
        <p:txBody>
          <a:bodyPr/>
          <a:lstStyle/>
          <a:p>
            <a:fld id="{86CB4B4D-7CA3-9044-876B-883B54F8677D}" type="slidenum">
              <a:rPr/>
              <a:t>‹#›</a:t>
            </a:fld>
            <a:endParaRPr dirty="0"/>
          </a:p>
        </p:txBody>
      </p:sp>
    </p:spTree>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Vierge">
    <p:spTree>
      <p:nvGrpSpPr>
        <p:cNvPr id="1" name=""/>
        <p:cNvGrpSpPr/>
        <p:nvPr/>
      </p:nvGrpSpPr>
      <p:grpSpPr>
        <a:xfrm>
          <a:off x="0" y="0"/>
          <a:ext cx="0" cy="0"/>
          <a:chOff x="0" y="0"/>
          <a:chExt cx="0" cy="0"/>
        </a:xfrm>
      </p:grpSpPr>
      <p:sp>
        <p:nvSpPr>
          <p:cNvPr id="110" name="Slide Number"/>
          <p:cNvSpPr txBox="1">
            <a:spLocks noGrp="1"/>
          </p:cNvSpPr>
          <p:nvPr>
            <p:ph type="sldNum" sz="quarter" idx="2"/>
          </p:nvPr>
        </p:nvSpPr>
        <p:spPr>
          <a:prstGeom prst="rect">
            <a:avLst/>
          </a:prstGeom>
        </p:spPr>
        <p:txBody>
          <a:bodyPr/>
          <a:lstStyle/>
          <a:p>
            <a:fld id="{86CB4B4D-7CA3-9044-876B-883B54F8677D}" type="slidenum">
              <a:rPr/>
              <a:t>‹#›</a:t>
            </a:fld>
            <a:endParaRPr dirty="0"/>
          </a:p>
        </p:txBody>
      </p:sp>
    </p:spTree>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Vide 0">
    <p:bg>
      <p:bgPr>
        <a:solidFill>
          <a:srgbClr val="000000"/>
        </a:solidFill>
        <a:effectLst/>
      </p:bgPr>
    </p:bg>
    <p:spTree>
      <p:nvGrpSpPr>
        <p:cNvPr id="1" name=""/>
        <p:cNvGrpSpPr/>
        <p:nvPr/>
      </p:nvGrpSpPr>
      <p:grpSpPr>
        <a:xfrm>
          <a:off x="0" y="0"/>
          <a:ext cx="0" cy="0"/>
          <a:chOff x="0" y="0"/>
          <a:chExt cx="0" cy="0"/>
        </a:xfrm>
      </p:grpSpPr>
      <p:sp>
        <p:nvSpPr>
          <p:cNvPr id="117" name="Slide Number"/>
          <p:cNvSpPr txBox="1">
            <a:spLocks noGrp="1"/>
          </p:cNvSpPr>
          <p:nvPr>
            <p:ph type="sldNum" sz="quarter" idx="2"/>
          </p:nvPr>
        </p:nvSpPr>
        <p:spPr>
          <a:xfrm>
            <a:off x="19983222" y="11289225"/>
            <a:ext cx="442904" cy="467361"/>
          </a:xfrm>
          <a:prstGeom prst="rect">
            <a:avLst/>
          </a:prstGeom>
        </p:spPr>
        <p:txBody>
          <a:bodyPr lIns="68579" tIns="68579" rIns="68579" bIns="68579" anchor="ctr"/>
          <a:lstStyle>
            <a:lvl1pPr algn="r" defTabSz="1828800">
              <a:defRPr>
                <a:solidFill>
                  <a:srgbClr val="888888"/>
                </a:solidFill>
                <a:latin typeface="Calibri"/>
                <a:ea typeface="Calibri"/>
                <a:cs typeface="Calibri"/>
                <a:sym typeface="Calibri"/>
              </a:defRPr>
            </a:lvl1pPr>
          </a:lstStyle>
          <a:p>
            <a:fld id="{86CB4B4D-7CA3-9044-876B-883B54F8677D}" type="slidenum">
              <a:rPr/>
              <a:t>‹#›</a:t>
            </a:fld>
            <a:endParaRPr dirty="0"/>
          </a:p>
        </p:txBody>
      </p:sp>
    </p:spTree>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type="tx">
  <p:cSld name="Title and Content">
    <p:bg>
      <p:bgPr>
        <a:solidFill>
          <a:srgbClr val="000000"/>
        </a:solidFill>
        <a:effectLst/>
      </p:bgPr>
    </p:bg>
    <p:spTree>
      <p:nvGrpSpPr>
        <p:cNvPr id="1" name=""/>
        <p:cNvGrpSpPr/>
        <p:nvPr/>
      </p:nvGrpSpPr>
      <p:grpSpPr>
        <a:xfrm>
          <a:off x="0" y="0"/>
          <a:ext cx="0" cy="0"/>
          <a:chOff x="0" y="0"/>
          <a:chExt cx="0" cy="0"/>
        </a:xfrm>
      </p:grpSpPr>
      <p:sp>
        <p:nvSpPr>
          <p:cNvPr id="124" name="Title Text"/>
          <p:cNvSpPr txBox="1">
            <a:spLocks noGrp="1"/>
          </p:cNvSpPr>
          <p:nvPr>
            <p:ph type="title"/>
          </p:nvPr>
        </p:nvSpPr>
        <p:spPr>
          <a:xfrm>
            <a:off x="4305299" y="2262187"/>
            <a:ext cx="15773403" cy="1988345"/>
          </a:xfrm>
          <a:prstGeom prst="rect">
            <a:avLst/>
          </a:prstGeom>
        </p:spPr>
        <p:txBody>
          <a:bodyPr lIns="68580" tIns="68580" rIns="68580" bIns="68580"/>
          <a:lstStyle>
            <a:lvl1pPr algn="l" defTabSz="1828800">
              <a:lnSpc>
                <a:spcPct val="90000"/>
              </a:lnSpc>
              <a:defRPr sz="8600">
                <a:latin typeface="Calibri Light"/>
                <a:ea typeface="Calibri Light"/>
                <a:cs typeface="Calibri Light"/>
                <a:sym typeface="Calibri Light"/>
              </a:defRPr>
            </a:lvl1pPr>
          </a:lstStyle>
          <a:p>
            <a:r>
              <a:t>Title Text</a:t>
            </a:r>
          </a:p>
        </p:txBody>
      </p:sp>
      <p:sp>
        <p:nvSpPr>
          <p:cNvPr id="125" name="Body Level One…"/>
          <p:cNvSpPr txBox="1">
            <a:spLocks noGrp="1"/>
          </p:cNvSpPr>
          <p:nvPr>
            <p:ph type="body" sz="half" idx="1"/>
          </p:nvPr>
        </p:nvSpPr>
        <p:spPr>
          <a:xfrm>
            <a:off x="4305299" y="4452937"/>
            <a:ext cx="15773403" cy="6527008"/>
          </a:xfrm>
          <a:prstGeom prst="rect">
            <a:avLst/>
          </a:prstGeom>
        </p:spPr>
        <p:txBody>
          <a:bodyPr lIns="68580" tIns="68580" rIns="68580" bIns="68580" anchor="t"/>
          <a:lstStyle>
            <a:lvl1pPr marL="424542" indent="-424542" defTabSz="1828800">
              <a:lnSpc>
                <a:spcPct val="90000"/>
              </a:lnSpc>
              <a:spcBef>
                <a:spcPts val="2000"/>
              </a:spcBef>
              <a:buSzPct val="100000"/>
              <a:buFont typeface="Arial"/>
              <a:defRPr sz="5200">
                <a:latin typeface="Calibri"/>
                <a:ea typeface="Calibri"/>
                <a:cs typeface="Calibri"/>
                <a:sym typeface="Calibri"/>
              </a:defRPr>
            </a:lvl1pPr>
            <a:lvl2pPr marL="952500" indent="-495300" defTabSz="1828800">
              <a:lnSpc>
                <a:spcPct val="90000"/>
              </a:lnSpc>
              <a:spcBef>
                <a:spcPts val="2000"/>
              </a:spcBef>
              <a:buSzPct val="100000"/>
              <a:buFont typeface="Arial"/>
              <a:defRPr sz="5200">
                <a:latin typeface="Calibri"/>
                <a:ea typeface="Calibri"/>
                <a:cs typeface="Calibri"/>
                <a:sym typeface="Calibri"/>
              </a:defRPr>
            </a:lvl2pPr>
            <a:lvl3pPr marL="1508760" indent="-594360" defTabSz="1828800">
              <a:lnSpc>
                <a:spcPct val="90000"/>
              </a:lnSpc>
              <a:spcBef>
                <a:spcPts val="2000"/>
              </a:spcBef>
              <a:buSzPct val="100000"/>
              <a:buFont typeface="Arial"/>
              <a:defRPr sz="5200">
                <a:latin typeface="Calibri"/>
                <a:ea typeface="Calibri"/>
                <a:cs typeface="Calibri"/>
                <a:sym typeface="Calibri"/>
              </a:defRPr>
            </a:lvl3pPr>
            <a:lvl4pPr marL="2032000" indent="-660400" defTabSz="1828800">
              <a:lnSpc>
                <a:spcPct val="90000"/>
              </a:lnSpc>
              <a:spcBef>
                <a:spcPts val="2000"/>
              </a:spcBef>
              <a:buSzPct val="100000"/>
              <a:buFont typeface="Arial"/>
              <a:defRPr sz="5200">
                <a:latin typeface="Calibri"/>
                <a:ea typeface="Calibri"/>
                <a:cs typeface="Calibri"/>
                <a:sym typeface="Calibri"/>
              </a:defRPr>
            </a:lvl4pPr>
            <a:lvl5pPr marL="2489200" indent="-660400" defTabSz="1828800">
              <a:lnSpc>
                <a:spcPct val="90000"/>
              </a:lnSpc>
              <a:spcBef>
                <a:spcPts val="2000"/>
              </a:spcBef>
              <a:buSzPct val="100000"/>
              <a:buFont typeface="Arial"/>
              <a:defRPr sz="5200">
                <a:latin typeface="Calibri"/>
                <a:ea typeface="Calibri"/>
                <a:cs typeface="Calibri"/>
                <a:sym typeface="Calibri"/>
              </a:defRPr>
            </a:lvl5pPr>
          </a:lstStyle>
          <a:p>
            <a:r>
              <a:t>Body Level One</a:t>
            </a:r>
          </a:p>
          <a:p>
            <a:pPr lvl="1"/>
            <a:r>
              <a:t>Body Level Two</a:t>
            </a:r>
          </a:p>
          <a:p>
            <a:pPr lvl="2"/>
            <a:r>
              <a:t>Body Level Three</a:t>
            </a:r>
          </a:p>
          <a:p>
            <a:pPr lvl="3"/>
            <a:r>
              <a:t>Body Level Four</a:t>
            </a:r>
          </a:p>
          <a:p>
            <a:pPr lvl="4"/>
            <a:r>
              <a:t>Body Level Five</a:t>
            </a:r>
          </a:p>
        </p:txBody>
      </p:sp>
      <p:sp>
        <p:nvSpPr>
          <p:cNvPr id="126" name="Slide Number"/>
          <p:cNvSpPr txBox="1">
            <a:spLocks noGrp="1"/>
          </p:cNvSpPr>
          <p:nvPr>
            <p:ph type="sldNum" sz="quarter" idx="2"/>
          </p:nvPr>
        </p:nvSpPr>
        <p:spPr>
          <a:xfrm>
            <a:off x="19635797" y="11289188"/>
            <a:ext cx="442904" cy="467361"/>
          </a:xfrm>
          <a:prstGeom prst="rect">
            <a:avLst/>
          </a:prstGeom>
        </p:spPr>
        <p:txBody>
          <a:bodyPr lIns="68580" tIns="68580" rIns="68580" bIns="68580" anchor="ctr"/>
          <a:lstStyle>
            <a:lvl1pPr algn="r" defTabSz="1828800">
              <a:defRPr>
                <a:solidFill>
                  <a:srgbClr val="888888"/>
                </a:solidFill>
                <a:latin typeface="Calibri"/>
                <a:ea typeface="Calibri"/>
                <a:cs typeface="Calibri"/>
                <a:sym typeface="Calibri"/>
              </a:defRPr>
            </a:lvl1pPr>
          </a:lstStyle>
          <a:p>
            <a:fld id="{86CB4B4D-7CA3-9044-876B-883B54F8677D}" type="slidenum">
              <a:rPr/>
              <a:t>‹#›</a:t>
            </a:fld>
            <a:endParaRPr dirty="0"/>
          </a:p>
        </p:txBody>
      </p:sp>
    </p:spTree>
  </p:cSld>
  <p:clrMapOvr>
    <a:masterClrMapping/>
  </p:clrMapOvr>
  <p:transition spd="med"/>
</p:sldLayout>
</file>

<file path=ppt/slideLayouts/slideLayout15.xml><?xml version="1.0" encoding="utf-8"?>
<p:sldLayout xmlns:a="http://schemas.openxmlformats.org/drawingml/2006/main" xmlns:r="http://schemas.openxmlformats.org/officeDocument/2006/relationships" xmlns:p="http://schemas.openxmlformats.org/presentationml/2006/main" type="tx">
  <p:cSld name="Title Slide">
    <p:bg>
      <p:bgPr>
        <a:solidFill>
          <a:srgbClr val="000000"/>
        </a:solidFill>
        <a:effectLst/>
      </p:bgPr>
    </p:bg>
    <p:spTree>
      <p:nvGrpSpPr>
        <p:cNvPr id="1" name=""/>
        <p:cNvGrpSpPr/>
        <p:nvPr/>
      </p:nvGrpSpPr>
      <p:grpSpPr>
        <a:xfrm>
          <a:off x="0" y="0"/>
          <a:ext cx="0" cy="0"/>
          <a:chOff x="0" y="0"/>
          <a:chExt cx="0" cy="0"/>
        </a:xfrm>
      </p:grpSpPr>
      <p:sp>
        <p:nvSpPr>
          <p:cNvPr id="133" name="Title Text"/>
          <p:cNvSpPr txBox="1">
            <a:spLocks noGrp="1"/>
          </p:cNvSpPr>
          <p:nvPr>
            <p:ph type="title"/>
          </p:nvPr>
        </p:nvSpPr>
        <p:spPr>
          <a:xfrm>
            <a:off x="5333999" y="3398044"/>
            <a:ext cx="13716003" cy="3581401"/>
          </a:xfrm>
          <a:prstGeom prst="rect">
            <a:avLst/>
          </a:prstGeom>
        </p:spPr>
        <p:txBody>
          <a:bodyPr lIns="68580" tIns="68580" rIns="68580" bIns="68580" anchor="b"/>
          <a:lstStyle>
            <a:lvl1pPr defTabSz="1828800">
              <a:lnSpc>
                <a:spcPct val="90000"/>
              </a:lnSpc>
              <a:defRPr sz="11800">
                <a:latin typeface="Calibri Light"/>
                <a:ea typeface="Calibri Light"/>
                <a:cs typeface="Calibri Light"/>
                <a:sym typeface="Calibri Light"/>
              </a:defRPr>
            </a:lvl1pPr>
          </a:lstStyle>
          <a:p>
            <a:r>
              <a:t>Title Text</a:t>
            </a:r>
          </a:p>
        </p:txBody>
      </p:sp>
      <p:sp>
        <p:nvSpPr>
          <p:cNvPr id="134" name="Body Level One…"/>
          <p:cNvSpPr txBox="1">
            <a:spLocks noGrp="1"/>
          </p:cNvSpPr>
          <p:nvPr>
            <p:ph type="body" sz="quarter" idx="1"/>
          </p:nvPr>
        </p:nvSpPr>
        <p:spPr>
          <a:xfrm>
            <a:off x="5333999" y="7117557"/>
            <a:ext cx="13716003" cy="2483643"/>
          </a:xfrm>
          <a:prstGeom prst="rect">
            <a:avLst/>
          </a:prstGeom>
        </p:spPr>
        <p:txBody>
          <a:bodyPr lIns="68580" tIns="68580" rIns="68580" bIns="68580" anchor="t"/>
          <a:lstStyle>
            <a:lvl1pPr marL="0" indent="0" algn="ctr" defTabSz="1828800">
              <a:lnSpc>
                <a:spcPct val="90000"/>
              </a:lnSpc>
              <a:spcBef>
                <a:spcPts val="2000"/>
              </a:spcBef>
              <a:buSzTx/>
              <a:buNone/>
              <a:defRPr sz="4600">
                <a:latin typeface="Calibri"/>
                <a:ea typeface="Calibri"/>
                <a:cs typeface="Calibri"/>
                <a:sym typeface="Calibri"/>
              </a:defRPr>
            </a:lvl1pPr>
            <a:lvl2pPr marL="0" indent="457200" algn="ctr" defTabSz="1828800">
              <a:lnSpc>
                <a:spcPct val="90000"/>
              </a:lnSpc>
              <a:spcBef>
                <a:spcPts val="2000"/>
              </a:spcBef>
              <a:buSzTx/>
              <a:buNone/>
              <a:defRPr sz="4600">
                <a:latin typeface="Calibri"/>
                <a:ea typeface="Calibri"/>
                <a:cs typeface="Calibri"/>
                <a:sym typeface="Calibri"/>
              </a:defRPr>
            </a:lvl2pPr>
            <a:lvl3pPr marL="0" indent="914400" algn="ctr" defTabSz="1828800">
              <a:lnSpc>
                <a:spcPct val="90000"/>
              </a:lnSpc>
              <a:spcBef>
                <a:spcPts val="2000"/>
              </a:spcBef>
              <a:buSzTx/>
              <a:buNone/>
              <a:defRPr sz="4600">
                <a:latin typeface="Calibri"/>
                <a:ea typeface="Calibri"/>
                <a:cs typeface="Calibri"/>
                <a:sym typeface="Calibri"/>
              </a:defRPr>
            </a:lvl3pPr>
            <a:lvl4pPr marL="0" indent="1371600" algn="ctr" defTabSz="1828800">
              <a:lnSpc>
                <a:spcPct val="90000"/>
              </a:lnSpc>
              <a:spcBef>
                <a:spcPts val="2000"/>
              </a:spcBef>
              <a:buSzTx/>
              <a:buNone/>
              <a:defRPr sz="4600">
                <a:latin typeface="Calibri"/>
                <a:ea typeface="Calibri"/>
                <a:cs typeface="Calibri"/>
                <a:sym typeface="Calibri"/>
              </a:defRPr>
            </a:lvl4pPr>
            <a:lvl5pPr marL="0" indent="1828800" algn="ctr" defTabSz="1828800">
              <a:lnSpc>
                <a:spcPct val="90000"/>
              </a:lnSpc>
              <a:spcBef>
                <a:spcPts val="2000"/>
              </a:spcBef>
              <a:buSzTx/>
              <a:buNone/>
              <a:defRPr sz="4600">
                <a:latin typeface="Calibri"/>
                <a:ea typeface="Calibri"/>
                <a:cs typeface="Calibri"/>
                <a:sym typeface="Calibri"/>
              </a:defRPr>
            </a:lvl5pPr>
          </a:lstStyle>
          <a:p>
            <a:r>
              <a:t>Body Level One</a:t>
            </a:r>
          </a:p>
          <a:p>
            <a:pPr lvl="1"/>
            <a:r>
              <a:t>Body Level Two</a:t>
            </a:r>
          </a:p>
          <a:p>
            <a:pPr lvl="2"/>
            <a:r>
              <a:t>Body Level Three</a:t>
            </a:r>
          </a:p>
          <a:p>
            <a:pPr lvl="3"/>
            <a:r>
              <a:t>Body Level Four</a:t>
            </a:r>
          </a:p>
          <a:p>
            <a:pPr lvl="4"/>
            <a:r>
              <a:t>Body Level Five</a:t>
            </a:r>
          </a:p>
        </p:txBody>
      </p:sp>
      <p:sp>
        <p:nvSpPr>
          <p:cNvPr id="135" name="Slide Number"/>
          <p:cNvSpPr txBox="1">
            <a:spLocks noGrp="1"/>
          </p:cNvSpPr>
          <p:nvPr>
            <p:ph type="sldNum" sz="quarter" idx="2"/>
          </p:nvPr>
        </p:nvSpPr>
        <p:spPr>
          <a:xfrm>
            <a:off x="19635797" y="11289188"/>
            <a:ext cx="442904" cy="467361"/>
          </a:xfrm>
          <a:prstGeom prst="rect">
            <a:avLst/>
          </a:prstGeom>
        </p:spPr>
        <p:txBody>
          <a:bodyPr lIns="68580" tIns="68580" rIns="68580" bIns="68580" anchor="ctr"/>
          <a:lstStyle>
            <a:lvl1pPr algn="r" defTabSz="1828800">
              <a:defRPr>
                <a:solidFill>
                  <a:srgbClr val="888888"/>
                </a:solidFill>
                <a:latin typeface="Calibri"/>
                <a:ea typeface="Calibri"/>
                <a:cs typeface="Calibri"/>
                <a:sym typeface="Calibri"/>
              </a:defRPr>
            </a:lvl1pPr>
          </a:lstStyle>
          <a:p>
            <a:fld id="{86CB4B4D-7CA3-9044-876B-883B54F8677D}" type="slidenum">
              <a:rPr/>
              <a:t>‹#›</a:t>
            </a:fld>
            <a:endParaRPr dirty="0"/>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4387453" y="357187"/>
            <a:ext cx="15609094" cy="303609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normAutofit/>
          </a:bodyPr>
          <a:lstStyle/>
          <a:p>
            <a:r>
              <a:t>Title Text</a:t>
            </a:r>
          </a:p>
        </p:txBody>
      </p:sp>
      <p:sp>
        <p:nvSpPr>
          <p:cNvPr id="3" name="Body Level One…"/>
          <p:cNvSpPr txBox="1">
            <a:spLocks noGrp="1"/>
          </p:cNvSpPr>
          <p:nvPr>
            <p:ph type="body" idx="1"/>
          </p:nvPr>
        </p:nvSpPr>
        <p:spPr>
          <a:xfrm>
            <a:off x="4387453" y="3643312"/>
            <a:ext cx="15609094" cy="884039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11954103" y="13073062"/>
            <a:ext cx="466269" cy="477671"/>
          </a:xfrm>
          <a:prstGeom prst="rect">
            <a:avLst/>
          </a:prstGeom>
          <a:ln w="12700">
            <a:miter lim="400000"/>
          </a:ln>
        </p:spPr>
        <p:txBody>
          <a:bodyPr wrap="none" lIns="71437" tIns="71437" rIns="71437" bIns="71437">
            <a:spAutoFit/>
          </a:bodyPr>
          <a:lstStyle>
            <a:lvl1pPr>
              <a:defRPr sz="2200" b="0">
                <a:latin typeface="Helvetica Neue Light"/>
                <a:ea typeface="Helvetica Neue Light"/>
                <a:cs typeface="Helvetica Neue Light"/>
                <a:sym typeface="Helvetica Neue Light"/>
              </a:defRPr>
            </a:lvl1pPr>
          </a:lstStyle>
          <a:p>
            <a:fld id="{86CB4B4D-7CA3-9044-876B-883B54F8677D}" type="slidenum">
              <a:rPr/>
              <a:t>‹#›</a:t>
            </a:fld>
            <a:endParaRPr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transition spd="med"/>
  <p:txStyles>
    <p:titleStyle>
      <a:lvl1pPr marL="0" marR="0" indent="0" algn="ctr" defTabSz="821531" rtl="0" latinLnBrk="0">
        <a:lnSpc>
          <a:spcPct val="100000"/>
        </a:lnSpc>
        <a:spcBef>
          <a:spcPts val="0"/>
        </a:spcBef>
        <a:spcAft>
          <a:spcPts val="0"/>
        </a:spcAft>
        <a:buClrTx/>
        <a:buSzTx/>
        <a:buFontTx/>
        <a:buNone/>
        <a:tabLst/>
        <a:defRPr sz="11200" b="0" i="0" u="none" strike="noStrike" cap="none" spc="0" baseline="0">
          <a:solidFill>
            <a:srgbClr val="000000"/>
          </a:solidFill>
          <a:uFillTx/>
          <a:latin typeface="+mn-lt"/>
          <a:ea typeface="+mn-ea"/>
          <a:cs typeface="+mn-cs"/>
          <a:sym typeface="Helvetica Neue Medium"/>
        </a:defRPr>
      </a:lvl1pPr>
      <a:lvl2pPr marL="0" marR="0" indent="0" algn="ctr" defTabSz="821531" rtl="0" latinLnBrk="0">
        <a:lnSpc>
          <a:spcPct val="100000"/>
        </a:lnSpc>
        <a:spcBef>
          <a:spcPts val="0"/>
        </a:spcBef>
        <a:spcAft>
          <a:spcPts val="0"/>
        </a:spcAft>
        <a:buClrTx/>
        <a:buSzTx/>
        <a:buFontTx/>
        <a:buNone/>
        <a:tabLst/>
        <a:defRPr sz="11200" b="0" i="0" u="none" strike="noStrike" cap="none" spc="0" baseline="0">
          <a:solidFill>
            <a:srgbClr val="000000"/>
          </a:solidFill>
          <a:uFillTx/>
          <a:latin typeface="+mn-lt"/>
          <a:ea typeface="+mn-ea"/>
          <a:cs typeface="+mn-cs"/>
          <a:sym typeface="Helvetica Neue Medium"/>
        </a:defRPr>
      </a:lvl2pPr>
      <a:lvl3pPr marL="0" marR="0" indent="0" algn="ctr" defTabSz="821531" rtl="0" latinLnBrk="0">
        <a:lnSpc>
          <a:spcPct val="100000"/>
        </a:lnSpc>
        <a:spcBef>
          <a:spcPts val="0"/>
        </a:spcBef>
        <a:spcAft>
          <a:spcPts val="0"/>
        </a:spcAft>
        <a:buClrTx/>
        <a:buSzTx/>
        <a:buFontTx/>
        <a:buNone/>
        <a:tabLst/>
        <a:defRPr sz="11200" b="0" i="0" u="none" strike="noStrike" cap="none" spc="0" baseline="0">
          <a:solidFill>
            <a:srgbClr val="000000"/>
          </a:solidFill>
          <a:uFillTx/>
          <a:latin typeface="+mn-lt"/>
          <a:ea typeface="+mn-ea"/>
          <a:cs typeface="+mn-cs"/>
          <a:sym typeface="Helvetica Neue Medium"/>
        </a:defRPr>
      </a:lvl3pPr>
      <a:lvl4pPr marL="0" marR="0" indent="0" algn="ctr" defTabSz="821531" rtl="0" latinLnBrk="0">
        <a:lnSpc>
          <a:spcPct val="100000"/>
        </a:lnSpc>
        <a:spcBef>
          <a:spcPts val="0"/>
        </a:spcBef>
        <a:spcAft>
          <a:spcPts val="0"/>
        </a:spcAft>
        <a:buClrTx/>
        <a:buSzTx/>
        <a:buFontTx/>
        <a:buNone/>
        <a:tabLst/>
        <a:defRPr sz="11200" b="0" i="0" u="none" strike="noStrike" cap="none" spc="0" baseline="0">
          <a:solidFill>
            <a:srgbClr val="000000"/>
          </a:solidFill>
          <a:uFillTx/>
          <a:latin typeface="+mn-lt"/>
          <a:ea typeface="+mn-ea"/>
          <a:cs typeface="+mn-cs"/>
          <a:sym typeface="Helvetica Neue Medium"/>
        </a:defRPr>
      </a:lvl4pPr>
      <a:lvl5pPr marL="0" marR="0" indent="0" algn="ctr" defTabSz="821531" rtl="0" latinLnBrk="0">
        <a:lnSpc>
          <a:spcPct val="100000"/>
        </a:lnSpc>
        <a:spcBef>
          <a:spcPts val="0"/>
        </a:spcBef>
        <a:spcAft>
          <a:spcPts val="0"/>
        </a:spcAft>
        <a:buClrTx/>
        <a:buSzTx/>
        <a:buFontTx/>
        <a:buNone/>
        <a:tabLst/>
        <a:defRPr sz="11200" b="0" i="0" u="none" strike="noStrike" cap="none" spc="0" baseline="0">
          <a:solidFill>
            <a:srgbClr val="000000"/>
          </a:solidFill>
          <a:uFillTx/>
          <a:latin typeface="+mn-lt"/>
          <a:ea typeface="+mn-ea"/>
          <a:cs typeface="+mn-cs"/>
          <a:sym typeface="Helvetica Neue Medium"/>
        </a:defRPr>
      </a:lvl5pPr>
      <a:lvl6pPr marL="0" marR="0" indent="0" algn="ctr" defTabSz="821531" rtl="0" latinLnBrk="0">
        <a:lnSpc>
          <a:spcPct val="100000"/>
        </a:lnSpc>
        <a:spcBef>
          <a:spcPts val="0"/>
        </a:spcBef>
        <a:spcAft>
          <a:spcPts val="0"/>
        </a:spcAft>
        <a:buClrTx/>
        <a:buSzTx/>
        <a:buFontTx/>
        <a:buNone/>
        <a:tabLst/>
        <a:defRPr sz="11200" b="0" i="0" u="none" strike="noStrike" cap="none" spc="0" baseline="0">
          <a:solidFill>
            <a:srgbClr val="000000"/>
          </a:solidFill>
          <a:uFillTx/>
          <a:latin typeface="+mn-lt"/>
          <a:ea typeface="+mn-ea"/>
          <a:cs typeface="+mn-cs"/>
          <a:sym typeface="Helvetica Neue Medium"/>
        </a:defRPr>
      </a:lvl6pPr>
      <a:lvl7pPr marL="0" marR="0" indent="0" algn="ctr" defTabSz="821531" rtl="0" latinLnBrk="0">
        <a:lnSpc>
          <a:spcPct val="100000"/>
        </a:lnSpc>
        <a:spcBef>
          <a:spcPts val="0"/>
        </a:spcBef>
        <a:spcAft>
          <a:spcPts val="0"/>
        </a:spcAft>
        <a:buClrTx/>
        <a:buSzTx/>
        <a:buFontTx/>
        <a:buNone/>
        <a:tabLst/>
        <a:defRPr sz="11200" b="0" i="0" u="none" strike="noStrike" cap="none" spc="0" baseline="0">
          <a:solidFill>
            <a:srgbClr val="000000"/>
          </a:solidFill>
          <a:uFillTx/>
          <a:latin typeface="+mn-lt"/>
          <a:ea typeface="+mn-ea"/>
          <a:cs typeface="+mn-cs"/>
          <a:sym typeface="Helvetica Neue Medium"/>
        </a:defRPr>
      </a:lvl7pPr>
      <a:lvl8pPr marL="0" marR="0" indent="0" algn="ctr" defTabSz="821531" rtl="0" latinLnBrk="0">
        <a:lnSpc>
          <a:spcPct val="100000"/>
        </a:lnSpc>
        <a:spcBef>
          <a:spcPts val="0"/>
        </a:spcBef>
        <a:spcAft>
          <a:spcPts val="0"/>
        </a:spcAft>
        <a:buClrTx/>
        <a:buSzTx/>
        <a:buFontTx/>
        <a:buNone/>
        <a:tabLst/>
        <a:defRPr sz="11200" b="0" i="0" u="none" strike="noStrike" cap="none" spc="0" baseline="0">
          <a:solidFill>
            <a:srgbClr val="000000"/>
          </a:solidFill>
          <a:uFillTx/>
          <a:latin typeface="+mn-lt"/>
          <a:ea typeface="+mn-ea"/>
          <a:cs typeface="+mn-cs"/>
          <a:sym typeface="Helvetica Neue Medium"/>
        </a:defRPr>
      </a:lvl8pPr>
      <a:lvl9pPr marL="0" marR="0" indent="0" algn="ctr" defTabSz="821531" rtl="0" latinLnBrk="0">
        <a:lnSpc>
          <a:spcPct val="100000"/>
        </a:lnSpc>
        <a:spcBef>
          <a:spcPts val="0"/>
        </a:spcBef>
        <a:spcAft>
          <a:spcPts val="0"/>
        </a:spcAft>
        <a:buClrTx/>
        <a:buSzTx/>
        <a:buFontTx/>
        <a:buNone/>
        <a:tabLst/>
        <a:defRPr sz="11200" b="0" i="0" u="none" strike="noStrike" cap="none" spc="0" baseline="0">
          <a:solidFill>
            <a:srgbClr val="000000"/>
          </a:solidFill>
          <a:uFillTx/>
          <a:latin typeface="+mn-lt"/>
          <a:ea typeface="+mn-ea"/>
          <a:cs typeface="+mn-cs"/>
          <a:sym typeface="Helvetica Neue Medium"/>
        </a:defRPr>
      </a:lvl9pPr>
    </p:titleStyle>
    <p:bodyStyle>
      <a:lvl1pPr marL="611187" marR="0" indent="-611187" algn="l" defTabSz="821531" rtl="0" latinLnBrk="0">
        <a:lnSpc>
          <a:spcPct val="100000"/>
        </a:lnSpc>
        <a:spcBef>
          <a:spcPts val="5900"/>
        </a:spcBef>
        <a:spcAft>
          <a:spcPts val="0"/>
        </a:spcAft>
        <a:buClrTx/>
        <a:buSzPct val="145000"/>
        <a:buFontTx/>
        <a:buChar char="•"/>
        <a:tabLst/>
        <a:defRPr sz="4400" b="0" i="0" u="none" strike="noStrike" cap="none" spc="0" baseline="0">
          <a:solidFill>
            <a:srgbClr val="000000"/>
          </a:solidFill>
          <a:uFillTx/>
          <a:latin typeface="Helvetica Neue"/>
          <a:ea typeface="Helvetica Neue"/>
          <a:cs typeface="Helvetica Neue"/>
          <a:sym typeface="Helvetica Neue"/>
        </a:defRPr>
      </a:lvl1pPr>
      <a:lvl2pPr marL="1055687" marR="0" indent="-611187" algn="l" defTabSz="821531" rtl="0" latinLnBrk="0">
        <a:lnSpc>
          <a:spcPct val="100000"/>
        </a:lnSpc>
        <a:spcBef>
          <a:spcPts val="5900"/>
        </a:spcBef>
        <a:spcAft>
          <a:spcPts val="0"/>
        </a:spcAft>
        <a:buClrTx/>
        <a:buSzPct val="145000"/>
        <a:buFontTx/>
        <a:buChar char="•"/>
        <a:tabLst/>
        <a:defRPr sz="4400" b="0" i="0" u="none" strike="noStrike" cap="none" spc="0" baseline="0">
          <a:solidFill>
            <a:srgbClr val="000000"/>
          </a:solidFill>
          <a:uFillTx/>
          <a:latin typeface="Helvetica Neue"/>
          <a:ea typeface="Helvetica Neue"/>
          <a:cs typeface="Helvetica Neue"/>
          <a:sym typeface="Helvetica Neue"/>
        </a:defRPr>
      </a:lvl2pPr>
      <a:lvl3pPr marL="1500187" marR="0" indent="-611187" algn="l" defTabSz="821531" rtl="0" latinLnBrk="0">
        <a:lnSpc>
          <a:spcPct val="100000"/>
        </a:lnSpc>
        <a:spcBef>
          <a:spcPts val="5900"/>
        </a:spcBef>
        <a:spcAft>
          <a:spcPts val="0"/>
        </a:spcAft>
        <a:buClrTx/>
        <a:buSzPct val="145000"/>
        <a:buFontTx/>
        <a:buChar char="•"/>
        <a:tabLst/>
        <a:defRPr sz="4400" b="0" i="0" u="none" strike="noStrike" cap="none" spc="0" baseline="0">
          <a:solidFill>
            <a:srgbClr val="000000"/>
          </a:solidFill>
          <a:uFillTx/>
          <a:latin typeface="Helvetica Neue"/>
          <a:ea typeface="Helvetica Neue"/>
          <a:cs typeface="Helvetica Neue"/>
          <a:sym typeface="Helvetica Neue"/>
        </a:defRPr>
      </a:lvl3pPr>
      <a:lvl4pPr marL="1944687" marR="0" indent="-611187" algn="l" defTabSz="821531" rtl="0" latinLnBrk="0">
        <a:lnSpc>
          <a:spcPct val="100000"/>
        </a:lnSpc>
        <a:spcBef>
          <a:spcPts val="5900"/>
        </a:spcBef>
        <a:spcAft>
          <a:spcPts val="0"/>
        </a:spcAft>
        <a:buClrTx/>
        <a:buSzPct val="145000"/>
        <a:buFontTx/>
        <a:buChar char="•"/>
        <a:tabLst/>
        <a:defRPr sz="4400" b="0" i="0" u="none" strike="noStrike" cap="none" spc="0" baseline="0">
          <a:solidFill>
            <a:srgbClr val="000000"/>
          </a:solidFill>
          <a:uFillTx/>
          <a:latin typeface="Helvetica Neue"/>
          <a:ea typeface="Helvetica Neue"/>
          <a:cs typeface="Helvetica Neue"/>
          <a:sym typeface="Helvetica Neue"/>
        </a:defRPr>
      </a:lvl4pPr>
      <a:lvl5pPr marL="2389187" marR="0" indent="-611187" algn="l" defTabSz="821531" rtl="0" latinLnBrk="0">
        <a:lnSpc>
          <a:spcPct val="100000"/>
        </a:lnSpc>
        <a:spcBef>
          <a:spcPts val="5900"/>
        </a:spcBef>
        <a:spcAft>
          <a:spcPts val="0"/>
        </a:spcAft>
        <a:buClrTx/>
        <a:buSzPct val="145000"/>
        <a:buFontTx/>
        <a:buChar char="•"/>
        <a:tabLst/>
        <a:defRPr sz="4400" b="0" i="0" u="none" strike="noStrike" cap="none" spc="0" baseline="0">
          <a:solidFill>
            <a:srgbClr val="000000"/>
          </a:solidFill>
          <a:uFillTx/>
          <a:latin typeface="Helvetica Neue"/>
          <a:ea typeface="Helvetica Neue"/>
          <a:cs typeface="Helvetica Neue"/>
          <a:sym typeface="Helvetica Neue"/>
        </a:defRPr>
      </a:lvl5pPr>
      <a:lvl6pPr marL="2833687" marR="0" indent="-611187" algn="l" defTabSz="821531" rtl="0" latinLnBrk="0">
        <a:lnSpc>
          <a:spcPct val="100000"/>
        </a:lnSpc>
        <a:spcBef>
          <a:spcPts val="5900"/>
        </a:spcBef>
        <a:spcAft>
          <a:spcPts val="0"/>
        </a:spcAft>
        <a:buClrTx/>
        <a:buSzPct val="145000"/>
        <a:buFontTx/>
        <a:buChar char="•"/>
        <a:tabLst/>
        <a:defRPr sz="4400" b="0" i="0" u="none" strike="noStrike" cap="none" spc="0" baseline="0">
          <a:solidFill>
            <a:srgbClr val="000000"/>
          </a:solidFill>
          <a:uFillTx/>
          <a:latin typeface="Helvetica Neue"/>
          <a:ea typeface="Helvetica Neue"/>
          <a:cs typeface="Helvetica Neue"/>
          <a:sym typeface="Helvetica Neue"/>
        </a:defRPr>
      </a:lvl6pPr>
      <a:lvl7pPr marL="3278187" marR="0" indent="-611187" algn="l" defTabSz="821531" rtl="0" latinLnBrk="0">
        <a:lnSpc>
          <a:spcPct val="100000"/>
        </a:lnSpc>
        <a:spcBef>
          <a:spcPts val="5900"/>
        </a:spcBef>
        <a:spcAft>
          <a:spcPts val="0"/>
        </a:spcAft>
        <a:buClrTx/>
        <a:buSzPct val="145000"/>
        <a:buFontTx/>
        <a:buChar char="•"/>
        <a:tabLst/>
        <a:defRPr sz="4400" b="0" i="0" u="none" strike="noStrike" cap="none" spc="0" baseline="0">
          <a:solidFill>
            <a:srgbClr val="000000"/>
          </a:solidFill>
          <a:uFillTx/>
          <a:latin typeface="Helvetica Neue"/>
          <a:ea typeface="Helvetica Neue"/>
          <a:cs typeface="Helvetica Neue"/>
          <a:sym typeface="Helvetica Neue"/>
        </a:defRPr>
      </a:lvl7pPr>
      <a:lvl8pPr marL="3722687" marR="0" indent="-611187" algn="l" defTabSz="821531" rtl="0" latinLnBrk="0">
        <a:lnSpc>
          <a:spcPct val="100000"/>
        </a:lnSpc>
        <a:spcBef>
          <a:spcPts val="5900"/>
        </a:spcBef>
        <a:spcAft>
          <a:spcPts val="0"/>
        </a:spcAft>
        <a:buClrTx/>
        <a:buSzPct val="145000"/>
        <a:buFontTx/>
        <a:buChar char="•"/>
        <a:tabLst/>
        <a:defRPr sz="4400" b="0" i="0" u="none" strike="noStrike" cap="none" spc="0" baseline="0">
          <a:solidFill>
            <a:srgbClr val="000000"/>
          </a:solidFill>
          <a:uFillTx/>
          <a:latin typeface="Helvetica Neue"/>
          <a:ea typeface="Helvetica Neue"/>
          <a:cs typeface="Helvetica Neue"/>
          <a:sym typeface="Helvetica Neue"/>
        </a:defRPr>
      </a:lvl8pPr>
      <a:lvl9pPr marL="4167187" marR="0" indent="-611187" algn="l" defTabSz="821531" rtl="0" latinLnBrk="0">
        <a:lnSpc>
          <a:spcPct val="100000"/>
        </a:lnSpc>
        <a:spcBef>
          <a:spcPts val="5900"/>
        </a:spcBef>
        <a:spcAft>
          <a:spcPts val="0"/>
        </a:spcAft>
        <a:buClrTx/>
        <a:buSzPct val="145000"/>
        <a:buFontTx/>
        <a:buChar char="•"/>
        <a:tabLst/>
        <a:defRPr sz="4400" b="0" i="0" u="none" strike="noStrike" cap="none" spc="0" baseline="0">
          <a:solidFill>
            <a:srgbClr val="000000"/>
          </a:solidFill>
          <a:uFillTx/>
          <a:latin typeface="Helvetica Neue"/>
          <a:ea typeface="Helvetica Neue"/>
          <a:cs typeface="Helvetica Neue"/>
          <a:sym typeface="Helvetica Neue"/>
        </a:defRPr>
      </a:lvl9pPr>
    </p:bodyStyle>
    <p:otherStyle>
      <a:lvl1pPr marL="0" marR="0" indent="0" algn="ctr" defTabSz="821531" latinLnBrk="0">
        <a:lnSpc>
          <a:spcPct val="100000"/>
        </a:lnSpc>
        <a:spcBef>
          <a:spcPts val="0"/>
        </a:spcBef>
        <a:spcAft>
          <a:spcPts val="0"/>
        </a:spcAft>
        <a:buClrTx/>
        <a:buSzTx/>
        <a:buFontTx/>
        <a:buNone/>
        <a:tabLst/>
        <a:defRPr sz="2200" b="0" i="0" u="none" strike="noStrike" cap="none" spc="0" baseline="0">
          <a:solidFill>
            <a:schemeClr val="tx1"/>
          </a:solidFill>
          <a:uFillTx/>
          <a:latin typeface="+mn-lt"/>
          <a:ea typeface="+mn-ea"/>
          <a:cs typeface="+mn-cs"/>
          <a:sym typeface="Helvetica Neue Light"/>
        </a:defRPr>
      </a:lvl1pPr>
      <a:lvl2pPr marL="0" marR="0" indent="228600" algn="ctr" defTabSz="821531" latinLnBrk="0">
        <a:lnSpc>
          <a:spcPct val="100000"/>
        </a:lnSpc>
        <a:spcBef>
          <a:spcPts val="0"/>
        </a:spcBef>
        <a:spcAft>
          <a:spcPts val="0"/>
        </a:spcAft>
        <a:buClrTx/>
        <a:buSzTx/>
        <a:buFontTx/>
        <a:buNone/>
        <a:tabLst/>
        <a:defRPr sz="2200" b="0" i="0" u="none" strike="noStrike" cap="none" spc="0" baseline="0">
          <a:solidFill>
            <a:schemeClr val="tx1"/>
          </a:solidFill>
          <a:uFillTx/>
          <a:latin typeface="+mn-lt"/>
          <a:ea typeface="+mn-ea"/>
          <a:cs typeface="+mn-cs"/>
          <a:sym typeface="Helvetica Neue Light"/>
        </a:defRPr>
      </a:lvl2pPr>
      <a:lvl3pPr marL="0" marR="0" indent="457200" algn="ctr" defTabSz="821531" latinLnBrk="0">
        <a:lnSpc>
          <a:spcPct val="100000"/>
        </a:lnSpc>
        <a:spcBef>
          <a:spcPts val="0"/>
        </a:spcBef>
        <a:spcAft>
          <a:spcPts val="0"/>
        </a:spcAft>
        <a:buClrTx/>
        <a:buSzTx/>
        <a:buFontTx/>
        <a:buNone/>
        <a:tabLst/>
        <a:defRPr sz="2200" b="0" i="0" u="none" strike="noStrike" cap="none" spc="0" baseline="0">
          <a:solidFill>
            <a:schemeClr val="tx1"/>
          </a:solidFill>
          <a:uFillTx/>
          <a:latin typeface="+mn-lt"/>
          <a:ea typeface="+mn-ea"/>
          <a:cs typeface="+mn-cs"/>
          <a:sym typeface="Helvetica Neue Light"/>
        </a:defRPr>
      </a:lvl3pPr>
      <a:lvl4pPr marL="0" marR="0" indent="685800" algn="ctr" defTabSz="821531" latinLnBrk="0">
        <a:lnSpc>
          <a:spcPct val="100000"/>
        </a:lnSpc>
        <a:spcBef>
          <a:spcPts val="0"/>
        </a:spcBef>
        <a:spcAft>
          <a:spcPts val="0"/>
        </a:spcAft>
        <a:buClrTx/>
        <a:buSzTx/>
        <a:buFontTx/>
        <a:buNone/>
        <a:tabLst/>
        <a:defRPr sz="2200" b="0" i="0" u="none" strike="noStrike" cap="none" spc="0" baseline="0">
          <a:solidFill>
            <a:schemeClr val="tx1"/>
          </a:solidFill>
          <a:uFillTx/>
          <a:latin typeface="+mn-lt"/>
          <a:ea typeface="+mn-ea"/>
          <a:cs typeface="+mn-cs"/>
          <a:sym typeface="Helvetica Neue Light"/>
        </a:defRPr>
      </a:lvl4pPr>
      <a:lvl5pPr marL="0" marR="0" indent="914400" algn="ctr" defTabSz="821531" latinLnBrk="0">
        <a:lnSpc>
          <a:spcPct val="100000"/>
        </a:lnSpc>
        <a:spcBef>
          <a:spcPts val="0"/>
        </a:spcBef>
        <a:spcAft>
          <a:spcPts val="0"/>
        </a:spcAft>
        <a:buClrTx/>
        <a:buSzTx/>
        <a:buFontTx/>
        <a:buNone/>
        <a:tabLst/>
        <a:defRPr sz="2200" b="0" i="0" u="none" strike="noStrike" cap="none" spc="0" baseline="0">
          <a:solidFill>
            <a:schemeClr val="tx1"/>
          </a:solidFill>
          <a:uFillTx/>
          <a:latin typeface="+mn-lt"/>
          <a:ea typeface="+mn-ea"/>
          <a:cs typeface="+mn-cs"/>
          <a:sym typeface="Helvetica Neue Light"/>
        </a:defRPr>
      </a:lvl5pPr>
      <a:lvl6pPr marL="0" marR="0" indent="1143000" algn="ctr" defTabSz="821531" latinLnBrk="0">
        <a:lnSpc>
          <a:spcPct val="100000"/>
        </a:lnSpc>
        <a:spcBef>
          <a:spcPts val="0"/>
        </a:spcBef>
        <a:spcAft>
          <a:spcPts val="0"/>
        </a:spcAft>
        <a:buClrTx/>
        <a:buSzTx/>
        <a:buFontTx/>
        <a:buNone/>
        <a:tabLst/>
        <a:defRPr sz="2200" b="0" i="0" u="none" strike="noStrike" cap="none" spc="0" baseline="0">
          <a:solidFill>
            <a:schemeClr val="tx1"/>
          </a:solidFill>
          <a:uFillTx/>
          <a:latin typeface="+mn-lt"/>
          <a:ea typeface="+mn-ea"/>
          <a:cs typeface="+mn-cs"/>
          <a:sym typeface="Helvetica Neue Light"/>
        </a:defRPr>
      </a:lvl6pPr>
      <a:lvl7pPr marL="0" marR="0" indent="1371600" algn="ctr" defTabSz="821531" latinLnBrk="0">
        <a:lnSpc>
          <a:spcPct val="100000"/>
        </a:lnSpc>
        <a:spcBef>
          <a:spcPts val="0"/>
        </a:spcBef>
        <a:spcAft>
          <a:spcPts val="0"/>
        </a:spcAft>
        <a:buClrTx/>
        <a:buSzTx/>
        <a:buFontTx/>
        <a:buNone/>
        <a:tabLst/>
        <a:defRPr sz="2200" b="0" i="0" u="none" strike="noStrike" cap="none" spc="0" baseline="0">
          <a:solidFill>
            <a:schemeClr val="tx1"/>
          </a:solidFill>
          <a:uFillTx/>
          <a:latin typeface="+mn-lt"/>
          <a:ea typeface="+mn-ea"/>
          <a:cs typeface="+mn-cs"/>
          <a:sym typeface="Helvetica Neue Light"/>
        </a:defRPr>
      </a:lvl7pPr>
      <a:lvl8pPr marL="0" marR="0" indent="1600200" algn="ctr" defTabSz="821531" latinLnBrk="0">
        <a:lnSpc>
          <a:spcPct val="100000"/>
        </a:lnSpc>
        <a:spcBef>
          <a:spcPts val="0"/>
        </a:spcBef>
        <a:spcAft>
          <a:spcPts val="0"/>
        </a:spcAft>
        <a:buClrTx/>
        <a:buSzTx/>
        <a:buFontTx/>
        <a:buNone/>
        <a:tabLst/>
        <a:defRPr sz="2200" b="0" i="0" u="none" strike="noStrike" cap="none" spc="0" baseline="0">
          <a:solidFill>
            <a:schemeClr val="tx1"/>
          </a:solidFill>
          <a:uFillTx/>
          <a:latin typeface="+mn-lt"/>
          <a:ea typeface="+mn-ea"/>
          <a:cs typeface="+mn-cs"/>
          <a:sym typeface="Helvetica Neue Light"/>
        </a:defRPr>
      </a:lvl8pPr>
      <a:lvl9pPr marL="0" marR="0" indent="1828800" algn="ctr" defTabSz="821531" latinLnBrk="0">
        <a:lnSpc>
          <a:spcPct val="100000"/>
        </a:lnSpc>
        <a:spcBef>
          <a:spcPts val="0"/>
        </a:spcBef>
        <a:spcAft>
          <a:spcPts val="0"/>
        </a:spcAft>
        <a:buClrTx/>
        <a:buSzTx/>
        <a:buFontTx/>
        <a:buNone/>
        <a:tabLst/>
        <a:defRPr sz="2200" b="0" i="0" u="none" strike="noStrike" cap="none" spc="0" baseline="0">
          <a:solidFill>
            <a:schemeClr val="tx1"/>
          </a:solidFill>
          <a:uFillTx/>
          <a:latin typeface="+mn-lt"/>
          <a:ea typeface="+mn-ea"/>
          <a:cs typeface="+mn-cs"/>
          <a:sym typeface="Helvetica Neue Light"/>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3.xml"/><Relationship Id="rId5" Type="http://schemas.openxmlformats.org/officeDocument/2006/relationships/image" Target="../media/image1.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image" Target="../media/image1.png"/><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3.xml"/><Relationship Id="rId6" Type="http://schemas.openxmlformats.org/officeDocument/2006/relationships/image" Target="../media/image1.png"/><Relationship Id="rId5" Type="http://schemas.openxmlformats.org/officeDocument/2006/relationships/image" Target="../media/image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6.tif"/><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7.tif"/></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13.xml"/><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7" Type="http://schemas.openxmlformats.org/officeDocument/2006/relationships/image" Target="../media/image11.tif"/><Relationship Id="rId2" Type="http://schemas.openxmlformats.org/officeDocument/2006/relationships/notesSlide" Target="../notesSlides/notesSlide7.xml"/><Relationship Id="rId1" Type="http://schemas.openxmlformats.org/officeDocument/2006/relationships/slideLayout" Target="../slideLayouts/slideLayout13.xml"/><Relationship Id="rId6" Type="http://schemas.openxmlformats.org/officeDocument/2006/relationships/image" Target="../media/image10.gif"/><Relationship Id="rId5" Type="http://schemas.openxmlformats.org/officeDocument/2006/relationships/image" Target="../media/image9.tif"/><Relationship Id="rId4" Type="http://schemas.openxmlformats.org/officeDocument/2006/relationships/image" Target="../media/image8.jpeg"/></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7" Type="http://schemas.openxmlformats.org/officeDocument/2006/relationships/image" Target="../media/image11.tif"/><Relationship Id="rId2" Type="http://schemas.openxmlformats.org/officeDocument/2006/relationships/notesSlide" Target="../notesSlides/notesSlide8.xml"/><Relationship Id="rId1" Type="http://schemas.openxmlformats.org/officeDocument/2006/relationships/slideLayout" Target="../slideLayouts/slideLayout13.xml"/><Relationship Id="rId6" Type="http://schemas.openxmlformats.org/officeDocument/2006/relationships/image" Target="../media/image10.gif"/><Relationship Id="rId5" Type="http://schemas.openxmlformats.org/officeDocument/2006/relationships/image" Target="../media/image9.tif"/><Relationship Id="rId4" Type="http://schemas.openxmlformats.org/officeDocument/2006/relationships/image" Target="../media/image8.jpeg"/></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7" Type="http://schemas.openxmlformats.org/officeDocument/2006/relationships/image" Target="../media/image11.tif"/><Relationship Id="rId2" Type="http://schemas.openxmlformats.org/officeDocument/2006/relationships/notesSlide" Target="../notesSlides/notesSlide9.xml"/><Relationship Id="rId1" Type="http://schemas.openxmlformats.org/officeDocument/2006/relationships/slideLayout" Target="../slideLayouts/slideLayout13.xml"/><Relationship Id="rId6" Type="http://schemas.openxmlformats.org/officeDocument/2006/relationships/image" Target="../media/image10.gif"/><Relationship Id="rId5" Type="http://schemas.openxmlformats.org/officeDocument/2006/relationships/image" Target="../media/image9.tif"/><Relationship Id="rId4" Type="http://schemas.openxmlformats.org/officeDocument/2006/relationships/image" Target="../media/image8.jpeg"/></Relationships>
</file>

<file path=ppt/slides/_rels/slide12.xml.rels><?xml version="1.0" encoding="UTF-8" standalone="yes"?>
<Relationships xmlns="http://schemas.openxmlformats.org/package/2006/relationships"><Relationship Id="rId8" Type="http://schemas.openxmlformats.org/officeDocument/2006/relationships/image" Target="../media/image11.tif"/><Relationship Id="rId3" Type="http://schemas.openxmlformats.org/officeDocument/2006/relationships/notesSlide" Target="../notesSlides/notesSlide10.xml"/><Relationship Id="rId7" Type="http://schemas.openxmlformats.org/officeDocument/2006/relationships/image" Target="../media/image10.gif"/><Relationship Id="rId2" Type="http://schemas.openxmlformats.org/officeDocument/2006/relationships/slideLayout" Target="../slideLayouts/slideLayout13.xml"/><Relationship Id="rId1" Type="http://schemas.openxmlformats.org/officeDocument/2006/relationships/themeOverride" Target="../theme/themeOverride1.xml"/><Relationship Id="rId6" Type="http://schemas.openxmlformats.org/officeDocument/2006/relationships/image" Target="../media/image9.tif"/><Relationship Id="rId5" Type="http://schemas.openxmlformats.org/officeDocument/2006/relationships/image" Target="../media/image8.jpeg"/><Relationship Id="rId4" Type="http://schemas.openxmlformats.org/officeDocument/2006/relationships/image" Target="../media/image5.jpe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3.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6.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7.xml"/><Relationship Id="rId1" Type="http://schemas.openxmlformats.org/officeDocument/2006/relationships/slideLayout" Target="../slideLayouts/slideLayout13.xml"/><Relationship Id="rId4" Type="http://schemas.openxmlformats.org/officeDocument/2006/relationships/image" Target="../media/image17.png"/></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8.xml"/><Relationship Id="rId1" Type="http://schemas.openxmlformats.org/officeDocument/2006/relationships/slideLayout" Target="../slideLayouts/slideLayout13.xml"/><Relationship Id="rId4" Type="http://schemas.openxmlformats.org/officeDocument/2006/relationships/image" Target="../media/image17.png"/></Relationships>
</file>

<file path=ppt/slides/_rels/slide2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21.tif"/><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9.xml"/><Relationship Id="rId1" Type="http://schemas.openxmlformats.org/officeDocument/2006/relationships/slideLayout" Target="../slideLayouts/slideLayout13.xml"/><Relationship Id="rId6" Type="http://schemas.openxmlformats.org/officeDocument/2006/relationships/image" Target="../media/image1.png"/><Relationship Id="rId5" Type="http://schemas.openxmlformats.org/officeDocument/2006/relationships/image" Target="../media/image4.png"/><Relationship Id="rId4" Type="http://schemas.openxmlformats.org/officeDocument/2006/relationships/image" Target="../media/image3.png"/></Relationships>
</file>

<file path=ppt/slides/_rels/slide2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3.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3.png"/><Relationship Id="rId1" Type="http://schemas.openxmlformats.org/officeDocument/2006/relationships/slideLayout" Target="../slideLayouts/slideLayout13.xml"/><Relationship Id="rId5" Type="http://schemas.openxmlformats.org/officeDocument/2006/relationships/image" Target="../media/image25.jpeg"/><Relationship Id="rId4" Type="http://schemas.openxmlformats.org/officeDocument/2006/relationships/image" Target="../media/image24.png"/></Relationships>
</file>

<file path=ppt/slides/_rels/slide3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13.xml"/><Relationship Id="rId5" Type="http://schemas.openxmlformats.org/officeDocument/2006/relationships/image" Target="../media/image25.jpeg"/><Relationship Id="rId4" Type="http://schemas.openxmlformats.org/officeDocument/2006/relationships/image" Target="../media/image24.png"/></Relationships>
</file>

<file path=ppt/slides/_rels/slide3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13.xml"/><Relationship Id="rId5" Type="http://schemas.openxmlformats.org/officeDocument/2006/relationships/image" Target="../media/image25.jpeg"/><Relationship Id="rId4" Type="http://schemas.openxmlformats.org/officeDocument/2006/relationships/image" Target="../media/image24.png"/></Relationships>
</file>

<file path=ppt/slides/_rels/slide3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13.xml"/><Relationship Id="rId5" Type="http://schemas.openxmlformats.org/officeDocument/2006/relationships/image" Target="../media/image25.jpeg"/><Relationship Id="rId4" Type="http://schemas.openxmlformats.org/officeDocument/2006/relationships/image" Target="../media/image24.png"/></Relationships>
</file>

<file path=ppt/slides/_rels/slide3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1.xml"/><Relationship Id="rId1" Type="http://schemas.openxmlformats.org/officeDocument/2006/relationships/slideLayout" Target="../slideLayouts/slideLayout13.xml"/><Relationship Id="rId4" Type="http://schemas.openxmlformats.org/officeDocument/2006/relationships/image" Target="../media/image27.emf"/></Relationships>
</file>

<file path=ppt/slides/_rels/slide3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2.xml"/><Relationship Id="rId1" Type="http://schemas.openxmlformats.org/officeDocument/2006/relationships/slideLayout" Target="../slideLayouts/slideLayout13.xml"/><Relationship Id="rId4" Type="http://schemas.openxmlformats.org/officeDocument/2006/relationships/image" Target="../media/image27.emf"/></Relationships>
</file>

<file path=ppt/slides/_rels/slide3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3.xml"/><Relationship Id="rId1" Type="http://schemas.openxmlformats.org/officeDocument/2006/relationships/slideLayout" Target="../slideLayouts/slideLayout13.xml"/><Relationship Id="rId5" Type="http://schemas.openxmlformats.org/officeDocument/2006/relationships/image" Target="../media/image28.png"/><Relationship Id="rId4" Type="http://schemas.openxmlformats.org/officeDocument/2006/relationships/image" Target="../media/image27.emf"/></Relationships>
</file>

<file path=ppt/slides/_rels/slide39.xml.rels><?xml version="1.0" encoding="UTF-8" standalone="yes"?>
<Relationships xmlns="http://schemas.openxmlformats.org/package/2006/relationships"><Relationship Id="rId3" Type="http://schemas.openxmlformats.org/officeDocument/2006/relationships/image" Target="../media/image29.emf"/><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image" Target="../media/image29.emf"/><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3" Type="http://schemas.openxmlformats.org/officeDocument/2006/relationships/image" Target="../media/image29.emf"/><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3" Type="http://schemas.openxmlformats.org/officeDocument/2006/relationships/image" Target="../media/image29.emf"/><Relationship Id="rId2" Type="http://schemas.openxmlformats.org/officeDocument/2006/relationships/notesSlide" Target="../notesSlides/notesSlide27.xml"/><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3" Type="http://schemas.openxmlformats.org/officeDocument/2006/relationships/image" Target="../media/image29.emf"/><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3.xml"/><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4.xml"/><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3" Type="http://schemas.openxmlformats.org/officeDocument/2006/relationships/image" Target="../media/image31.emf"/><Relationship Id="rId2" Type="http://schemas.openxmlformats.org/officeDocument/2006/relationships/notesSlide" Target="../notesSlides/notesSlide35.xml"/><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3" Type="http://schemas.openxmlformats.org/officeDocument/2006/relationships/image" Target="../media/image31.emf"/><Relationship Id="rId2" Type="http://schemas.openxmlformats.org/officeDocument/2006/relationships/notesSlide" Target="../notesSlides/notesSlide36.xml"/><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3" Type="http://schemas.openxmlformats.org/officeDocument/2006/relationships/image" Target="../media/image32.emf"/><Relationship Id="rId2" Type="http://schemas.openxmlformats.org/officeDocument/2006/relationships/notesSlide" Target="../notesSlides/notesSlide37.xml"/><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3" Type="http://schemas.openxmlformats.org/officeDocument/2006/relationships/image" Target="../media/image33.emf"/><Relationship Id="rId2" Type="http://schemas.openxmlformats.org/officeDocument/2006/relationships/notesSlide" Target="../notesSlides/notesSlide38.xml"/><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3" Type="http://schemas.openxmlformats.org/officeDocument/2006/relationships/image" Target="../media/image34.emf"/><Relationship Id="rId2" Type="http://schemas.openxmlformats.org/officeDocument/2006/relationships/notesSlide" Target="../notesSlides/notesSlide39.xml"/><Relationship Id="rId1" Type="http://schemas.openxmlformats.org/officeDocument/2006/relationships/slideLayout" Target="../slideLayouts/slideLayout13.xml"/></Relationships>
</file>

<file path=ppt/slides/_rels/slide55.xml.rels><?xml version="1.0" encoding="UTF-8" standalone="yes"?>
<Relationships xmlns="http://schemas.openxmlformats.org/package/2006/relationships"><Relationship Id="rId3" Type="http://schemas.openxmlformats.org/officeDocument/2006/relationships/image" Target="../media/image34.emf"/><Relationship Id="rId2" Type="http://schemas.openxmlformats.org/officeDocument/2006/relationships/notesSlide" Target="../notesSlides/notesSlide40.xml"/><Relationship Id="rId1" Type="http://schemas.openxmlformats.org/officeDocument/2006/relationships/slideLayout" Target="../slideLayouts/slideLayout13.xml"/></Relationships>
</file>

<file path=ppt/slides/_rels/slide56.xml.rels><?xml version="1.0" encoding="UTF-8" standalone="yes"?>
<Relationships xmlns="http://schemas.openxmlformats.org/package/2006/relationships"><Relationship Id="rId3" Type="http://schemas.openxmlformats.org/officeDocument/2006/relationships/image" Target="../media/image35.emf"/><Relationship Id="rId2" Type="http://schemas.openxmlformats.org/officeDocument/2006/relationships/notesSlide" Target="../notesSlides/notesSlide41.xml"/><Relationship Id="rId1" Type="http://schemas.openxmlformats.org/officeDocument/2006/relationships/slideLayout" Target="../slideLayouts/slideLayout13.xml"/></Relationships>
</file>

<file path=ppt/slides/_rels/slide57.xml.rels><?xml version="1.0" encoding="UTF-8" standalone="yes"?>
<Relationships xmlns="http://schemas.openxmlformats.org/package/2006/relationships"><Relationship Id="rId3" Type="http://schemas.openxmlformats.org/officeDocument/2006/relationships/image" Target="../media/image35.emf"/><Relationship Id="rId2" Type="http://schemas.openxmlformats.org/officeDocument/2006/relationships/notesSlide" Target="../notesSlides/notesSlide42.xml"/><Relationship Id="rId1" Type="http://schemas.openxmlformats.org/officeDocument/2006/relationships/slideLayout" Target="../slideLayouts/slideLayout13.xml"/></Relationships>
</file>

<file path=ppt/slides/_rels/slide58.xml.rels><?xml version="1.0" encoding="UTF-8" standalone="yes"?>
<Relationships xmlns="http://schemas.openxmlformats.org/package/2006/relationships"><Relationship Id="rId3" Type="http://schemas.openxmlformats.org/officeDocument/2006/relationships/image" Target="../media/image35.emf"/><Relationship Id="rId2" Type="http://schemas.openxmlformats.org/officeDocument/2006/relationships/notesSlide" Target="../notesSlides/notesSlide43.xml"/><Relationship Id="rId1" Type="http://schemas.openxmlformats.org/officeDocument/2006/relationships/slideLayout" Target="../slideLayouts/slideLayout13.xml"/></Relationships>
</file>

<file path=ppt/slides/_rels/slide59.xml.rels><?xml version="1.0" encoding="UTF-8" standalone="yes"?>
<Relationships xmlns="http://schemas.openxmlformats.org/package/2006/relationships"><Relationship Id="rId8" Type="http://schemas.openxmlformats.org/officeDocument/2006/relationships/image" Target="../media/image37.emf"/><Relationship Id="rId3" Type="http://schemas.openxmlformats.org/officeDocument/2006/relationships/image" Target="../media/image2.png"/><Relationship Id="rId7" Type="http://schemas.openxmlformats.org/officeDocument/2006/relationships/image" Target="../media/image36.png"/><Relationship Id="rId2" Type="http://schemas.openxmlformats.org/officeDocument/2006/relationships/notesSlide" Target="../notesSlides/notesSlide44.xml"/><Relationship Id="rId1" Type="http://schemas.openxmlformats.org/officeDocument/2006/relationships/slideLayout" Target="../slideLayouts/slideLayout13.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1.png"/></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3.xml"/></Relationships>
</file>

<file path=ppt/slides/_rels/slide61.xml.rels><?xml version="1.0" encoding="UTF-8" standalone="yes"?>
<Relationships xmlns="http://schemas.openxmlformats.org/package/2006/relationships"><Relationship Id="rId3" Type="http://schemas.openxmlformats.org/officeDocument/2006/relationships/image" Target="../media/image6.tif"/><Relationship Id="rId2" Type="http://schemas.openxmlformats.org/officeDocument/2006/relationships/image" Target="../media/image5.jpeg"/><Relationship Id="rId1" Type="http://schemas.openxmlformats.org/officeDocument/2006/relationships/slideLayout" Target="../slideLayouts/slideLayout13.xml"/><Relationship Id="rId6" Type="http://schemas.openxmlformats.org/officeDocument/2006/relationships/image" Target="../media/image39.tif"/><Relationship Id="rId5" Type="http://schemas.openxmlformats.org/officeDocument/2006/relationships/image" Target="../media/image38.jpeg"/><Relationship Id="rId4" Type="http://schemas.openxmlformats.org/officeDocument/2006/relationships/image" Target="../media/image7.tif"/></Relationships>
</file>

<file path=ppt/slides/_rels/slide62.xml.rels><?xml version="1.0" encoding="UTF-8" standalone="yes"?>
<Relationships xmlns="http://schemas.openxmlformats.org/package/2006/relationships"><Relationship Id="rId3" Type="http://schemas.openxmlformats.org/officeDocument/2006/relationships/image" Target="../media/image5.jpeg"/><Relationship Id="rId7" Type="http://schemas.openxmlformats.org/officeDocument/2006/relationships/image" Target="../media/image39.tif"/><Relationship Id="rId2" Type="http://schemas.openxmlformats.org/officeDocument/2006/relationships/notesSlide" Target="../notesSlides/notesSlide46.xml"/><Relationship Id="rId1" Type="http://schemas.openxmlformats.org/officeDocument/2006/relationships/slideLayout" Target="../slideLayouts/slideLayout13.xml"/><Relationship Id="rId6" Type="http://schemas.openxmlformats.org/officeDocument/2006/relationships/image" Target="../media/image38.jpeg"/><Relationship Id="rId5" Type="http://schemas.openxmlformats.org/officeDocument/2006/relationships/image" Target="../media/image7.tif"/><Relationship Id="rId4" Type="http://schemas.openxmlformats.org/officeDocument/2006/relationships/image" Target="../media/image6.tif"/></Relationships>
</file>

<file path=ppt/slides/_rels/slide63.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tif"/><Relationship Id="rId1" Type="http://schemas.openxmlformats.org/officeDocument/2006/relationships/slideLayout" Target="../slideLayouts/slideLayout13.xml"/><Relationship Id="rId5" Type="http://schemas.openxmlformats.org/officeDocument/2006/relationships/image" Target="../media/image43.tif"/><Relationship Id="rId4" Type="http://schemas.openxmlformats.org/officeDocument/2006/relationships/image" Target="../media/image42.tif"/></Relationships>
</file>

<file path=ppt/slides/_rels/slide64.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13.xml"/><Relationship Id="rId4" Type="http://schemas.openxmlformats.org/officeDocument/2006/relationships/image" Target="../media/image46.tif"/></Relationships>
</file>

<file path=ppt/slides/_rels/slide65.xml.rels><?xml version="1.0" encoding="UTF-8" standalone="yes"?>
<Relationships xmlns="http://schemas.openxmlformats.org/package/2006/relationships"><Relationship Id="rId3" Type="http://schemas.openxmlformats.org/officeDocument/2006/relationships/image" Target="../media/image48.tif"/><Relationship Id="rId2" Type="http://schemas.openxmlformats.org/officeDocument/2006/relationships/image" Target="../media/image47.png"/><Relationship Id="rId1" Type="http://schemas.openxmlformats.org/officeDocument/2006/relationships/slideLayout" Target="../slideLayouts/slideLayout13.xml"/></Relationships>
</file>

<file path=ppt/slides/_rels/slide66.xml.rels><?xml version="1.0" encoding="UTF-8" standalone="yes"?>
<Relationships xmlns="http://schemas.openxmlformats.org/package/2006/relationships"><Relationship Id="rId3" Type="http://schemas.openxmlformats.org/officeDocument/2006/relationships/image" Target="../media/image42.tif"/><Relationship Id="rId2" Type="http://schemas.openxmlformats.org/officeDocument/2006/relationships/image" Target="../media/image49.png"/><Relationship Id="rId1" Type="http://schemas.openxmlformats.org/officeDocument/2006/relationships/slideLayout" Target="../slideLayouts/slideLayout13.xml"/><Relationship Id="rId4" Type="http://schemas.openxmlformats.org/officeDocument/2006/relationships/image" Target="../media/image48.tif"/></Relationships>
</file>

<file path=ppt/slides/_rels/slide67.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13.xml"/></Relationships>
</file>

<file path=ppt/slides/_rels/slide68.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13.xml"/></Relationships>
</file>

<file path=ppt/slides/_rels/slide69.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13.xml"/></Relationships>
</file>

<file path=ppt/slides/_rels/slide70.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13.xml"/></Relationships>
</file>

<file path=ppt/slides/_rels/slide71.xml.rels><?xml version="1.0" encoding="UTF-8" standalone="yes"?>
<Relationships xmlns="http://schemas.openxmlformats.org/package/2006/relationships"><Relationship Id="rId2" Type="http://schemas.openxmlformats.org/officeDocument/2006/relationships/image" Target="../media/image51.tif"/><Relationship Id="rId1" Type="http://schemas.openxmlformats.org/officeDocument/2006/relationships/slideLayout" Target="../slideLayouts/slideLayout13.xml"/></Relationships>
</file>

<file path=ppt/slides/_rels/slide72.xml.rels><?xml version="1.0" encoding="UTF-8" standalone="yes"?>
<Relationships xmlns="http://schemas.openxmlformats.org/package/2006/relationships"><Relationship Id="rId3" Type="http://schemas.openxmlformats.org/officeDocument/2006/relationships/image" Target="../media/image51.tif"/><Relationship Id="rId2" Type="http://schemas.openxmlformats.org/officeDocument/2006/relationships/image" Target="../media/image52.png"/><Relationship Id="rId1" Type="http://schemas.openxmlformats.org/officeDocument/2006/relationships/slideLayout" Target="../slideLayouts/slideLayout13.xml"/></Relationships>
</file>

<file path=ppt/slides/_rels/slide73.xml.rels><?xml version="1.0" encoding="UTF-8" standalone="yes"?>
<Relationships xmlns="http://schemas.openxmlformats.org/package/2006/relationships"><Relationship Id="rId3" Type="http://schemas.openxmlformats.org/officeDocument/2006/relationships/image" Target="../media/image51.tif"/><Relationship Id="rId2" Type="http://schemas.openxmlformats.org/officeDocument/2006/relationships/image" Target="../media/image52.png"/><Relationship Id="rId1" Type="http://schemas.openxmlformats.org/officeDocument/2006/relationships/slideLayout" Target="../slideLayouts/slideLayout13.xml"/></Relationships>
</file>

<file path=ppt/slides/_rels/slide74.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13.xml"/></Relationships>
</file>

<file path=ppt/slides/_rels/slide75.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13.xml"/></Relationships>
</file>

<file path=ppt/slides/_rels/slide76.xml.rels><?xml version="1.0" encoding="UTF-8" standalone="yes"?>
<Relationships xmlns="http://schemas.openxmlformats.org/package/2006/relationships"><Relationship Id="rId2" Type="http://schemas.openxmlformats.org/officeDocument/2006/relationships/image" Target="../media/image55.tif"/><Relationship Id="rId1" Type="http://schemas.openxmlformats.org/officeDocument/2006/relationships/slideLayout" Target="../slideLayouts/slideLayout13.xml"/></Relationships>
</file>

<file path=ppt/slides/_rels/slide77.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13.xml"/></Relationships>
</file>

<file path=ppt/slides/_rels/slide78.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13.xml"/></Relationships>
</file>

<file path=ppt/slides/_rels/slide79.xml.rels><?xml version="1.0" encoding="UTF-8" standalone="yes"?>
<Relationships xmlns="http://schemas.openxmlformats.org/package/2006/relationships"><Relationship Id="rId2" Type="http://schemas.openxmlformats.org/officeDocument/2006/relationships/image" Target="../media/image58.jpg"/><Relationship Id="rId1" Type="http://schemas.openxmlformats.org/officeDocument/2006/relationships/slideLayout" Target="../slideLayouts/slideLayout13.xml"/></Relationships>
</file>

<file path=ppt/slides/_rels/slide80.xml.rels><?xml version="1.0" encoding="UTF-8" standalone="yes"?>
<Relationships xmlns="http://schemas.openxmlformats.org/package/2006/relationships"><Relationship Id="rId2" Type="http://schemas.openxmlformats.org/officeDocument/2006/relationships/image" Target="../media/image59.jpg"/><Relationship Id="rId1" Type="http://schemas.openxmlformats.org/officeDocument/2006/relationships/slideLayout" Target="../slideLayouts/slideLayout13.xml"/></Relationships>
</file>

<file path=ppt/slides/_rels/slide81.xml.rels><?xml version="1.0" encoding="UTF-8" standalone="yes"?>
<Relationships xmlns="http://schemas.openxmlformats.org/package/2006/relationships"><Relationship Id="rId2" Type="http://schemas.openxmlformats.org/officeDocument/2006/relationships/image" Target="../media/image27.emf"/><Relationship Id="rId1" Type="http://schemas.openxmlformats.org/officeDocument/2006/relationships/slideLayout" Target="../slideLayouts/slideLayout13.xml"/></Relationships>
</file>

<file path=ppt/slides/_rels/slide82.xml.rels><?xml version="1.0" encoding="UTF-8" standalone="yes"?>
<Relationships xmlns="http://schemas.openxmlformats.org/package/2006/relationships"><Relationship Id="rId2" Type="http://schemas.openxmlformats.org/officeDocument/2006/relationships/image" Target="../media/image60.emf"/><Relationship Id="rId1" Type="http://schemas.openxmlformats.org/officeDocument/2006/relationships/slideLayout" Target="../slideLayouts/slideLayout13.xml"/></Relationships>
</file>

<file path=ppt/slides/_rels/slide83.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13.xml"/></Relationships>
</file>

<file path=ppt/slides/_rels/slide84.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13.xml"/></Relationships>
</file>

<file path=ppt/slides/_rels/slide8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47.xml"/><Relationship Id="rId1" Type="http://schemas.openxmlformats.org/officeDocument/2006/relationships/slideLayout" Target="../slideLayouts/slideLayout13.xml"/><Relationship Id="rId5" Type="http://schemas.openxmlformats.org/officeDocument/2006/relationships/image" Target="../media/image64.emf"/><Relationship Id="rId4" Type="http://schemas.openxmlformats.org/officeDocument/2006/relationships/image" Target="../media/image63.emf"/></Relationships>
</file>

<file path=ppt/slides/_rels/slide8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48.xml"/><Relationship Id="rId1" Type="http://schemas.openxmlformats.org/officeDocument/2006/relationships/slideLayout" Target="../slideLayouts/slideLayout13.xml"/><Relationship Id="rId6" Type="http://schemas.openxmlformats.org/officeDocument/2006/relationships/image" Target="../media/image31.emf"/><Relationship Id="rId5" Type="http://schemas.openxmlformats.org/officeDocument/2006/relationships/image" Target="../media/image65.emf"/><Relationship Id="rId4" Type="http://schemas.openxmlformats.org/officeDocument/2006/relationships/image" Target="../media/image63.emf"/></Relationships>
</file>

<file path=ppt/slides/_rels/slide8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49.xml"/><Relationship Id="rId1" Type="http://schemas.openxmlformats.org/officeDocument/2006/relationships/slideLayout" Target="../slideLayouts/slideLayout13.xml"/><Relationship Id="rId5" Type="http://schemas.openxmlformats.org/officeDocument/2006/relationships/image" Target="../media/image32.emf"/><Relationship Id="rId4" Type="http://schemas.openxmlformats.org/officeDocument/2006/relationships/image" Target="../media/image65.emf"/></Relationships>
</file>

<file path=ppt/slides/_rels/slide8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50.xml"/><Relationship Id="rId1" Type="http://schemas.openxmlformats.org/officeDocument/2006/relationships/slideLayout" Target="../slideLayouts/slideLayout13.xml"/><Relationship Id="rId5" Type="http://schemas.openxmlformats.org/officeDocument/2006/relationships/image" Target="../media/image65.emf"/><Relationship Id="rId4" Type="http://schemas.openxmlformats.org/officeDocument/2006/relationships/image" Target="../media/image66.emf"/></Relationships>
</file>

<file path=ppt/slides/_rels/slide8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51.xml"/><Relationship Id="rId1" Type="http://schemas.openxmlformats.org/officeDocument/2006/relationships/slideLayout" Target="../slideLayouts/slideLayout13.xml"/><Relationship Id="rId5" Type="http://schemas.openxmlformats.org/officeDocument/2006/relationships/image" Target="../media/image65.emf"/><Relationship Id="rId4" Type="http://schemas.openxmlformats.org/officeDocument/2006/relationships/image" Target="../media/image66.emf"/></Relationships>
</file>

<file path=ppt/slides/_rels/slide9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52.xml"/><Relationship Id="rId1" Type="http://schemas.openxmlformats.org/officeDocument/2006/relationships/slideLayout" Target="../slideLayouts/slideLayout13.xml"/><Relationship Id="rId4" Type="http://schemas.openxmlformats.org/officeDocument/2006/relationships/image" Target="../media/image67.emf"/></Relationships>
</file>

<file path=ppt/slides/_rels/slide9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53.xml"/><Relationship Id="rId1" Type="http://schemas.openxmlformats.org/officeDocument/2006/relationships/slideLayout" Target="../slideLayouts/slideLayout13.xml"/><Relationship Id="rId4" Type="http://schemas.openxmlformats.org/officeDocument/2006/relationships/image" Target="../media/image67.emf"/></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44" name="Titre 1"/>
          <p:cNvSpPr txBox="1"/>
          <p:nvPr/>
        </p:nvSpPr>
        <p:spPr>
          <a:xfrm>
            <a:off x="1499191" y="1127776"/>
            <a:ext cx="21385618" cy="5062924"/>
          </a:xfrm>
          <a:prstGeom prst="rect">
            <a:avLst/>
          </a:prstGeom>
          <a:ln w="63500">
            <a:solidFill>
              <a:srgbClr val="000000"/>
            </a:solidFill>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68580" tIns="68580" rIns="68580" bIns="68580">
            <a:spAutoFit/>
          </a:bodyPr>
          <a:lstStyle/>
          <a:p>
            <a:r>
              <a:rPr lang="en-US" sz="8000" i="1" dirty="0"/>
              <a:t>“FROST : </a:t>
            </a:r>
            <a:r>
              <a:rPr lang="en-US" sz="8000" i="1" dirty="0" err="1"/>
              <a:t>FROm</a:t>
            </a:r>
            <a:r>
              <a:rPr lang="en-US" sz="8000" i="1" dirty="0"/>
              <a:t> Snow To Ice”</a:t>
            </a:r>
            <a:endParaRPr lang="en-US" sz="8000" dirty="0"/>
          </a:p>
          <a:p>
            <a:r>
              <a:rPr lang="en-US" sz="8000" i="1" dirty="0" err="1"/>
              <a:t>Préparer</a:t>
            </a:r>
            <a:r>
              <a:rPr lang="en-US" sz="8000" i="1" dirty="0"/>
              <a:t> les </a:t>
            </a:r>
            <a:r>
              <a:rPr lang="en-US" sz="8000" i="1" dirty="0" err="1"/>
              <a:t>outils</a:t>
            </a:r>
            <a:r>
              <a:rPr lang="en-US" sz="8000" i="1" dirty="0"/>
              <a:t> </a:t>
            </a:r>
            <a:r>
              <a:rPr lang="en-US" sz="8000" i="1" dirty="0" err="1"/>
              <a:t>numériques</a:t>
            </a:r>
            <a:r>
              <a:rPr lang="en-US" sz="8000" i="1" dirty="0"/>
              <a:t> pour la future observation des surfaces </a:t>
            </a:r>
            <a:r>
              <a:rPr lang="en-US" sz="8000" i="1" dirty="0" err="1"/>
              <a:t>glacées</a:t>
            </a:r>
            <a:r>
              <a:rPr lang="en-US" sz="8000" i="1" dirty="0"/>
              <a:t> du </a:t>
            </a:r>
            <a:r>
              <a:rPr lang="en-US" sz="8000" i="1" dirty="0" err="1"/>
              <a:t>système</a:t>
            </a:r>
            <a:r>
              <a:rPr lang="en-US" sz="8000" i="1" dirty="0"/>
              <a:t> </a:t>
            </a:r>
            <a:r>
              <a:rPr lang="en-US" sz="8000" i="1" dirty="0" err="1"/>
              <a:t>Jovien</a:t>
            </a:r>
            <a:endParaRPr lang="en-US" sz="8000" dirty="0"/>
          </a:p>
        </p:txBody>
      </p:sp>
      <p:sp>
        <p:nvSpPr>
          <p:cNvPr id="145" name="Titre 1"/>
          <p:cNvSpPr txBox="1"/>
          <p:nvPr/>
        </p:nvSpPr>
        <p:spPr>
          <a:xfrm>
            <a:off x="6883437" y="7626158"/>
            <a:ext cx="10617124" cy="107696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68580" tIns="68580" rIns="68580" bIns="68580">
            <a:spAutoFit/>
          </a:bodyPr>
          <a:lstStyle>
            <a:lvl1pPr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6200" b="0">
                <a:latin typeface="Helvetica"/>
                <a:ea typeface="Helvetica"/>
                <a:cs typeface="Helvetica"/>
                <a:sym typeface="Helvetica"/>
              </a:defRPr>
            </a:lvl1pPr>
          </a:lstStyle>
          <a:p>
            <a:r>
              <a:rPr dirty="0"/>
              <a:t>Lucas Lange</a:t>
            </a:r>
          </a:p>
        </p:txBody>
      </p:sp>
      <p:sp>
        <p:nvSpPr>
          <p:cNvPr id="146" name="Concours externe sur titre pour l’accès au Corps des…"/>
          <p:cNvSpPr txBox="1"/>
          <p:nvPr/>
        </p:nvSpPr>
        <p:spPr>
          <a:xfrm>
            <a:off x="1259524" y="9776461"/>
            <a:ext cx="21864960" cy="88293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p>
            <a:pPr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4800" b="0">
                <a:latin typeface="Helvetica"/>
                <a:ea typeface="Helvetica"/>
                <a:cs typeface="Helvetica"/>
                <a:sym typeface="Helvetica"/>
              </a:defRPr>
            </a:pPr>
            <a:r>
              <a:rPr lang="en-US" dirty="0"/>
              <a:t>Audition pour </a:t>
            </a:r>
            <a:r>
              <a:rPr lang="en-US" dirty="0" err="1"/>
              <a:t>une</a:t>
            </a:r>
            <a:r>
              <a:rPr lang="en-US" dirty="0"/>
              <a:t> </a:t>
            </a:r>
            <a:r>
              <a:rPr lang="en-US" sz="4800" dirty="0">
                <a:sym typeface="Helvetica"/>
              </a:rPr>
              <a:t>allocation </a:t>
            </a:r>
            <a:r>
              <a:rPr lang="en-US" sz="4800" dirty="0" err="1">
                <a:sym typeface="Helvetica"/>
              </a:rPr>
              <a:t>postdoctorale</a:t>
            </a:r>
            <a:r>
              <a:rPr lang="en-US" sz="4800" dirty="0">
                <a:sym typeface="Helvetica"/>
              </a:rPr>
              <a:t> du CNES pour </a:t>
            </a:r>
            <a:r>
              <a:rPr lang="en-US" sz="4800" dirty="0" err="1">
                <a:sym typeface="Helvetica"/>
              </a:rPr>
              <a:t>rejoindre</a:t>
            </a:r>
            <a:r>
              <a:rPr lang="en-US" sz="4800" dirty="0">
                <a:sym typeface="Helvetica"/>
              </a:rPr>
              <a:t> le LATMOS</a:t>
            </a:r>
            <a:r>
              <a:rPr lang="en-US" dirty="0"/>
              <a:t> </a:t>
            </a:r>
            <a:endParaRPr dirty="0"/>
          </a:p>
        </p:txBody>
      </p:sp>
      <p:sp>
        <p:nvSpPr>
          <p:cNvPr id="147" name="Jeudi 21 Mai 2026"/>
          <p:cNvSpPr txBox="1"/>
          <p:nvPr/>
        </p:nvSpPr>
        <p:spPr>
          <a:xfrm>
            <a:off x="9567083" y="11729117"/>
            <a:ext cx="5249834" cy="88293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4800" b="0">
                <a:latin typeface="Helvetica"/>
                <a:ea typeface="Helvetica"/>
                <a:cs typeface="Helvetica"/>
                <a:sym typeface="Helvetica"/>
              </a:defRPr>
            </a:lvl1pPr>
          </a:lstStyle>
          <a:p>
            <a:r>
              <a:rPr lang="en-US" dirty="0"/>
              <a:t>Mardi</a:t>
            </a:r>
            <a:r>
              <a:rPr dirty="0"/>
              <a:t> </a:t>
            </a:r>
            <a:r>
              <a:rPr lang="en-US" dirty="0"/>
              <a:t>19</a:t>
            </a:r>
            <a:r>
              <a:rPr dirty="0"/>
              <a:t> </a:t>
            </a:r>
            <a:r>
              <a:rPr lang="en-US" dirty="0" err="1"/>
              <a:t>mai</a:t>
            </a:r>
            <a:r>
              <a:rPr dirty="0"/>
              <a:t> 2026</a:t>
            </a:r>
          </a:p>
        </p:txBody>
      </p:sp>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9B74A23D-00C9-FB76-75A2-97E815751DEE}"/>
            </a:ext>
          </a:extLst>
        </p:cNvPr>
        <p:cNvGrpSpPr/>
        <p:nvPr/>
      </p:nvGrpSpPr>
      <p:grpSpPr>
        <a:xfrm>
          <a:off x="0" y="0"/>
          <a:ext cx="0" cy="0"/>
          <a:chOff x="0" y="0"/>
          <a:chExt cx="0" cy="0"/>
        </a:xfrm>
      </p:grpSpPr>
      <p:sp>
        <p:nvSpPr>
          <p:cNvPr id="1065" name="Titre 1">
            <a:extLst>
              <a:ext uri="{FF2B5EF4-FFF2-40B4-BE49-F238E27FC236}">
                <a16:creationId xmlns:a16="http://schemas.microsoft.com/office/drawing/2014/main" id="{959674FB-A71B-15F5-7531-DD0C2AFF3A29}"/>
              </a:ext>
            </a:extLst>
          </p:cNvPr>
          <p:cNvSpPr txBox="1"/>
          <p:nvPr/>
        </p:nvSpPr>
        <p:spPr>
          <a:xfrm>
            <a:off x="6883438" y="-99801"/>
            <a:ext cx="10617124" cy="107696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68580" tIns="68580" rIns="68580" bIns="68580">
            <a:spAutoFit/>
          </a:bodyPr>
          <a:lstStyle>
            <a:lvl1pPr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6200" i="1">
                <a:latin typeface="Helvetica"/>
                <a:ea typeface="Helvetica"/>
                <a:cs typeface="Helvetica"/>
                <a:sym typeface="Helvetica"/>
              </a:defRPr>
            </a:lvl1pPr>
          </a:lstStyle>
          <a:p>
            <a:r>
              <a:t>Curriculum Vitae</a:t>
            </a:r>
          </a:p>
        </p:txBody>
      </p:sp>
      <p:sp>
        <p:nvSpPr>
          <p:cNvPr id="1069" name="2017-2021">
            <a:extLst>
              <a:ext uri="{FF2B5EF4-FFF2-40B4-BE49-F238E27FC236}">
                <a16:creationId xmlns:a16="http://schemas.microsoft.com/office/drawing/2014/main" id="{34EE4BCD-30E4-1B57-577B-29F927B7EAA5}"/>
              </a:ext>
            </a:extLst>
          </p:cNvPr>
          <p:cNvSpPr txBox="1"/>
          <p:nvPr/>
        </p:nvSpPr>
        <p:spPr>
          <a:xfrm>
            <a:off x="71155" y="1067773"/>
            <a:ext cx="2761973" cy="7906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4200"/>
            </a:lvl1pPr>
          </a:lstStyle>
          <a:p>
            <a:r>
              <a:rPr dirty="0"/>
              <a:t>2017-2021</a:t>
            </a:r>
          </a:p>
        </p:txBody>
      </p:sp>
      <p:sp>
        <p:nvSpPr>
          <p:cNvPr id="1070" name="Formation ingénieur de l’ISAE-SUPAERO">
            <a:extLst>
              <a:ext uri="{FF2B5EF4-FFF2-40B4-BE49-F238E27FC236}">
                <a16:creationId xmlns:a16="http://schemas.microsoft.com/office/drawing/2014/main" id="{42F603B7-E523-2811-44F5-84E667865B34}"/>
              </a:ext>
            </a:extLst>
          </p:cNvPr>
          <p:cNvSpPr txBox="1"/>
          <p:nvPr/>
        </p:nvSpPr>
        <p:spPr>
          <a:xfrm>
            <a:off x="2870199" y="1067773"/>
            <a:ext cx="10621496" cy="7906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lgn="l">
              <a:defRPr sz="4200"/>
            </a:lvl1pPr>
          </a:lstStyle>
          <a:p>
            <a:r>
              <a:rPr dirty="0"/>
              <a:t>Formation </a:t>
            </a:r>
            <a:r>
              <a:rPr dirty="0" err="1"/>
              <a:t>ingénieur</a:t>
            </a:r>
            <a:r>
              <a:rPr dirty="0"/>
              <a:t> de </a:t>
            </a:r>
            <a:r>
              <a:rPr dirty="0" err="1"/>
              <a:t>l’ISAE</a:t>
            </a:r>
            <a:r>
              <a:rPr dirty="0"/>
              <a:t>-SUPAERO</a:t>
            </a:r>
          </a:p>
        </p:txBody>
      </p:sp>
      <p:pic>
        <p:nvPicPr>
          <p:cNvPr id="1085" name="pasted-movie.png" descr="pasted-movie.png">
            <a:extLst>
              <a:ext uri="{FF2B5EF4-FFF2-40B4-BE49-F238E27FC236}">
                <a16:creationId xmlns:a16="http://schemas.microsoft.com/office/drawing/2014/main" id="{9AF2BCB8-40F1-E091-865E-BD68D698428A}"/>
              </a:ext>
            </a:extLst>
          </p:cNvPr>
          <p:cNvPicPr>
            <a:picLocks noChangeAspect="1"/>
          </p:cNvPicPr>
          <p:nvPr/>
        </p:nvPicPr>
        <p:blipFill>
          <a:blip r:embed="rId3">
            <a:alphaModFix/>
          </a:blip>
          <a:stretch>
            <a:fillRect/>
          </a:stretch>
        </p:blipFill>
        <p:spPr>
          <a:xfrm>
            <a:off x="18594540" y="821565"/>
            <a:ext cx="3712770" cy="2250867"/>
          </a:xfrm>
          <a:prstGeom prst="rect">
            <a:avLst/>
          </a:prstGeom>
          <a:ln w="12700">
            <a:miter lim="400000"/>
          </a:ln>
        </p:spPr>
      </p:pic>
      <p:sp>
        <p:nvSpPr>
          <p:cNvPr id="4" name="17">
            <a:extLst>
              <a:ext uri="{FF2B5EF4-FFF2-40B4-BE49-F238E27FC236}">
                <a16:creationId xmlns:a16="http://schemas.microsoft.com/office/drawing/2014/main" id="{2AC03125-850B-EFB5-32F2-274D6F715B4B}"/>
              </a:ext>
            </a:extLst>
          </p:cNvPr>
          <p:cNvSpPr txBox="1">
            <a:spLocks/>
          </p:cNvSpPr>
          <p:nvPr/>
        </p:nvSpPr>
        <p:spPr>
          <a:xfrm>
            <a:off x="24058737" y="13253127"/>
            <a:ext cx="281164" cy="47705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68579" tIns="68579" rIns="68579" bIns="68579"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r" defTabSz="18288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888888"/>
                </a:solidFill>
                <a:effectLst/>
                <a:uFillTx/>
                <a:latin typeface="Calibri"/>
                <a:ea typeface="Calibri"/>
                <a:cs typeface="Calibri"/>
                <a:sym typeface="Calibri"/>
              </a:defRPr>
            </a:lvl1pPr>
            <a:lvl2pPr marL="0" marR="0" indent="228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2pPr>
            <a:lvl3pPr marL="0" marR="0" indent="457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3pPr>
            <a:lvl4pPr marL="0" marR="0" indent="685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4pPr>
            <a:lvl5pPr marL="0" marR="0" indent="9144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5pPr>
            <a:lvl6pPr marL="0" marR="0" indent="11430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6pPr>
            <a:lvl7pPr marL="0" marR="0" indent="1371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7pPr>
            <a:lvl8pPr marL="0" marR="0" indent="1600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8pPr>
            <a:lvl9pPr marL="0" marR="0" indent="1828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9pPr>
          </a:lstStyle>
          <a:p>
            <a:r>
              <a:rPr lang="en-US" dirty="0"/>
              <a:t>2</a:t>
            </a:r>
          </a:p>
        </p:txBody>
      </p:sp>
    </p:spTree>
    <p:extLst>
      <p:ext uri="{BB962C8B-B14F-4D97-AF65-F5344CB8AC3E}">
        <p14:creationId xmlns:p14="http://schemas.microsoft.com/office/powerpoint/2010/main" val="116488412"/>
      </p:ext>
    </p:extLst>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193E87AA-104C-28F9-3817-9A2DD01F89F8}"/>
            </a:ext>
          </a:extLst>
        </p:cNvPr>
        <p:cNvGrpSpPr/>
        <p:nvPr/>
      </p:nvGrpSpPr>
      <p:grpSpPr>
        <a:xfrm>
          <a:off x="0" y="0"/>
          <a:ext cx="0" cy="0"/>
          <a:chOff x="0" y="0"/>
          <a:chExt cx="0" cy="0"/>
        </a:xfrm>
      </p:grpSpPr>
      <p:sp>
        <p:nvSpPr>
          <p:cNvPr id="1065" name="Titre 1">
            <a:extLst>
              <a:ext uri="{FF2B5EF4-FFF2-40B4-BE49-F238E27FC236}">
                <a16:creationId xmlns:a16="http://schemas.microsoft.com/office/drawing/2014/main" id="{47BFE895-8014-6212-023B-DE48288687EF}"/>
              </a:ext>
            </a:extLst>
          </p:cNvPr>
          <p:cNvSpPr txBox="1"/>
          <p:nvPr/>
        </p:nvSpPr>
        <p:spPr>
          <a:xfrm>
            <a:off x="6883438" y="-99801"/>
            <a:ext cx="10617124" cy="107696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68580" tIns="68580" rIns="68580" bIns="68580">
            <a:spAutoFit/>
          </a:bodyPr>
          <a:lstStyle>
            <a:lvl1pPr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6200" i="1">
                <a:latin typeface="Helvetica"/>
                <a:ea typeface="Helvetica"/>
                <a:cs typeface="Helvetica"/>
                <a:sym typeface="Helvetica"/>
              </a:defRPr>
            </a:lvl1pPr>
          </a:lstStyle>
          <a:p>
            <a:r>
              <a:t>Curriculum Vitae</a:t>
            </a:r>
          </a:p>
        </p:txBody>
      </p:sp>
      <p:pic>
        <p:nvPicPr>
          <p:cNvPr id="1066" name="pasted-movie.png" descr="pasted-movie.png">
            <a:extLst>
              <a:ext uri="{FF2B5EF4-FFF2-40B4-BE49-F238E27FC236}">
                <a16:creationId xmlns:a16="http://schemas.microsoft.com/office/drawing/2014/main" id="{869E42E0-575B-5FBE-3C5E-A6EA79C65A62}"/>
              </a:ext>
            </a:extLst>
          </p:cNvPr>
          <p:cNvPicPr>
            <a:picLocks noChangeAspect="1"/>
          </p:cNvPicPr>
          <p:nvPr/>
        </p:nvPicPr>
        <p:blipFill>
          <a:blip r:embed="rId3">
            <a:alphaModFix/>
          </a:blip>
          <a:stretch>
            <a:fillRect/>
          </a:stretch>
        </p:blipFill>
        <p:spPr>
          <a:xfrm>
            <a:off x="18420289" y="4351282"/>
            <a:ext cx="4393347" cy="1409933"/>
          </a:xfrm>
          <a:prstGeom prst="rect">
            <a:avLst/>
          </a:prstGeom>
          <a:ln w="12700">
            <a:miter lim="400000"/>
          </a:ln>
        </p:spPr>
      </p:pic>
      <p:sp>
        <p:nvSpPr>
          <p:cNvPr id="1069" name="2017-2021">
            <a:extLst>
              <a:ext uri="{FF2B5EF4-FFF2-40B4-BE49-F238E27FC236}">
                <a16:creationId xmlns:a16="http://schemas.microsoft.com/office/drawing/2014/main" id="{7DDF2FC6-314A-56F7-808F-0F42B40C2572}"/>
              </a:ext>
            </a:extLst>
          </p:cNvPr>
          <p:cNvSpPr txBox="1"/>
          <p:nvPr/>
        </p:nvSpPr>
        <p:spPr>
          <a:xfrm>
            <a:off x="71155" y="1067773"/>
            <a:ext cx="2761973" cy="7906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4200"/>
            </a:lvl1pPr>
          </a:lstStyle>
          <a:p>
            <a:r>
              <a:rPr dirty="0"/>
              <a:t>2017-2021</a:t>
            </a:r>
          </a:p>
        </p:txBody>
      </p:sp>
      <p:sp>
        <p:nvSpPr>
          <p:cNvPr id="1070" name="Formation ingénieur de l’ISAE-SUPAERO">
            <a:extLst>
              <a:ext uri="{FF2B5EF4-FFF2-40B4-BE49-F238E27FC236}">
                <a16:creationId xmlns:a16="http://schemas.microsoft.com/office/drawing/2014/main" id="{AF5659BB-9C1C-3F01-A4DA-B0D9D93AF0C5}"/>
              </a:ext>
            </a:extLst>
          </p:cNvPr>
          <p:cNvSpPr txBox="1"/>
          <p:nvPr/>
        </p:nvSpPr>
        <p:spPr>
          <a:xfrm>
            <a:off x="2870199" y="1067773"/>
            <a:ext cx="10621496" cy="7906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lgn="l">
              <a:defRPr sz="4200"/>
            </a:lvl1pPr>
          </a:lstStyle>
          <a:p>
            <a:r>
              <a:rPr dirty="0"/>
              <a:t>Formation </a:t>
            </a:r>
            <a:r>
              <a:rPr dirty="0" err="1"/>
              <a:t>ingénieur</a:t>
            </a:r>
            <a:r>
              <a:rPr dirty="0"/>
              <a:t> de </a:t>
            </a:r>
            <a:r>
              <a:rPr dirty="0" err="1"/>
              <a:t>l’ISAE</a:t>
            </a:r>
            <a:r>
              <a:rPr dirty="0"/>
              <a:t>-SUPAERO</a:t>
            </a:r>
          </a:p>
        </p:txBody>
      </p:sp>
      <p:sp>
        <p:nvSpPr>
          <p:cNvPr id="1071" name="Master d’Astrophysique de l’Université de Toulouse">
            <a:extLst>
              <a:ext uri="{FF2B5EF4-FFF2-40B4-BE49-F238E27FC236}">
                <a16:creationId xmlns:a16="http://schemas.microsoft.com/office/drawing/2014/main" id="{6967D196-6991-78C1-3C9B-47A8DE2619F9}"/>
              </a:ext>
            </a:extLst>
          </p:cNvPr>
          <p:cNvSpPr txBox="1"/>
          <p:nvPr/>
        </p:nvSpPr>
        <p:spPr>
          <a:xfrm>
            <a:off x="2833128" y="3782010"/>
            <a:ext cx="13369043" cy="7906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lgn="l">
              <a:defRPr sz="4200"/>
            </a:lvl1pPr>
          </a:lstStyle>
          <a:p>
            <a:r>
              <a:rPr dirty="0"/>
              <a:t>Master </a:t>
            </a:r>
            <a:r>
              <a:rPr dirty="0" err="1"/>
              <a:t>d’Astrophysique</a:t>
            </a:r>
            <a:r>
              <a:rPr dirty="0"/>
              <a:t> de </a:t>
            </a:r>
            <a:r>
              <a:rPr dirty="0" err="1"/>
              <a:t>l’Université</a:t>
            </a:r>
            <a:r>
              <a:rPr dirty="0"/>
              <a:t> de Toulouse</a:t>
            </a:r>
          </a:p>
        </p:txBody>
      </p:sp>
      <p:sp>
        <p:nvSpPr>
          <p:cNvPr id="1074" name="2020-2021">
            <a:extLst>
              <a:ext uri="{FF2B5EF4-FFF2-40B4-BE49-F238E27FC236}">
                <a16:creationId xmlns:a16="http://schemas.microsoft.com/office/drawing/2014/main" id="{8F2A2C7C-5C35-2E50-37AB-C7DD1CF8A7DB}"/>
              </a:ext>
            </a:extLst>
          </p:cNvPr>
          <p:cNvSpPr txBox="1"/>
          <p:nvPr/>
        </p:nvSpPr>
        <p:spPr>
          <a:xfrm>
            <a:off x="71154" y="3782010"/>
            <a:ext cx="2761973" cy="7906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4200"/>
            </a:lvl1pPr>
          </a:lstStyle>
          <a:p>
            <a:r>
              <a:rPr dirty="0"/>
              <a:t>2020-2021</a:t>
            </a:r>
          </a:p>
        </p:txBody>
      </p:sp>
      <p:pic>
        <p:nvPicPr>
          <p:cNvPr id="1085" name="pasted-movie.png" descr="pasted-movie.png">
            <a:extLst>
              <a:ext uri="{FF2B5EF4-FFF2-40B4-BE49-F238E27FC236}">
                <a16:creationId xmlns:a16="http://schemas.microsoft.com/office/drawing/2014/main" id="{67CEFE99-9BC2-485D-4F27-DA9B94031F3B}"/>
              </a:ext>
            </a:extLst>
          </p:cNvPr>
          <p:cNvPicPr>
            <a:picLocks noChangeAspect="1"/>
          </p:cNvPicPr>
          <p:nvPr/>
        </p:nvPicPr>
        <p:blipFill>
          <a:blip r:embed="rId4">
            <a:alphaModFix/>
          </a:blip>
          <a:stretch>
            <a:fillRect/>
          </a:stretch>
        </p:blipFill>
        <p:spPr>
          <a:xfrm>
            <a:off x="18594540" y="821565"/>
            <a:ext cx="3712770" cy="2250867"/>
          </a:xfrm>
          <a:prstGeom prst="rect">
            <a:avLst/>
          </a:prstGeom>
          <a:ln w="12700">
            <a:miter lim="400000"/>
          </a:ln>
        </p:spPr>
      </p:pic>
      <p:sp>
        <p:nvSpPr>
          <p:cNvPr id="4" name="17">
            <a:extLst>
              <a:ext uri="{FF2B5EF4-FFF2-40B4-BE49-F238E27FC236}">
                <a16:creationId xmlns:a16="http://schemas.microsoft.com/office/drawing/2014/main" id="{438093AB-C7A2-3D10-D3A0-292206F49057}"/>
              </a:ext>
            </a:extLst>
          </p:cNvPr>
          <p:cNvSpPr txBox="1">
            <a:spLocks/>
          </p:cNvSpPr>
          <p:nvPr/>
        </p:nvSpPr>
        <p:spPr>
          <a:xfrm>
            <a:off x="24058737" y="13253127"/>
            <a:ext cx="281164" cy="47705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68579" tIns="68579" rIns="68579" bIns="68579"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r" defTabSz="18288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888888"/>
                </a:solidFill>
                <a:effectLst/>
                <a:uFillTx/>
                <a:latin typeface="Calibri"/>
                <a:ea typeface="Calibri"/>
                <a:cs typeface="Calibri"/>
                <a:sym typeface="Calibri"/>
              </a:defRPr>
            </a:lvl1pPr>
            <a:lvl2pPr marL="0" marR="0" indent="228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2pPr>
            <a:lvl3pPr marL="0" marR="0" indent="457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3pPr>
            <a:lvl4pPr marL="0" marR="0" indent="685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4pPr>
            <a:lvl5pPr marL="0" marR="0" indent="9144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5pPr>
            <a:lvl6pPr marL="0" marR="0" indent="11430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6pPr>
            <a:lvl7pPr marL="0" marR="0" indent="1371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7pPr>
            <a:lvl8pPr marL="0" marR="0" indent="1600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8pPr>
            <a:lvl9pPr marL="0" marR="0" indent="1828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9pPr>
          </a:lstStyle>
          <a:p>
            <a:r>
              <a:rPr lang="en-US" dirty="0"/>
              <a:t>2</a:t>
            </a:r>
          </a:p>
        </p:txBody>
      </p:sp>
      <p:sp>
        <p:nvSpPr>
          <p:cNvPr id="3" name="1 publication scientifique en 1er auteur…">
            <a:extLst>
              <a:ext uri="{FF2B5EF4-FFF2-40B4-BE49-F238E27FC236}">
                <a16:creationId xmlns:a16="http://schemas.microsoft.com/office/drawing/2014/main" id="{94E505BE-2F78-D2C9-74F0-0200A3875BA6}"/>
              </a:ext>
            </a:extLst>
          </p:cNvPr>
          <p:cNvSpPr txBox="1"/>
          <p:nvPr/>
        </p:nvSpPr>
        <p:spPr>
          <a:xfrm>
            <a:off x="2833126" y="4541913"/>
            <a:ext cx="15434554" cy="143693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71437" tIns="71437" rIns="71437" bIns="71437" anchor="ctr">
            <a:spAutoFit/>
          </a:bodyPr>
          <a:lstStyle/>
          <a:p>
            <a:pPr algn="just">
              <a:defRPr sz="2800">
                <a:solidFill>
                  <a:schemeClr val="accent1">
                    <a:hueOff val="114395"/>
                    <a:lumOff val="-24975"/>
                  </a:schemeClr>
                </a:solidFill>
              </a:defRPr>
            </a:pPr>
            <a:r>
              <a:rPr lang="en-US" dirty="0">
                <a:solidFill>
                  <a:schemeClr val="accent1">
                    <a:hueOff val="114395"/>
                    <a:lumOff val="-24975"/>
                  </a:schemeClr>
                </a:solidFill>
              </a:rPr>
              <a:t>Stage de fin </a:t>
            </a:r>
            <a:r>
              <a:rPr lang="en-US" dirty="0" err="1">
                <a:solidFill>
                  <a:schemeClr val="accent1">
                    <a:hueOff val="114395"/>
                    <a:lumOff val="-24975"/>
                  </a:schemeClr>
                </a:solidFill>
              </a:rPr>
              <a:t>d’études</a:t>
            </a:r>
            <a:r>
              <a:rPr lang="en-US" dirty="0">
                <a:solidFill>
                  <a:schemeClr val="accent1">
                    <a:hueOff val="114395"/>
                    <a:lumOff val="-24975"/>
                  </a:schemeClr>
                </a:solidFill>
              </a:rPr>
              <a:t> au </a:t>
            </a:r>
            <a:r>
              <a:rPr lang="en-US" dirty="0" err="1">
                <a:solidFill>
                  <a:schemeClr val="accent1">
                    <a:hueOff val="114395"/>
                    <a:lumOff val="-24975"/>
                  </a:schemeClr>
                </a:solidFill>
              </a:rPr>
              <a:t>Laboratoire</a:t>
            </a:r>
            <a:r>
              <a:rPr lang="en-US" dirty="0">
                <a:solidFill>
                  <a:schemeClr val="accent1">
                    <a:hueOff val="114395"/>
                    <a:lumOff val="-24975"/>
                  </a:schemeClr>
                </a:solidFill>
              </a:rPr>
              <a:t> de </a:t>
            </a:r>
            <a:r>
              <a:rPr lang="en-US" dirty="0" err="1">
                <a:solidFill>
                  <a:schemeClr val="accent1">
                    <a:hueOff val="114395"/>
                    <a:lumOff val="-24975"/>
                  </a:schemeClr>
                </a:solidFill>
              </a:rPr>
              <a:t>Météorologie</a:t>
            </a:r>
            <a:r>
              <a:rPr lang="en-US" dirty="0">
                <a:solidFill>
                  <a:schemeClr val="accent1">
                    <a:hueOff val="114395"/>
                    <a:lumOff val="-24975"/>
                  </a:schemeClr>
                </a:solidFill>
              </a:rPr>
              <a:t> </a:t>
            </a:r>
            <a:r>
              <a:rPr lang="en-US" dirty="0" err="1">
                <a:solidFill>
                  <a:schemeClr val="accent1">
                    <a:hueOff val="114395"/>
                    <a:lumOff val="-24975"/>
                  </a:schemeClr>
                </a:solidFill>
              </a:rPr>
              <a:t>Dynamique</a:t>
            </a:r>
            <a:r>
              <a:rPr lang="en-US" dirty="0">
                <a:solidFill>
                  <a:schemeClr val="accent1">
                    <a:hueOff val="114395"/>
                    <a:lumOff val="-24975"/>
                  </a:schemeClr>
                </a:solidFill>
              </a:rPr>
              <a:t> sur la mission Insight.</a:t>
            </a:r>
          </a:p>
          <a:p>
            <a:pPr algn="just">
              <a:defRPr sz="2800">
                <a:solidFill>
                  <a:schemeClr val="accent1">
                    <a:hueOff val="114395"/>
                    <a:lumOff val="-24975"/>
                  </a:schemeClr>
                </a:solidFill>
              </a:defRPr>
            </a:pPr>
            <a:endParaRPr lang="en-US" dirty="0">
              <a:solidFill>
                <a:schemeClr val="accent1">
                  <a:hueOff val="114395"/>
                  <a:lumOff val="-24975"/>
                </a:schemeClr>
              </a:solidFill>
            </a:endParaRPr>
          </a:p>
          <a:p>
            <a:pPr algn="just">
              <a:defRPr sz="2800">
                <a:solidFill>
                  <a:schemeClr val="accent1">
                    <a:hueOff val="114395"/>
                    <a:lumOff val="-24975"/>
                  </a:schemeClr>
                </a:solidFill>
              </a:defRPr>
            </a:pPr>
            <a:r>
              <a:rPr dirty="0">
                <a:solidFill>
                  <a:schemeClr val="accent1">
                    <a:hueOff val="114395"/>
                    <a:lumOff val="-24975"/>
                  </a:schemeClr>
                </a:solidFill>
              </a:rPr>
              <a:t>1 publication </a:t>
            </a:r>
            <a:r>
              <a:rPr dirty="0" err="1">
                <a:solidFill>
                  <a:schemeClr val="accent1">
                    <a:hueOff val="114395"/>
                    <a:lumOff val="-24975"/>
                  </a:schemeClr>
                </a:solidFill>
              </a:rPr>
              <a:t>scientifique</a:t>
            </a:r>
            <a:r>
              <a:rPr dirty="0">
                <a:solidFill>
                  <a:schemeClr val="accent1">
                    <a:hueOff val="114395"/>
                    <a:lumOff val="-24975"/>
                  </a:schemeClr>
                </a:solidFill>
              </a:rPr>
              <a:t> </a:t>
            </a:r>
            <a:r>
              <a:rPr dirty="0" err="1">
                <a:solidFill>
                  <a:schemeClr val="accent1">
                    <a:hueOff val="114395"/>
                    <a:lumOff val="-24975"/>
                  </a:schemeClr>
                </a:solidFill>
              </a:rPr>
              <a:t>en</a:t>
            </a:r>
            <a:r>
              <a:rPr dirty="0">
                <a:solidFill>
                  <a:schemeClr val="accent1">
                    <a:hueOff val="114395"/>
                    <a:lumOff val="-24975"/>
                  </a:schemeClr>
                </a:solidFill>
              </a:rPr>
              <a:t> 1</a:t>
            </a:r>
            <a:r>
              <a:rPr baseline="31999" dirty="0">
                <a:solidFill>
                  <a:schemeClr val="accent1">
                    <a:hueOff val="114395"/>
                    <a:lumOff val="-24975"/>
                  </a:schemeClr>
                </a:solidFill>
              </a:rPr>
              <a:t>er</a:t>
            </a:r>
            <a:r>
              <a:rPr dirty="0">
                <a:solidFill>
                  <a:schemeClr val="accent1">
                    <a:hueOff val="114395"/>
                    <a:lumOff val="-24975"/>
                  </a:schemeClr>
                </a:solidFill>
              </a:rPr>
              <a:t> auteur</a:t>
            </a:r>
            <a:r>
              <a:rPr lang="en-US" dirty="0">
                <a:solidFill>
                  <a:schemeClr val="accent1">
                    <a:hueOff val="114395"/>
                    <a:lumOff val="-24975"/>
                  </a:schemeClr>
                </a:solidFill>
              </a:rPr>
              <a:t>.</a:t>
            </a:r>
          </a:p>
        </p:txBody>
      </p:sp>
    </p:spTree>
    <p:extLst>
      <p:ext uri="{BB962C8B-B14F-4D97-AF65-F5344CB8AC3E}">
        <p14:creationId xmlns:p14="http://schemas.microsoft.com/office/powerpoint/2010/main" val="178912769"/>
      </p:ext>
    </p:extLst>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63D9FF47-39EA-7ACB-4573-9FA5C2BF21CB}"/>
            </a:ext>
          </a:extLst>
        </p:cNvPr>
        <p:cNvGrpSpPr/>
        <p:nvPr/>
      </p:nvGrpSpPr>
      <p:grpSpPr>
        <a:xfrm>
          <a:off x="0" y="0"/>
          <a:ext cx="0" cy="0"/>
          <a:chOff x="0" y="0"/>
          <a:chExt cx="0" cy="0"/>
        </a:xfrm>
      </p:grpSpPr>
      <p:sp>
        <p:nvSpPr>
          <p:cNvPr id="1065" name="Titre 1">
            <a:extLst>
              <a:ext uri="{FF2B5EF4-FFF2-40B4-BE49-F238E27FC236}">
                <a16:creationId xmlns:a16="http://schemas.microsoft.com/office/drawing/2014/main" id="{7B30DD17-B720-DFB5-0253-4245B2559BD9}"/>
              </a:ext>
            </a:extLst>
          </p:cNvPr>
          <p:cNvSpPr txBox="1"/>
          <p:nvPr/>
        </p:nvSpPr>
        <p:spPr>
          <a:xfrm>
            <a:off x="6883438" y="-99801"/>
            <a:ext cx="10617124" cy="107696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68580" tIns="68580" rIns="68580" bIns="68580">
            <a:spAutoFit/>
          </a:bodyPr>
          <a:lstStyle>
            <a:lvl1pPr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6200" i="1">
                <a:latin typeface="Helvetica"/>
                <a:ea typeface="Helvetica"/>
                <a:cs typeface="Helvetica"/>
                <a:sym typeface="Helvetica"/>
              </a:defRPr>
            </a:lvl1pPr>
          </a:lstStyle>
          <a:p>
            <a:r>
              <a:t>Curriculum Vitae</a:t>
            </a:r>
          </a:p>
        </p:txBody>
      </p:sp>
      <p:pic>
        <p:nvPicPr>
          <p:cNvPr id="1066" name="pasted-movie.png" descr="pasted-movie.png">
            <a:extLst>
              <a:ext uri="{FF2B5EF4-FFF2-40B4-BE49-F238E27FC236}">
                <a16:creationId xmlns:a16="http://schemas.microsoft.com/office/drawing/2014/main" id="{D1197BAC-BDAB-5354-B802-A83D761C9A79}"/>
              </a:ext>
            </a:extLst>
          </p:cNvPr>
          <p:cNvPicPr>
            <a:picLocks noChangeAspect="1"/>
          </p:cNvPicPr>
          <p:nvPr/>
        </p:nvPicPr>
        <p:blipFill>
          <a:blip r:embed="rId3">
            <a:alphaModFix/>
          </a:blip>
          <a:stretch>
            <a:fillRect/>
          </a:stretch>
        </p:blipFill>
        <p:spPr>
          <a:xfrm>
            <a:off x="18420289" y="4351282"/>
            <a:ext cx="4393347" cy="1409933"/>
          </a:xfrm>
          <a:prstGeom prst="rect">
            <a:avLst/>
          </a:prstGeom>
          <a:ln w="12700">
            <a:miter lim="400000"/>
          </a:ln>
        </p:spPr>
      </p:pic>
      <p:pic>
        <p:nvPicPr>
          <p:cNvPr id="1067" name="pasted-movie.png" descr="pasted-movie.png">
            <a:extLst>
              <a:ext uri="{FF2B5EF4-FFF2-40B4-BE49-F238E27FC236}">
                <a16:creationId xmlns:a16="http://schemas.microsoft.com/office/drawing/2014/main" id="{9FD50D65-7F3E-1143-EA7C-27F5131A385E}"/>
              </a:ext>
            </a:extLst>
          </p:cNvPr>
          <p:cNvPicPr>
            <a:picLocks noChangeAspect="1"/>
          </p:cNvPicPr>
          <p:nvPr/>
        </p:nvPicPr>
        <p:blipFill>
          <a:blip r:embed="rId4">
            <a:alphaModFix/>
          </a:blip>
          <a:srcRect l="50707"/>
          <a:stretch>
            <a:fillRect/>
          </a:stretch>
        </p:blipFill>
        <p:spPr>
          <a:xfrm>
            <a:off x="18534335" y="7334423"/>
            <a:ext cx="2552459" cy="2503536"/>
          </a:xfrm>
          <a:prstGeom prst="rect">
            <a:avLst/>
          </a:prstGeom>
          <a:ln w="12700">
            <a:miter lim="400000"/>
          </a:ln>
        </p:spPr>
      </p:pic>
      <p:sp>
        <p:nvSpPr>
          <p:cNvPr id="1069" name="2017-2021">
            <a:extLst>
              <a:ext uri="{FF2B5EF4-FFF2-40B4-BE49-F238E27FC236}">
                <a16:creationId xmlns:a16="http://schemas.microsoft.com/office/drawing/2014/main" id="{E17DF63C-1355-619A-4483-18BAD682645F}"/>
              </a:ext>
            </a:extLst>
          </p:cNvPr>
          <p:cNvSpPr txBox="1"/>
          <p:nvPr/>
        </p:nvSpPr>
        <p:spPr>
          <a:xfrm>
            <a:off x="71155" y="1067773"/>
            <a:ext cx="2761973" cy="7906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4200"/>
            </a:lvl1pPr>
          </a:lstStyle>
          <a:p>
            <a:r>
              <a:rPr dirty="0"/>
              <a:t>2017-2021</a:t>
            </a:r>
          </a:p>
        </p:txBody>
      </p:sp>
      <p:sp>
        <p:nvSpPr>
          <p:cNvPr id="1070" name="Formation ingénieur de l’ISAE-SUPAERO">
            <a:extLst>
              <a:ext uri="{FF2B5EF4-FFF2-40B4-BE49-F238E27FC236}">
                <a16:creationId xmlns:a16="http://schemas.microsoft.com/office/drawing/2014/main" id="{DA11CF61-29F4-2B08-D8C2-AACD174B12C4}"/>
              </a:ext>
            </a:extLst>
          </p:cNvPr>
          <p:cNvSpPr txBox="1"/>
          <p:nvPr/>
        </p:nvSpPr>
        <p:spPr>
          <a:xfrm>
            <a:off x="2870199" y="1067773"/>
            <a:ext cx="10621496" cy="7906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lgn="l">
              <a:defRPr sz="4200"/>
            </a:lvl1pPr>
          </a:lstStyle>
          <a:p>
            <a:r>
              <a:rPr dirty="0"/>
              <a:t>Formation </a:t>
            </a:r>
            <a:r>
              <a:rPr dirty="0" err="1"/>
              <a:t>ingénieur</a:t>
            </a:r>
            <a:r>
              <a:rPr dirty="0"/>
              <a:t> de </a:t>
            </a:r>
            <a:r>
              <a:rPr dirty="0" err="1"/>
              <a:t>l’ISAE</a:t>
            </a:r>
            <a:r>
              <a:rPr dirty="0"/>
              <a:t>-SUPAERO</a:t>
            </a:r>
          </a:p>
        </p:txBody>
      </p:sp>
      <p:sp>
        <p:nvSpPr>
          <p:cNvPr id="1071" name="Master d’Astrophysique de l’Université de Toulouse">
            <a:extLst>
              <a:ext uri="{FF2B5EF4-FFF2-40B4-BE49-F238E27FC236}">
                <a16:creationId xmlns:a16="http://schemas.microsoft.com/office/drawing/2014/main" id="{21ACF1BB-7160-3D53-8866-E2903A589DC4}"/>
              </a:ext>
            </a:extLst>
          </p:cNvPr>
          <p:cNvSpPr txBox="1"/>
          <p:nvPr/>
        </p:nvSpPr>
        <p:spPr>
          <a:xfrm>
            <a:off x="2833128" y="3782010"/>
            <a:ext cx="13369043" cy="7906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lgn="l">
              <a:defRPr sz="4200"/>
            </a:lvl1pPr>
          </a:lstStyle>
          <a:p>
            <a:r>
              <a:rPr dirty="0"/>
              <a:t>Master </a:t>
            </a:r>
            <a:r>
              <a:rPr dirty="0" err="1"/>
              <a:t>d’Astrophysique</a:t>
            </a:r>
            <a:r>
              <a:rPr dirty="0"/>
              <a:t> de </a:t>
            </a:r>
            <a:r>
              <a:rPr dirty="0" err="1"/>
              <a:t>l’Université</a:t>
            </a:r>
            <a:r>
              <a:rPr dirty="0"/>
              <a:t> de Toulouse</a:t>
            </a:r>
          </a:p>
        </p:txBody>
      </p:sp>
      <p:sp>
        <p:nvSpPr>
          <p:cNvPr id="1074" name="2020-2021">
            <a:extLst>
              <a:ext uri="{FF2B5EF4-FFF2-40B4-BE49-F238E27FC236}">
                <a16:creationId xmlns:a16="http://schemas.microsoft.com/office/drawing/2014/main" id="{829DA27F-9E34-504E-931D-58F41A5E4CBE}"/>
              </a:ext>
            </a:extLst>
          </p:cNvPr>
          <p:cNvSpPr txBox="1"/>
          <p:nvPr/>
        </p:nvSpPr>
        <p:spPr>
          <a:xfrm>
            <a:off x="71154" y="3782010"/>
            <a:ext cx="2761973" cy="7906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4200"/>
            </a:lvl1pPr>
          </a:lstStyle>
          <a:p>
            <a:r>
              <a:rPr dirty="0"/>
              <a:t>2020-2021</a:t>
            </a:r>
          </a:p>
        </p:txBody>
      </p:sp>
      <p:sp>
        <p:nvSpPr>
          <p:cNvPr id="1076" name="2021-2024">
            <a:extLst>
              <a:ext uri="{FF2B5EF4-FFF2-40B4-BE49-F238E27FC236}">
                <a16:creationId xmlns:a16="http://schemas.microsoft.com/office/drawing/2014/main" id="{970A34D5-65FB-C3AA-EB7E-C8DB4581D563}"/>
              </a:ext>
            </a:extLst>
          </p:cNvPr>
          <p:cNvSpPr txBox="1"/>
          <p:nvPr/>
        </p:nvSpPr>
        <p:spPr>
          <a:xfrm>
            <a:off x="71153" y="6236527"/>
            <a:ext cx="2761973" cy="7906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4200"/>
            </a:lvl1pPr>
          </a:lstStyle>
          <a:p>
            <a:r>
              <a:t>2021-2024</a:t>
            </a:r>
          </a:p>
        </p:txBody>
      </p:sp>
      <p:sp>
        <p:nvSpPr>
          <p:cNvPr id="1077" name="Doctorat au Laboratoire de Météorologie Dynamique">
            <a:extLst>
              <a:ext uri="{FF2B5EF4-FFF2-40B4-BE49-F238E27FC236}">
                <a16:creationId xmlns:a16="http://schemas.microsoft.com/office/drawing/2014/main" id="{BB278D60-EA45-4393-23E1-936547E657DF}"/>
              </a:ext>
            </a:extLst>
          </p:cNvPr>
          <p:cNvSpPr txBox="1"/>
          <p:nvPr/>
        </p:nvSpPr>
        <p:spPr>
          <a:xfrm>
            <a:off x="2870199" y="6236527"/>
            <a:ext cx="13700866" cy="7906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lgn="l">
              <a:defRPr sz="4200"/>
            </a:lvl1pPr>
          </a:lstStyle>
          <a:p>
            <a:r>
              <a:rPr dirty="0" err="1"/>
              <a:t>Doctorat</a:t>
            </a:r>
            <a:r>
              <a:rPr dirty="0"/>
              <a:t> au </a:t>
            </a:r>
            <a:r>
              <a:rPr dirty="0" err="1"/>
              <a:t>Laboratoire</a:t>
            </a:r>
            <a:r>
              <a:rPr dirty="0"/>
              <a:t> de </a:t>
            </a:r>
            <a:r>
              <a:rPr dirty="0" err="1"/>
              <a:t>Météorologie</a:t>
            </a:r>
            <a:r>
              <a:rPr dirty="0"/>
              <a:t> </a:t>
            </a:r>
            <a:r>
              <a:rPr dirty="0" err="1"/>
              <a:t>Dynamique</a:t>
            </a:r>
            <a:endParaRPr dirty="0"/>
          </a:p>
        </p:txBody>
      </p:sp>
      <p:sp>
        <p:nvSpPr>
          <p:cNvPr id="1078" name="Sujet : “Étude et modélisation de la dynamique des glaces d’eau et de CO2 sur la planète Mars”">
            <a:extLst>
              <a:ext uri="{FF2B5EF4-FFF2-40B4-BE49-F238E27FC236}">
                <a16:creationId xmlns:a16="http://schemas.microsoft.com/office/drawing/2014/main" id="{5F26A0AA-905A-8F96-0DC4-F3E785F9201E}"/>
              </a:ext>
            </a:extLst>
          </p:cNvPr>
          <p:cNvSpPr txBox="1"/>
          <p:nvPr/>
        </p:nvSpPr>
        <p:spPr>
          <a:xfrm>
            <a:off x="2870199" y="6994641"/>
            <a:ext cx="13567920" cy="112915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1437" tIns="71437" rIns="71437" bIns="71437" anchor="ctr">
            <a:spAutoFit/>
          </a:bodyPr>
          <a:lstStyle/>
          <a:p>
            <a:pPr algn="l">
              <a:defRPr b="0"/>
            </a:pPr>
            <a:r>
              <a:rPr dirty="0" err="1"/>
              <a:t>Sujet</a:t>
            </a:r>
            <a:r>
              <a:rPr dirty="0"/>
              <a:t> : “</a:t>
            </a:r>
            <a:r>
              <a:rPr u="sng" dirty="0"/>
              <a:t>Étude et </a:t>
            </a:r>
            <a:r>
              <a:rPr u="sng" dirty="0" err="1"/>
              <a:t>modélisation</a:t>
            </a:r>
            <a:r>
              <a:rPr u="sng" dirty="0"/>
              <a:t> de la </a:t>
            </a:r>
            <a:r>
              <a:rPr u="sng" dirty="0" err="1"/>
              <a:t>dynamique</a:t>
            </a:r>
            <a:r>
              <a:rPr u="sng" dirty="0"/>
              <a:t> des </a:t>
            </a:r>
            <a:r>
              <a:rPr u="sng" dirty="0" err="1"/>
              <a:t>glaces</a:t>
            </a:r>
            <a:r>
              <a:rPr u="sng" dirty="0"/>
              <a:t> d’eau et de CO</a:t>
            </a:r>
            <a:r>
              <a:rPr u="sng" baseline="-5999" dirty="0"/>
              <a:t>2</a:t>
            </a:r>
            <a:r>
              <a:rPr u="sng" dirty="0"/>
              <a:t> sur la </a:t>
            </a:r>
            <a:r>
              <a:rPr u="sng" dirty="0" err="1"/>
              <a:t>planète</a:t>
            </a:r>
            <a:r>
              <a:rPr u="sng" dirty="0"/>
              <a:t> Mars</a:t>
            </a:r>
            <a:r>
              <a:rPr dirty="0"/>
              <a:t>”  </a:t>
            </a:r>
          </a:p>
        </p:txBody>
      </p:sp>
      <p:pic>
        <p:nvPicPr>
          <p:cNvPr id="1085" name="pasted-movie.png" descr="pasted-movie.png">
            <a:extLst>
              <a:ext uri="{FF2B5EF4-FFF2-40B4-BE49-F238E27FC236}">
                <a16:creationId xmlns:a16="http://schemas.microsoft.com/office/drawing/2014/main" id="{69EDF78C-8287-226F-7A67-18C37EBB6CE0}"/>
              </a:ext>
            </a:extLst>
          </p:cNvPr>
          <p:cNvPicPr>
            <a:picLocks noChangeAspect="1"/>
          </p:cNvPicPr>
          <p:nvPr/>
        </p:nvPicPr>
        <p:blipFill>
          <a:blip r:embed="rId5">
            <a:alphaModFix/>
          </a:blip>
          <a:stretch>
            <a:fillRect/>
          </a:stretch>
        </p:blipFill>
        <p:spPr>
          <a:xfrm>
            <a:off x="18594540" y="821565"/>
            <a:ext cx="3712770" cy="2250867"/>
          </a:xfrm>
          <a:prstGeom prst="rect">
            <a:avLst/>
          </a:prstGeom>
          <a:ln w="12700">
            <a:miter lim="400000"/>
          </a:ln>
        </p:spPr>
      </p:pic>
      <p:sp>
        <p:nvSpPr>
          <p:cNvPr id="4" name="17">
            <a:extLst>
              <a:ext uri="{FF2B5EF4-FFF2-40B4-BE49-F238E27FC236}">
                <a16:creationId xmlns:a16="http://schemas.microsoft.com/office/drawing/2014/main" id="{1523A3FE-744B-3AC4-E8EE-9F27FF9AFCB0}"/>
              </a:ext>
            </a:extLst>
          </p:cNvPr>
          <p:cNvSpPr txBox="1">
            <a:spLocks/>
          </p:cNvSpPr>
          <p:nvPr/>
        </p:nvSpPr>
        <p:spPr>
          <a:xfrm>
            <a:off x="24058737" y="13253127"/>
            <a:ext cx="281164" cy="47705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68579" tIns="68579" rIns="68579" bIns="68579"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r" defTabSz="18288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888888"/>
                </a:solidFill>
                <a:effectLst/>
                <a:uFillTx/>
                <a:latin typeface="Calibri"/>
                <a:ea typeface="Calibri"/>
                <a:cs typeface="Calibri"/>
                <a:sym typeface="Calibri"/>
              </a:defRPr>
            </a:lvl1pPr>
            <a:lvl2pPr marL="0" marR="0" indent="228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2pPr>
            <a:lvl3pPr marL="0" marR="0" indent="457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3pPr>
            <a:lvl4pPr marL="0" marR="0" indent="685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4pPr>
            <a:lvl5pPr marL="0" marR="0" indent="9144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5pPr>
            <a:lvl6pPr marL="0" marR="0" indent="11430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6pPr>
            <a:lvl7pPr marL="0" marR="0" indent="1371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7pPr>
            <a:lvl8pPr marL="0" marR="0" indent="1600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8pPr>
            <a:lvl9pPr marL="0" marR="0" indent="1828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9pPr>
          </a:lstStyle>
          <a:p>
            <a:r>
              <a:rPr lang="en-US" dirty="0"/>
              <a:t>2</a:t>
            </a:r>
          </a:p>
        </p:txBody>
      </p:sp>
      <p:sp>
        <p:nvSpPr>
          <p:cNvPr id="5" name="15 publications scientifiques dont 5 en 1er auteur…">
            <a:extLst>
              <a:ext uri="{FF2B5EF4-FFF2-40B4-BE49-F238E27FC236}">
                <a16:creationId xmlns:a16="http://schemas.microsoft.com/office/drawing/2014/main" id="{06260ED8-C79C-11AE-CD3F-73ADB1FBE01C}"/>
              </a:ext>
            </a:extLst>
          </p:cNvPr>
          <p:cNvSpPr txBox="1"/>
          <p:nvPr/>
        </p:nvSpPr>
        <p:spPr>
          <a:xfrm>
            <a:off x="2870199" y="8123795"/>
            <a:ext cx="13876161" cy="143693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p>
            <a:pPr algn="l">
              <a:defRPr sz="2800">
                <a:solidFill>
                  <a:schemeClr val="accent1">
                    <a:hueOff val="114395"/>
                    <a:lumOff val="-24975"/>
                  </a:schemeClr>
                </a:solidFill>
              </a:defRPr>
            </a:pPr>
            <a:r>
              <a:rPr dirty="0"/>
              <a:t>15 publications </a:t>
            </a:r>
            <a:r>
              <a:rPr dirty="0" err="1"/>
              <a:t>scientifiques</a:t>
            </a:r>
            <a:r>
              <a:rPr dirty="0"/>
              <a:t> </a:t>
            </a:r>
            <a:r>
              <a:rPr dirty="0" err="1"/>
              <a:t>dont</a:t>
            </a:r>
            <a:r>
              <a:rPr dirty="0"/>
              <a:t> </a:t>
            </a:r>
            <a:r>
              <a:rPr lang="en-US" dirty="0"/>
              <a:t>6</a:t>
            </a:r>
            <a:r>
              <a:rPr dirty="0"/>
              <a:t> </a:t>
            </a:r>
            <a:r>
              <a:rPr dirty="0" err="1"/>
              <a:t>en</a:t>
            </a:r>
            <a:r>
              <a:rPr dirty="0"/>
              <a:t> 1</a:t>
            </a:r>
            <a:r>
              <a:rPr baseline="31999" dirty="0"/>
              <a:t>er</a:t>
            </a:r>
            <a:r>
              <a:rPr dirty="0"/>
              <a:t> auteur</a:t>
            </a:r>
            <a:r>
              <a:rPr lang="en-US" dirty="0"/>
              <a:t>.</a:t>
            </a:r>
          </a:p>
          <a:p>
            <a:pPr algn="l">
              <a:defRPr sz="2800">
                <a:solidFill>
                  <a:schemeClr val="accent1">
                    <a:hueOff val="114395"/>
                    <a:lumOff val="-24975"/>
                  </a:schemeClr>
                </a:solidFill>
              </a:defRPr>
            </a:pPr>
            <a:endParaRPr lang="en-US" dirty="0"/>
          </a:p>
          <a:p>
            <a:pPr algn="l">
              <a:defRPr sz="2800">
                <a:solidFill>
                  <a:schemeClr val="accent1">
                    <a:hueOff val="114395"/>
                    <a:lumOff val="-24975"/>
                  </a:schemeClr>
                </a:solidFill>
              </a:defRPr>
            </a:pPr>
            <a:r>
              <a:rPr lang="en-US" dirty="0"/>
              <a:t>Prix de </a:t>
            </a:r>
            <a:r>
              <a:rPr lang="en-US" dirty="0" err="1"/>
              <a:t>thèse</a:t>
            </a:r>
            <a:r>
              <a:rPr lang="en-US" dirty="0"/>
              <a:t> du </a:t>
            </a:r>
            <a:r>
              <a:rPr lang="en-US" dirty="0" err="1"/>
              <a:t>Comité</a:t>
            </a:r>
            <a:r>
              <a:rPr lang="en-US" dirty="0"/>
              <a:t> National Français de </a:t>
            </a:r>
            <a:r>
              <a:rPr lang="en-US" dirty="0" err="1"/>
              <a:t>Géodésie</a:t>
            </a:r>
            <a:r>
              <a:rPr lang="en-US" dirty="0"/>
              <a:t> et </a:t>
            </a:r>
            <a:r>
              <a:rPr lang="en-US" dirty="0" err="1"/>
              <a:t>Géophysique</a:t>
            </a:r>
            <a:endParaRPr lang="en-US" dirty="0"/>
          </a:p>
        </p:txBody>
      </p:sp>
      <p:sp>
        <p:nvSpPr>
          <p:cNvPr id="6" name="1 publication scientifique en 1er auteur…">
            <a:extLst>
              <a:ext uri="{FF2B5EF4-FFF2-40B4-BE49-F238E27FC236}">
                <a16:creationId xmlns:a16="http://schemas.microsoft.com/office/drawing/2014/main" id="{2523128F-9F21-50A4-14C1-6FBDF4ECF843}"/>
              </a:ext>
            </a:extLst>
          </p:cNvPr>
          <p:cNvSpPr txBox="1"/>
          <p:nvPr/>
        </p:nvSpPr>
        <p:spPr>
          <a:xfrm>
            <a:off x="2833126" y="4541913"/>
            <a:ext cx="15434554" cy="143693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71437" tIns="71437" rIns="71437" bIns="71437" anchor="ctr">
            <a:spAutoFit/>
          </a:bodyPr>
          <a:lstStyle/>
          <a:p>
            <a:pPr algn="just">
              <a:defRPr sz="2800">
                <a:solidFill>
                  <a:schemeClr val="accent1">
                    <a:hueOff val="114395"/>
                    <a:lumOff val="-24975"/>
                  </a:schemeClr>
                </a:solidFill>
              </a:defRPr>
            </a:pPr>
            <a:r>
              <a:rPr lang="en-US" dirty="0">
                <a:solidFill>
                  <a:schemeClr val="accent1">
                    <a:hueOff val="114395"/>
                    <a:lumOff val="-24975"/>
                  </a:schemeClr>
                </a:solidFill>
              </a:rPr>
              <a:t>Stage de fin </a:t>
            </a:r>
            <a:r>
              <a:rPr lang="en-US" dirty="0" err="1">
                <a:solidFill>
                  <a:schemeClr val="accent1">
                    <a:hueOff val="114395"/>
                    <a:lumOff val="-24975"/>
                  </a:schemeClr>
                </a:solidFill>
              </a:rPr>
              <a:t>d’études</a:t>
            </a:r>
            <a:r>
              <a:rPr lang="en-US" dirty="0">
                <a:solidFill>
                  <a:schemeClr val="accent1">
                    <a:hueOff val="114395"/>
                    <a:lumOff val="-24975"/>
                  </a:schemeClr>
                </a:solidFill>
              </a:rPr>
              <a:t> au </a:t>
            </a:r>
            <a:r>
              <a:rPr lang="en-US" dirty="0" err="1">
                <a:solidFill>
                  <a:schemeClr val="accent1">
                    <a:hueOff val="114395"/>
                    <a:lumOff val="-24975"/>
                  </a:schemeClr>
                </a:solidFill>
              </a:rPr>
              <a:t>Laboratoire</a:t>
            </a:r>
            <a:r>
              <a:rPr lang="en-US" dirty="0">
                <a:solidFill>
                  <a:schemeClr val="accent1">
                    <a:hueOff val="114395"/>
                    <a:lumOff val="-24975"/>
                  </a:schemeClr>
                </a:solidFill>
              </a:rPr>
              <a:t> de </a:t>
            </a:r>
            <a:r>
              <a:rPr lang="en-US" dirty="0" err="1">
                <a:solidFill>
                  <a:schemeClr val="accent1">
                    <a:hueOff val="114395"/>
                    <a:lumOff val="-24975"/>
                  </a:schemeClr>
                </a:solidFill>
              </a:rPr>
              <a:t>Météorologie</a:t>
            </a:r>
            <a:r>
              <a:rPr lang="en-US" dirty="0">
                <a:solidFill>
                  <a:schemeClr val="accent1">
                    <a:hueOff val="114395"/>
                    <a:lumOff val="-24975"/>
                  </a:schemeClr>
                </a:solidFill>
              </a:rPr>
              <a:t> </a:t>
            </a:r>
            <a:r>
              <a:rPr lang="en-US" dirty="0" err="1">
                <a:solidFill>
                  <a:schemeClr val="accent1">
                    <a:hueOff val="114395"/>
                    <a:lumOff val="-24975"/>
                  </a:schemeClr>
                </a:solidFill>
              </a:rPr>
              <a:t>Dynamique</a:t>
            </a:r>
            <a:r>
              <a:rPr lang="en-US" dirty="0">
                <a:solidFill>
                  <a:schemeClr val="accent1">
                    <a:hueOff val="114395"/>
                    <a:lumOff val="-24975"/>
                  </a:schemeClr>
                </a:solidFill>
              </a:rPr>
              <a:t> sur la mission Insight.</a:t>
            </a:r>
          </a:p>
          <a:p>
            <a:pPr algn="just">
              <a:defRPr sz="2800">
                <a:solidFill>
                  <a:schemeClr val="accent1">
                    <a:hueOff val="114395"/>
                    <a:lumOff val="-24975"/>
                  </a:schemeClr>
                </a:solidFill>
              </a:defRPr>
            </a:pPr>
            <a:endParaRPr lang="en-US" dirty="0">
              <a:solidFill>
                <a:schemeClr val="accent1">
                  <a:hueOff val="114395"/>
                  <a:lumOff val="-24975"/>
                </a:schemeClr>
              </a:solidFill>
            </a:endParaRPr>
          </a:p>
          <a:p>
            <a:pPr algn="just">
              <a:defRPr sz="2800">
                <a:solidFill>
                  <a:schemeClr val="accent1">
                    <a:hueOff val="114395"/>
                    <a:lumOff val="-24975"/>
                  </a:schemeClr>
                </a:solidFill>
              </a:defRPr>
            </a:pPr>
            <a:r>
              <a:rPr dirty="0">
                <a:solidFill>
                  <a:schemeClr val="accent1">
                    <a:hueOff val="114395"/>
                    <a:lumOff val="-24975"/>
                  </a:schemeClr>
                </a:solidFill>
              </a:rPr>
              <a:t>1 publication </a:t>
            </a:r>
            <a:r>
              <a:rPr dirty="0" err="1">
                <a:solidFill>
                  <a:schemeClr val="accent1">
                    <a:hueOff val="114395"/>
                    <a:lumOff val="-24975"/>
                  </a:schemeClr>
                </a:solidFill>
              </a:rPr>
              <a:t>scientifique</a:t>
            </a:r>
            <a:r>
              <a:rPr dirty="0">
                <a:solidFill>
                  <a:schemeClr val="accent1">
                    <a:hueOff val="114395"/>
                    <a:lumOff val="-24975"/>
                  </a:schemeClr>
                </a:solidFill>
              </a:rPr>
              <a:t> </a:t>
            </a:r>
            <a:r>
              <a:rPr dirty="0" err="1">
                <a:solidFill>
                  <a:schemeClr val="accent1">
                    <a:hueOff val="114395"/>
                    <a:lumOff val="-24975"/>
                  </a:schemeClr>
                </a:solidFill>
              </a:rPr>
              <a:t>en</a:t>
            </a:r>
            <a:r>
              <a:rPr dirty="0">
                <a:solidFill>
                  <a:schemeClr val="accent1">
                    <a:hueOff val="114395"/>
                    <a:lumOff val="-24975"/>
                  </a:schemeClr>
                </a:solidFill>
              </a:rPr>
              <a:t> 1</a:t>
            </a:r>
            <a:r>
              <a:rPr baseline="31999" dirty="0">
                <a:solidFill>
                  <a:schemeClr val="accent1">
                    <a:hueOff val="114395"/>
                    <a:lumOff val="-24975"/>
                  </a:schemeClr>
                </a:solidFill>
              </a:rPr>
              <a:t>er</a:t>
            </a:r>
            <a:r>
              <a:rPr dirty="0">
                <a:solidFill>
                  <a:schemeClr val="accent1">
                    <a:hueOff val="114395"/>
                    <a:lumOff val="-24975"/>
                  </a:schemeClr>
                </a:solidFill>
              </a:rPr>
              <a:t> auteur</a:t>
            </a:r>
            <a:r>
              <a:rPr lang="en-US" dirty="0">
                <a:solidFill>
                  <a:schemeClr val="accent1">
                    <a:hueOff val="114395"/>
                    <a:lumOff val="-24975"/>
                  </a:schemeClr>
                </a:solidFill>
              </a:rPr>
              <a:t>.</a:t>
            </a:r>
          </a:p>
        </p:txBody>
      </p:sp>
    </p:spTree>
    <p:extLst>
      <p:ext uri="{BB962C8B-B14F-4D97-AF65-F5344CB8AC3E}">
        <p14:creationId xmlns:p14="http://schemas.microsoft.com/office/powerpoint/2010/main" val="333748453"/>
      </p:ext>
    </p:extLst>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7C220928-A5DD-689B-32A3-6E7D485AF228}"/>
            </a:ext>
          </a:extLst>
        </p:cNvPr>
        <p:cNvGrpSpPr/>
        <p:nvPr/>
      </p:nvGrpSpPr>
      <p:grpSpPr>
        <a:xfrm>
          <a:off x="0" y="0"/>
          <a:ext cx="0" cy="0"/>
          <a:chOff x="0" y="0"/>
          <a:chExt cx="0" cy="0"/>
        </a:xfrm>
      </p:grpSpPr>
      <p:sp>
        <p:nvSpPr>
          <p:cNvPr id="1065" name="Titre 1">
            <a:extLst>
              <a:ext uri="{FF2B5EF4-FFF2-40B4-BE49-F238E27FC236}">
                <a16:creationId xmlns:a16="http://schemas.microsoft.com/office/drawing/2014/main" id="{0984C77E-7CF6-9D0A-9CEF-ADC2A4FD5D95}"/>
              </a:ext>
            </a:extLst>
          </p:cNvPr>
          <p:cNvSpPr txBox="1"/>
          <p:nvPr/>
        </p:nvSpPr>
        <p:spPr>
          <a:xfrm>
            <a:off x="6883438" y="-99801"/>
            <a:ext cx="10617124" cy="107696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68580" tIns="68580" rIns="68580" bIns="68580">
            <a:spAutoFit/>
          </a:bodyPr>
          <a:lstStyle>
            <a:lvl1pPr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6200" i="1">
                <a:latin typeface="Helvetica"/>
                <a:ea typeface="Helvetica"/>
                <a:cs typeface="Helvetica"/>
                <a:sym typeface="Helvetica"/>
              </a:defRPr>
            </a:lvl1pPr>
          </a:lstStyle>
          <a:p>
            <a:r>
              <a:t>Curriculum Vitae</a:t>
            </a:r>
          </a:p>
        </p:txBody>
      </p:sp>
      <p:pic>
        <p:nvPicPr>
          <p:cNvPr id="1066" name="pasted-movie.png" descr="pasted-movie.png">
            <a:extLst>
              <a:ext uri="{FF2B5EF4-FFF2-40B4-BE49-F238E27FC236}">
                <a16:creationId xmlns:a16="http://schemas.microsoft.com/office/drawing/2014/main" id="{9E9A34B9-511C-1606-8AFC-5D5870A78749}"/>
              </a:ext>
            </a:extLst>
          </p:cNvPr>
          <p:cNvPicPr>
            <a:picLocks noChangeAspect="1"/>
          </p:cNvPicPr>
          <p:nvPr/>
        </p:nvPicPr>
        <p:blipFill>
          <a:blip r:embed="rId3">
            <a:alphaModFix/>
          </a:blip>
          <a:stretch>
            <a:fillRect/>
          </a:stretch>
        </p:blipFill>
        <p:spPr>
          <a:xfrm>
            <a:off x="18420289" y="4351282"/>
            <a:ext cx="4393347" cy="1409933"/>
          </a:xfrm>
          <a:prstGeom prst="rect">
            <a:avLst/>
          </a:prstGeom>
          <a:ln w="12700">
            <a:miter lim="400000"/>
          </a:ln>
        </p:spPr>
      </p:pic>
      <p:pic>
        <p:nvPicPr>
          <p:cNvPr id="1067" name="pasted-movie.png" descr="pasted-movie.png">
            <a:extLst>
              <a:ext uri="{FF2B5EF4-FFF2-40B4-BE49-F238E27FC236}">
                <a16:creationId xmlns:a16="http://schemas.microsoft.com/office/drawing/2014/main" id="{38846D30-C2C8-F4FD-1AAC-7C4403EFC4D9}"/>
              </a:ext>
            </a:extLst>
          </p:cNvPr>
          <p:cNvPicPr>
            <a:picLocks noChangeAspect="1"/>
          </p:cNvPicPr>
          <p:nvPr/>
        </p:nvPicPr>
        <p:blipFill>
          <a:blip r:embed="rId4">
            <a:alphaModFix/>
          </a:blip>
          <a:srcRect l="50707"/>
          <a:stretch>
            <a:fillRect/>
          </a:stretch>
        </p:blipFill>
        <p:spPr>
          <a:xfrm>
            <a:off x="18534335" y="7334423"/>
            <a:ext cx="2552459" cy="2503536"/>
          </a:xfrm>
          <a:prstGeom prst="rect">
            <a:avLst/>
          </a:prstGeom>
          <a:ln w="12700">
            <a:miter lim="400000"/>
          </a:ln>
        </p:spPr>
      </p:pic>
      <p:pic>
        <p:nvPicPr>
          <p:cNvPr id="1068" name="pasted-movie.png" descr="pasted-movie.png">
            <a:extLst>
              <a:ext uri="{FF2B5EF4-FFF2-40B4-BE49-F238E27FC236}">
                <a16:creationId xmlns:a16="http://schemas.microsoft.com/office/drawing/2014/main" id="{E8BB869C-6430-354A-DAA5-EAB6F3960001}"/>
              </a:ext>
            </a:extLst>
          </p:cNvPr>
          <p:cNvPicPr>
            <a:picLocks noChangeAspect="1"/>
          </p:cNvPicPr>
          <p:nvPr/>
        </p:nvPicPr>
        <p:blipFill>
          <a:blip r:embed="rId5">
            <a:alphaModFix/>
          </a:blip>
          <a:stretch>
            <a:fillRect/>
          </a:stretch>
        </p:blipFill>
        <p:spPr>
          <a:xfrm>
            <a:off x="18181559" y="10871603"/>
            <a:ext cx="6126241" cy="1700670"/>
          </a:xfrm>
          <a:prstGeom prst="rect">
            <a:avLst/>
          </a:prstGeom>
          <a:ln w="12700">
            <a:miter lim="400000"/>
          </a:ln>
        </p:spPr>
      </p:pic>
      <p:sp>
        <p:nvSpPr>
          <p:cNvPr id="1069" name="2017-2021">
            <a:extLst>
              <a:ext uri="{FF2B5EF4-FFF2-40B4-BE49-F238E27FC236}">
                <a16:creationId xmlns:a16="http://schemas.microsoft.com/office/drawing/2014/main" id="{2DC4D25E-938A-12ED-8006-C772D5FC2366}"/>
              </a:ext>
            </a:extLst>
          </p:cNvPr>
          <p:cNvSpPr txBox="1"/>
          <p:nvPr/>
        </p:nvSpPr>
        <p:spPr>
          <a:xfrm>
            <a:off x="71155" y="1067773"/>
            <a:ext cx="2761973" cy="7906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4200"/>
            </a:lvl1pPr>
          </a:lstStyle>
          <a:p>
            <a:r>
              <a:rPr dirty="0"/>
              <a:t>2017-2021</a:t>
            </a:r>
          </a:p>
        </p:txBody>
      </p:sp>
      <p:sp>
        <p:nvSpPr>
          <p:cNvPr id="1070" name="Formation ingénieur de l’ISAE-SUPAERO">
            <a:extLst>
              <a:ext uri="{FF2B5EF4-FFF2-40B4-BE49-F238E27FC236}">
                <a16:creationId xmlns:a16="http://schemas.microsoft.com/office/drawing/2014/main" id="{123E0CF9-F004-5E89-1895-3CC185CA8AD5}"/>
              </a:ext>
            </a:extLst>
          </p:cNvPr>
          <p:cNvSpPr txBox="1"/>
          <p:nvPr/>
        </p:nvSpPr>
        <p:spPr>
          <a:xfrm>
            <a:off x="2870199" y="1067773"/>
            <a:ext cx="10621496" cy="7906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lgn="l">
              <a:defRPr sz="4200"/>
            </a:lvl1pPr>
          </a:lstStyle>
          <a:p>
            <a:r>
              <a:rPr dirty="0"/>
              <a:t>Formation </a:t>
            </a:r>
            <a:r>
              <a:rPr dirty="0" err="1"/>
              <a:t>ingénieur</a:t>
            </a:r>
            <a:r>
              <a:rPr dirty="0"/>
              <a:t> de </a:t>
            </a:r>
            <a:r>
              <a:rPr dirty="0" err="1"/>
              <a:t>l’ISAE</a:t>
            </a:r>
            <a:r>
              <a:rPr dirty="0"/>
              <a:t>-SUPAERO</a:t>
            </a:r>
          </a:p>
        </p:txBody>
      </p:sp>
      <p:sp>
        <p:nvSpPr>
          <p:cNvPr id="1071" name="Master d’Astrophysique de l’Université de Toulouse">
            <a:extLst>
              <a:ext uri="{FF2B5EF4-FFF2-40B4-BE49-F238E27FC236}">
                <a16:creationId xmlns:a16="http://schemas.microsoft.com/office/drawing/2014/main" id="{88CAA53A-7564-2088-4CA1-1EAB496C6CA4}"/>
              </a:ext>
            </a:extLst>
          </p:cNvPr>
          <p:cNvSpPr txBox="1"/>
          <p:nvPr/>
        </p:nvSpPr>
        <p:spPr>
          <a:xfrm>
            <a:off x="2833128" y="3782010"/>
            <a:ext cx="13369043" cy="7906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lgn="l">
              <a:defRPr sz="4200"/>
            </a:lvl1pPr>
          </a:lstStyle>
          <a:p>
            <a:r>
              <a:rPr dirty="0"/>
              <a:t>Master </a:t>
            </a:r>
            <a:r>
              <a:rPr dirty="0" err="1"/>
              <a:t>d’Astrophysique</a:t>
            </a:r>
            <a:r>
              <a:rPr dirty="0"/>
              <a:t> de </a:t>
            </a:r>
            <a:r>
              <a:rPr dirty="0" err="1"/>
              <a:t>l’Université</a:t>
            </a:r>
            <a:r>
              <a:rPr dirty="0"/>
              <a:t> de Toulouse</a:t>
            </a:r>
          </a:p>
        </p:txBody>
      </p:sp>
      <p:sp>
        <p:nvSpPr>
          <p:cNvPr id="1074" name="2020-2021">
            <a:extLst>
              <a:ext uri="{FF2B5EF4-FFF2-40B4-BE49-F238E27FC236}">
                <a16:creationId xmlns:a16="http://schemas.microsoft.com/office/drawing/2014/main" id="{81763638-8D76-6DAC-0E14-3CD51053FA0D}"/>
              </a:ext>
            </a:extLst>
          </p:cNvPr>
          <p:cNvSpPr txBox="1"/>
          <p:nvPr/>
        </p:nvSpPr>
        <p:spPr>
          <a:xfrm>
            <a:off x="71154" y="3782010"/>
            <a:ext cx="2761973" cy="7906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4200"/>
            </a:lvl1pPr>
          </a:lstStyle>
          <a:p>
            <a:r>
              <a:rPr dirty="0"/>
              <a:t>2020-2021</a:t>
            </a:r>
          </a:p>
        </p:txBody>
      </p:sp>
      <p:sp>
        <p:nvSpPr>
          <p:cNvPr id="1076" name="2021-2024">
            <a:extLst>
              <a:ext uri="{FF2B5EF4-FFF2-40B4-BE49-F238E27FC236}">
                <a16:creationId xmlns:a16="http://schemas.microsoft.com/office/drawing/2014/main" id="{D59CD1F2-C475-D8EB-7245-4E04FE64820B}"/>
              </a:ext>
            </a:extLst>
          </p:cNvPr>
          <p:cNvSpPr txBox="1"/>
          <p:nvPr/>
        </p:nvSpPr>
        <p:spPr>
          <a:xfrm>
            <a:off x="71153" y="6236527"/>
            <a:ext cx="2761973" cy="7906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4200"/>
            </a:lvl1pPr>
          </a:lstStyle>
          <a:p>
            <a:r>
              <a:t>2021-2024</a:t>
            </a:r>
          </a:p>
        </p:txBody>
      </p:sp>
      <p:sp>
        <p:nvSpPr>
          <p:cNvPr id="1077" name="Doctorat au Laboratoire de Météorologie Dynamique">
            <a:extLst>
              <a:ext uri="{FF2B5EF4-FFF2-40B4-BE49-F238E27FC236}">
                <a16:creationId xmlns:a16="http://schemas.microsoft.com/office/drawing/2014/main" id="{641A99DE-F0F8-DADD-0445-46A7E541DAF2}"/>
              </a:ext>
            </a:extLst>
          </p:cNvPr>
          <p:cNvSpPr txBox="1"/>
          <p:nvPr/>
        </p:nvSpPr>
        <p:spPr>
          <a:xfrm>
            <a:off x="2870199" y="6236527"/>
            <a:ext cx="13700866" cy="7906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lgn="l">
              <a:defRPr sz="4200"/>
            </a:lvl1pPr>
          </a:lstStyle>
          <a:p>
            <a:r>
              <a:rPr dirty="0" err="1"/>
              <a:t>Doctorat</a:t>
            </a:r>
            <a:r>
              <a:rPr dirty="0"/>
              <a:t> au </a:t>
            </a:r>
            <a:r>
              <a:rPr dirty="0" err="1"/>
              <a:t>Laboratoire</a:t>
            </a:r>
            <a:r>
              <a:rPr dirty="0"/>
              <a:t> de </a:t>
            </a:r>
            <a:r>
              <a:rPr dirty="0" err="1"/>
              <a:t>Météorologie</a:t>
            </a:r>
            <a:r>
              <a:rPr dirty="0"/>
              <a:t> </a:t>
            </a:r>
            <a:r>
              <a:rPr dirty="0" err="1"/>
              <a:t>Dynamique</a:t>
            </a:r>
            <a:endParaRPr dirty="0"/>
          </a:p>
        </p:txBody>
      </p:sp>
      <p:sp>
        <p:nvSpPr>
          <p:cNvPr id="1078" name="Sujet : “Étude et modélisation de la dynamique des glaces d’eau et de CO2 sur la planète Mars”">
            <a:extLst>
              <a:ext uri="{FF2B5EF4-FFF2-40B4-BE49-F238E27FC236}">
                <a16:creationId xmlns:a16="http://schemas.microsoft.com/office/drawing/2014/main" id="{657D6B93-E596-45F8-5DBD-3BC6652A2C52}"/>
              </a:ext>
            </a:extLst>
          </p:cNvPr>
          <p:cNvSpPr txBox="1"/>
          <p:nvPr/>
        </p:nvSpPr>
        <p:spPr>
          <a:xfrm>
            <a:off x="2870199" y="6994641"/>
            <a:ext cx="13567920" cy="112915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p>
            <a:pPr algn="l">
              <a:defRPr b="0"/>
            </a:pPr>
            <a:r>
              <a:rPr dirty="0" err="1"/>
              <a:t>Sujet</a:t>
            </a:r>
            <a:r>
              <a:rPr dirty="0"/>
              <a:t> : “</a:t>
            </a:r>
            <a:r>
              <a:rPr u="sng" dirty="0"/>
              <a:t>Étude et </a:t>
            </a:r>
            <a:r>
              <a:rPr u="sng" dirty="0" err="1"/>
              <a:t>modélisation</a:t>
            </a:r>
            <a:r>
              <a:rPr u="sng" dirty="0"/>
              <a:t> de la </a:t>
            </a:r>
            <a:r>
              <a:rPr u="sng" dirty="0" err="1"/>
              <a:t>dynamique</a:t>
            </a:r>
            <a:r>
              <a:rPr u="sng" dirty="0"/>
              <a:t> des </a:t>
            </a:r>
            <a:r>
              <a:rPr u="sng" dirty="0" err="1"/>
              <a:t>glaces</a:t>
            </a:r>
            <a:r>
              <a:rPr u="sng" dirty="0"/>
              <a:t> d’eau et de CO</a:t>
            </a:r>
            <a:r>
              <a:rPr u="sng" baseline="-5999" dirty="0"/>
              <a:t>2</a:t>
            </a:r>
            <a:r>
              <a:rPr u="sng" dirty="0"/>
              <a:t> sur la </a:t>
            </a:r>
            <a:r>
              <a:rPr u="sng" dirty="0" err="1"/>
              <a:t>planète</a:t>
            </a:r>
            <a:r>
              <a:rPr u="sng" dirty="0"/>
              <a:t> Mars</a:t>
            </a:r>
            <a:r>
              <a:rPr dirty="0"/>
              <a:t>”  </a:t>
            </a:r>
          </a:p>
        </p:txBody>
      </p:sp>
      <p:sp>
        <p:nvSpPr>
          <p:cNvPr id="1080" name="2025-">
            <a:extLst>
              <a:ext uri="{FF2B5EF4-FFF2-40B4-BE49-F238E27FC236}">
                <a16:creationId xmlns:a16="http://schemas.microsoft.com/office/drawing/2014/main" id="{0770C436-6F76-67BA-B71B-0B88AAA258AE}"/>
              </a:ext>
            </a:extLst>
          </p:cNvPr>
          <p:cNvSpPr txBox="1"/>
          <p:nvPr/>
        </p:nvSpPr>
        <p:spPr>
          <a:xfrm>
            <a:off x="74213" y="10088752"/>
            <a:ext cx="1562926" cy="7906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4200"/>
            </a:lvl1pPr>
          </a:lstStyle>
          <a:p>
            <a:r>
              <a:t>2025-</a:t>
            </a:r>
          </a:p>
        </p:txBody>
      </p:sp>
      <p:sp>
        <p:nvSpPr>
          <p:cNvPr id="1081" name="Postdoctorant au Jet Propulsion Laboratory de la NASA">
            <a:extLst>
              <a:ext uri="{FF2B5EF4-FFF2-40B4-BE49-F238E27FC236}">
                <a16:creationId xmlns:a16="http://schemas.microsoft.com/office/drawing/2014/main" id="{7D4D8690-4A83-8BD1-EA1C-3AE0836EF10C}"/>
              </a:ext>
            </a:extLst>
          </p:cNvPr>
          <p:cNvSpPr txBox="1"/>
          <p:nvPr/>
        </p:nvSpPr>
        <p:spPr>
          <a:xfrm>
            <a:off x="2870200" y="10088752"/>
            <a:ext cx="14436643" cy="7906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lgn="l">
              <a:defRPr sz="4200"/>
            </a:lvl1pPr>
          </a:lstStyle>
          <a:p>
            <a:r>
              <a:rPr dirty="0" err="1"/>
              <a:t>Postdoctorant</a:t>
            </a:r>
            <a:r>
              <a:rPr dirty="0"/>
              <a:t> au Jet Propulsion Laboratory de la NASA</a:t>
            </a:r>
          </a:p>
        </p:txBody>
      </p:sp>
      <p:pic>
        <p:nvPicPr>
          <p:cNvPr id="1085" name="pasted-movie.png" descr="pasted-movie.png">
            <a:extLst>
              <a:ext uri="{FF2B5EF4-FFF2-40B4-BE49-F238E27FC236}">
                <a16:creationId xmlns:a16="http://schemas.microsoft.com/office/drawing/2014/main" id="{D822578B-1FB9-F3BD-AD5F-4D62D6F3809D}"/>
              </a:ext>
            </a:extLst>
          </p:cNvPr>
          <p:cNvPicPr>
            <a:picLocks noChangeAspect="1"/>
          </p:cNvPicPr>
          <p:nvPr/>
        </p:nvPicPr>
        <p:blipFill>
          <a:blip r:embed="rId6">
            <a:alphaModFix/>
          </a:blip>
          <a:stretch>
            <a:fillRect/>
          </a:stretch>
        </p:blipFill>
        <p:spPr>
          <a:xfrm>
            <a:off x="18594540" y="821565"/>
            <a:ext cx="3712770" cy="2250867"/>
          </a:xfrm>
          <a:prstGeom prst="rect">
            <a:avLst/>
          </a:prstGeom>
          <a:ln w="12700">
            <a:miter lim="400000"/>
          </a:ln>
        </p:spPr>
      </p:pic>
      <p:sp>
        <p:nvSpPr>
          <p:cNvPr id="2" name="Sujet : “Détectabilité et caractérisation des sources de chaleur endogènes à la surface d’Europe”">
            <a:extLst>
              <a:ext uri="{FF2B5EF4-FFF2-40B4-BE49-F238E27FC236}">
                <a16:creationId xmlns:a16="http://schemas.microsoft.com/office/drawing/2014/main" id="{1CC25FBD-B779-CAE2-608A-FB9E051635F1}"/>
              </a:ext>
            </a:extLst>
          </p:cNvPr>
          <p:cNvSpPr txBox="1"/>
          <p:nvPr/>
        </p:nvSpPr>
        <p:spPr>
          <a:xfrm>
            <a:off x="2870199" y="10879352"/>
            <a:ext cx="14462580" cy="112915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p>
            <a:pPr algn="l">
              <a:defRPr b="0"/>
            </a:pPr>
            <a:r>
              <a:rPr dirty="0" err="1"/>
              <a:t>Sujet</a:t>
            </a:r>
            <a:r>
              <a:rPr dirty="0"/>
              <a:t> : “</a:t>
            </a:r>
            <a:r>
              <a:rPr u="sng" dirty="0" err="1"/>
              <a:t>Détectabilité</a:t>
            </a:r>
            <a:r>
              <a:rPr u="sng" dirty="0"/>
              <a:t> des sources de </a:t>
            </a:r>
            <a:r>
              <a:rPr u="sng" dirty="0" err="1"/>
              <a:t>chaleur</a:t>
            </a:r>
            <a:r>
              <a:rPr u="sng" dirty="0"/>
              <a:t> à la surface </a:t>
            </a:r>
            <a:r>
              <a:rPr u="sng" dirty="0" err="1"/>
              <a:t>d’Europe</a:t>
            </a:r>
            <a:r>
              <a:rPr lang="en-US" u="sng" dirty="0"/>
              <a:t> par Europa Clipper</a:t>
            </a:r>
            <a:r>
              <a:rPr dirty="0"/>
              <a:t>”  </a:t>
            </a:r>
            <a:r>
              <a:rPr lang="en-US" dirty="0"/>
              <a:t>- </a:t>
            </a:r>
            <a:r>
              <a:rPr lang="en-US" dirty="0" err="1"/>
              <a:t>Projet</a:t>
            </a:r>
            <a:r>
              <a:rPr lang="en-US" dirty="0"/>
              <a:t> personnel </a:t>
            </a:r>
            <a:r>
              <a:rPr lang="en-US" dirty="0" err="1"/>
              <a:t>financé</a:t>
            </a:r>
            <a:r>
              <a:rPr lang="en-US" dirty="0"/>
              <a:t> par le NASA Postdoc. Program.</a:t>
            </a:r>
            <a:endParaRPr lang="en-US" b="0" dirty="0"/>
          </a:p>
        </p:txBody>
      </p:sp>
      <p:sp>
        <p:nvSpPr>
          <p:cNvPr id="3" name="2 publications scientifiques dont 1 en 1er auteur…">
            <a:extLst>
              <a:ext uri="{FF2B5EF4-FFF2-40B4-BE49-F238E27FC236}">
                <a16:creationId xmlns:a16="http://schemas.microsoft.com/office/drawing/2014/main" id="{E6B43D5D-64D7-9B04-6050-9881A9D52003}"/>
              </a:ext>
            </a:extLst>
          </p:cNvPr>
          <p:cNvSpPr txBox="1"/>
          <p:nvPr/>
        </p:nvSpPr>
        <p:spPr>
          <a:xfrm>
            <a:off x="2870198" y="12008506"/>
            <a:ext cx="13876161" cy="100604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p>
            <a:pPr algn="l">
              <a:defRPr sz="2800">
                <a:solidFill>
                  <a:schemeClr val="accent1">
                    <a:hueOff val="114395"/>
                    <a:lumOff val="-24975"/>
                  </a:schemeClr>
                </a:solidFill>
              </a:defRPr>
            </a:pPr>
            <a:r>
              <a:rPr dirty="0">
                <a:solidFill>
                  <a:schemeClr val="accent1">
                    <a:hueOff val="114395"/>
                    <a:lumOff val="-24975"/>
                  </a:schemeClr>
                </a:solidFill>
              </a:rPr>
              <a:t>2 publications </a:t>
            </a:r>
            <a:r>
              <a:rPr dirty="0" err="1">
                <a:solidFill>
                  <a:schemeClr val="accent1">
                    <a:hueOff val="114395"/>
                    <a:lumOff val="-24975"/>
                  </a:schemeClr>
                </a:solidFill>
              </a:rPr>
              <a:t>scientifiques</a:t>
            </a:r>
            <a:r>
              <a:rPr dirty="0">
                <a:solidFill>
                  <a:schemeClr val="accent1">
                    <a:hueOff val="114395"/>
                    <a:lumOff val="-24975"/>
                  </a:schemeClr>
                </a:solidFill>
              </a:rPr>
              <a:t> </a:t>
            </a:r>
            <a:r>
              <a:rPr dirty="0" err="1">
                <a:solidFill>
                  <a:schemeClr val="accent1">
                    <a:hueOff val="114395"/>
                    <a:lumOff val="-24975"/>
                  </a:schemeClr>
                </a:solidFill>
              </a:rPr>
              <a:t>dont</a:t>
            </a:r>
            <a:r>
              <a:rPr dirty="0">
                <a:solidFill>
                  <a:schemeClr val="accent1">
                    <a:hueOff val="114395"/>
                    <a:lumOff val="-24975"/>
                  </a:schemeClr>
                </a:solidFill>
              </a:rPr>
              <a:t> 1 </a:t>
            </a:r>
            <a:r>
              <a:rPr dirty="0" err="1">
                <a:solidFill>
                  <a:schemeClr val="accent1">
                    <a:hueOff val="114395"/>
                    <a:lumOff val="-24975"/>
                  </a:schemeClr>
                </a:solidFill>
              </a:rPr>
              <a:t>en</a:t>
            </a:r>
            <a:r>
              <a:rPr dirty="0">
                <a:solidFill>
                  <a:schemeClr val="accent1">
                    <a:hueOff val="114395"/>
                    <a:lumOff val="-24975"/>
                  </a:schemeClr>
                </a:solidFill>
              </a:rPr>
              <a:t> 1</a:t>
            </a:r>
            <a:r>
              <a:rPr baseline="31999" dirty="0">
                <a:solidFill>
                  <a:schemeClr val="accent1">
                    <a:hueOff val="114395"/>
                    <a:lumOff val="-24975"/>
                  </a:schemeClr>
                </a:solidFill>
              </a:rPr>
              <a:t>er</a:t>
            </a:r>
            <a:r>
              <a:rPr dirty="0">
                <a:solidFill>
                  <a:schemeClr val="accent1">
                    <a:hueOff val="114395"/>
                    <a:lumOff val="-24975"/>
                  </a:schemeClr>
                </a:solidFill>
              </a:rPr>
              <a:t> auteur</a:t>
            </a:r>
            <a:r>
              <a:rPr lang="en-US" dirty="0">
                <a:solidFill>
                  <a:schemeClr val="accent1">
                    <a:hueOff val="114395"/>
                    <a:lumOff val="-24975"/>
                  </a:schemeClr>
                </a:solidFill>
              </a:rPr>
              <a:t>, 4 </a:t>
            </a:r>
            <a:r>
              <a:rPr lang="en-US" dirty="0" err="1">
                <a:solidFill>
                  <a:schemeClr val="accent1">
                    <a:hueOff val="114395"/>
                    <a:lumOff val="-24975"/>
                  </a:schemeClr>
                </a:solidFill>
              </a:rPr>
              <a:t>en</a:t>
            </a:r>
            <a:r>
              <a:rPr lang="en-US" dirty="0">
                <a:solidFill>
                  <a:schemeClr val="accent1">
                    <a:hueOff val="114395"/>
                    <a:lumOff val="-24975"/>
                  </a:schemeClr>
                </a:solidFill>
              </a:rPr>
              <a:t> </a:t>
            </a:r>
            <a:r>
              <a:rPr lang="en-US" dirty="0" err="1">
                <a:solidFill>
                  <a:schemeClr val="accent1">
                    <a:hueOff val="114395"/>
                    <a:lumOff val="-24975"/>
                  </a:schemeClr>
                </a:solidFill>
              </a:rPr>
              <a:t>préparation</a:t>
            </a:r>
            <a:r>
              <a:rPr lang="en-US" dirty="0">
                <a:solidFill>
                  <a:schemeClr val="accent1">
                    <a:hueOff val="114395"/>
                    <a:lumOff val="-24975"/>
                  </a:schemeClr>
                </a:solidFill>
              </a:rPr>
              <a:t>.</a:t>
            </a:r>
          </a:p>
          <a:p>
            <a:pPr algn="l">
              <a:defRPr sz="2800">
                <a:solidFill>
                  <a:schemeClr val="accent1">
                    <a:hueOff val="114395"/>
                    <a:lumOff val="-24975"/>
                  </a:schemeClr>
                </a:solidFill>
              </a:defRPr>
            </a:pPr>
            <a:r>
              <a:rPr dirty="0">
                <a:solidFill>
                  <a:schemeClr val="accent1">
                    <a:hueOff val="114395"/>
                    <a:lumOff val="-24975"/>
                  </a:schemeClr>
                </a:solidFill>
              </a:rPr>
              <a:t> </a:t>
            </a:r>
          </a:p>
        </p:txBody>
      </p:sp>
      <p:sp>
        <p:nvSpPr>
          <p:cNvPr id="4" name="17">
            <a:extLst>
              <a:ext uri="{FF2B5EF4-FFF2-40B4-BE49-F238E27FC236}">
                <a16:creationId xmlns:a16="http://schemas.microsoft.com/office/drawing/2014/main" id="{870AEAEA-25CB-C7F9-D593-8B3A0F2C505B}"/>
              </a:ext>
            </a:extLst>
          </p:cNvPr>
          <p:cNvSpPr txBox="1">
            <a:spLocks/>
          </p:cNvSpPr>
          <p:nvPr/>
        </p:nvSpPr>
        <p:spPr>
          <a:xfrm>
            <a:off x="24058737" y="13253127"/>
            <a:ext cx="281164" cy="47705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68579" tIns="68579" rIns="68579" bIns="68579"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r" defTabSz="18288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888888"/>
                </a:solidFill>
                <a:effectLst/>
                <a:uFillTx/>
                <a:latin typeface="Calibri"/>
                <a:ea typeface="Calibri"/>
                <a:cs typeface="Calibri"/>
                <a:sym typeface="Calibri"/>
              </a:defRPr>
            </a:lvl1pPr>
            <a:lvl2pPr marL="0" marR="0" indent="228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2pPr>
            <a:lvl3pPr marL="0" marR="0" indent="457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3pPr>
            <a:lvl4pPr marL="0" marR="0" indent="685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4pPr>
            <a:lvl5pPr marL="0" marR="0" indent="9144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5pPr>
            <a:lvl6pPr marL="0" marR="0" indent="11430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6pPr>
            <a:lvl7pPr marL="0" marR="0" indent="1371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7pPr>
            <a:lvl8pPr marL="0" marR="0" indent="1600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8pPr>
            <a:lvl9pPr marL="0" marR="0" indent="1828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9pPr>
          </a:lstStyle>
          <a:p>
            <a:r>
              <a:rPr lang="en-US" dirty="0"/>
              <a:t>2</a:t>
            </a:r>
          </a:p>
        </p:txBody>
      </p:sp>
      <p:sp>
        <p:nvSpPr>
          <p:cNvPr id="7" name="15 publications scientifiques dont 5 en 1er auteur…">
            <a:extLst>
              <a:ext uri="{FF2B5EF4-FFF2-40B4-BE49-F238E27FC236}">
                <a16:creationId xmlns:a16="http://schemas.microsoft.com/office/drawing/2014/main" id="{4FE131E6-D50A-C52E-A478-81C0155B6E1C}"/>
              </a:ext>
            </a:extLst>
          </p:cNvPr>
          <p:cNvSpPr txBox="1"/>
          <p:nvPr/>
        </p:nvSpPr>
        <p:spPr>
          <a:xfrm>
            <a:off x="2870199" y="8123795"/>
            <a:ext cx="13876161" cy="143693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p>
            <a:pPr algn="l">
              <a:defRPr sz="2800">
                <a:solidFill>
                  <a:schemeClr val="accent1">
                    <a:hueOff val="114395"/>
                    <a:lumOff val="-24975"/>
                  </a:schemeClr>
                </a:solidFill>
              </a:defRPr>
            </a:pPr>
            <a:r>
              <a:rPr dirty="0"/>
              <a:t>15 publications </a:t>
            </a:r>
            <a:r>
              <a:rPr dirty="0" err="1"/>
              <a:t>scientifiques</a:t>
            </a:r>
            <a:r>
              <a:rPr dirty="0"/>
              <a:t> </a:t>
            </a:r>
            <a:r>
              <a:rPr dirty="0" err="1"/>
              <a:t>dont</a:t>
            </a:r>
            <a:r>
              <a:rPr dirty="0"/>
              <a:t> </a:t>
            </a:r>
            <a:r>
              <a:rPr lang="en-US" dirty="0"/>
              <a:t>6</a:t>
            </a:r>
            <a:r>
              <a:rPr dirty="0"/>
              <a:t> </a:t>
            </a:r>
            <a:r>
              <a:rPr dirty="0" err="1"/>
              <a:t>en</a:t>
            </a:r>
            <a:r>
              <a:rPr dirty="0"/>
              <a:t> 1</a:t>
            </a:r>
            <a:r>
              <a:rPr baseline="31999" dirty="0"/>
              <a:t>er</a:t>
            </a:r>
            <a:r>
              <a:rPr dirty="0"/>
              <a:t> auteur</a:t>
            </a:r>
            <a:r>
              <a:rPr lang="en-US" dirty="0"/>
              <a:t>.</a:t>
            </a:r>
          </a:p>
          <a:p>
            <a:pPr algn="l">
              <a:defRPr sz="2800">
                <a:solidFill>
                  <a:schemeClr val="accent1">
                    <a:hueOff val="114395"/>
                    <a:lumOff val="-24975"/>
                  </a:schemeClr>
                </a:solidFill>
              </a:defRPr>
            </a:pPr>
            <a:endParaRPr lang="en-US" dirty="0"/>
          </a:p>
          <a:p>
            <a:pPr algn="l">
              <a:defRPr sz="2800">
                <a:solidFill>
                  <a:schemeClr val="accent1">
                    <a:hueOff val="114395"/>
                    <a:lumOff val="-24975"/>
                  </a:schemeClr>
                </a:solidFill>
              </a:defRPr>
            </a:pPr>
            <a:r>
              <a:rPr lang="en-US" dirty="0"/>
              <a:t>Prix de </a:t>
            </a:r>
            <a:r>
              <a:rPr lang="en-US" dirty="0" err="1"/>
              <a:t>thèse</a:t>
            </a:r>
            <a:r>
              <a:rPr lang="en-US" dirty="0"/>
              <a:t> du </a:t>
            </a:r>
            <a:r>
              <a:rPr lang="en-US" dirty="0" err="1"/>
              <a:t>Comité</a:t>
            </a:r>
            <a:r>
              <a:rPr lang="en-US" dirty="0"/>
              <a:t> National Français de </a:t>
            </a:r>
            <a:r>
              <a:rPr lang="en-US" dirty="0" err="1"/>
              <a:t>Géodésie</a:t>
            </a:r>
            <a:r>
              <a:rPr lang="en-US" dirty="0"/>
              <a:t> et </a:t>
            </a:r>
            <a:r>
              <a:rPr lang="en-US" dirty="0" err="1"/>
              <a:t>Géophysique</a:t>
            </a:r>
            <a:endParaRPr lang="en-US" dirty="0"/>
          </a:p>
        </p:txBody>
      </p:sp>
      <p:sp>
        <p:nvSpPr>
          <p:cNvPr id="8" name="1 publication scientifique en 1er auteur…">
            <a:extLst>
              <a:ext uri="{FF2B5EF4-FFF2-40B4-BE49-F238E27FC236}">
                <a16:creationId xmlns:a16="http://schemas.microsoft.com/office/drawing/2014/main" id="{0D901398-E5C5-2415-1BBA-C6EDC5FA108E}"/>
              </a:ext>
            </a:extLst>
          </p:cNvPr>
          <p:cNvSpPr txBox="1"/>
          <p:nvPr/>
        </p:nvSpPr>
        <p:spPr>
          <a:xfrm>
            <a:off x="2833126" y="4541913"/>
            <a:ext cx="15434554" cy="143693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71437" tIns="71437" rIns="71437" bIns="71437" anchor="ctr">
            <a:spAutoFit/>
          </a:bodyPr>
          <a:lstStyle/>
          <a:p>
            <a:pPr algn="just">
              <a:defRPr sz="2800">
                <a:solidFill>
                  <a:schemeClr val="accent1">
                    <a:hueOff val="114395"/>
                    <a:lumOff val="-24975"/>
                  </a:schemeClr>
                </a:solidFill>
              </a:defRPr>
            </a:pPr>
            <a:r>
              <a:rPr lang="en-US" dirty="0">
                <a:solidFill>
                  <a:schemeClr val="accent1">
                    <a:hueOff val="114395"/>
                    <a:lumOff val="-24975"/>
                  </a:schemeClr>
                </a:solidFill>
              </a:rPr>
              <a:t>Stage de fin </a:t>
            </a:r>
            <a:r>
              <a:rPr lang="en-US" dirty="0" err="1">
                <a:solidFill>
                  <a:schemeClr val="accent1">
                    <a:hueOff val="114395"/>
                    <a:lumOff val="-24975"/>
                  </a:schemeClr>
                </a:solidFill>
              </a:rPr>
              <a:t>d’études</a:t>
            </a:r>
            <a:r>
              <a:rPr lang="en-US" dirty="0">
                <a:solidFill>
                  <a:schemeClr val="accent1">
                    <a:hueOff val="114395"/>
                    <a:lumOff val="-24975"/>
                  </a:schemeClr>
                </a:solidFill>
              </a:rPr>
              <a:t> au </a:t>
            </a:r>
            <a:r>
              <a:rPr lang="en-US" dirty="0" err="1">
                <a:solidFill>
                  <a:schemeClr val="accent1">
                    <a:hueOff val="114395"/>
                    <a:lumOff val="-24975"/>
                  </a:schemeClr>
                </a:solidFill>
              </a:rPr>
              <a:t>Laboratoire</a:t>
            </a:r>
            <a:r>
              <a:rPr lang="en-US" dirty="0">
                <a:solidFill>
                  <a:schemeClr val="accent1">
                    <a:hueOff val="114395"/>
                    <a:lumOff val="-24975"/>
                  </a:schemeClr>
                </a:solidFill>
              </a:rPr>
              <a:t> de </a:t>
            </a:r>
            <a:r>
              <a:rPr lang="en-US" dirty="0" err="1">
                <a:solidFill>
                  <a:schemeClr val="accent1">
                    <a:hueOff val="114395"/>
                    <a:lumOff val="-24975"/>
                  </a:schemeClr>
                </a:solidFill>
              </a:rPr>
              <a:t>Météorologie</a:t>
            </a:r>
            <a:r>
              <a:rPr lang="en-US" dirty="0">
                <a:solidFill>
                  <a:schemeClr val="accent1">
                    <a:hueOff val="114395"/>
                    <a:lumOff val="-24975"/>
                  </a:schemeClr>
                </a:solidFill>
              </a:rPr>
              <a:t> </a:t>
            </a:r>
            <a:r>
              <a:rPr lang="en-US" dirty="0" err="1">
                <a:solidFill>
                  <a:schemeClr val="accent1">
                    <a:hueOff val="114395"/>
                    <a:lumOff val="-24975"/>
                  </a:schemeClr>
                </a:solidFill>
              </a:rPr>
              <a:t>Dynamique</a:t>
            </a:r>
            <a:r>
              <a:rPr lang="en-US" dirty="0">
                <a:solidFill>
                  <a:schemeClr val="accent1">
                    <a:hueOff val="114395"/>
                    <a:lumOff val="-24975"/>
                  </a:schemeClr>
                </a:solidFill>
              </a:rPr>
              <a:t> sur la mission Insight.</a:t>
            </a:r>
          </a:p>
          <a:p>
            <a:pPr algn="just">
              <a:defRPr sz="2800">
                <a:solidFill>
                  <a:schemeClr val="accent1">
                    <a:hueOff val="114395"/>
                    <a:lumOff val="-24975"/>
                  </a:schemeClr>
                </a:solidFill>
              </a:defRPr>
            </a:pPr>
            <a:endParaRPr lang="en-US" dirty="0">
              <a:solidFill>
                <a:schemeClr val="accent1">
                  <a:hueOff val="114395"/>
                  <a:lumOff val="-24975"/>
                </a:schemeClr>
              </a:solidFill>
            </a:endParaRPr>
          </a:p>
          <a:p>
            <a:pPr algn="just">
              <a:defRPr sz="2800">
                <a:solidFill>
                  <a:schemeClr val="accent1">
                    <a:hueOff val="114395"/>
                    <a:lumOff val="-24975"/>
                  </a:schemeClr>
                </a:solidFill>
              </a:defRPr>
            </a:pPr>
            <a:r>
              <a:rPr dirty="0">
                <a:solidFill>
                  <a:schemeClr val="accent1">
                    <a:hueOff val="114395"/>
                    <a:lumOff val="-24975"/>
                  </a:schemeClr>
                </a:solidFill>
              </a:rPr>
              <a:t>1 publication </a:t>
            </a:r>
            <a:r>
              <a:rPr dirty="0" err="1">
                <a:solidFill>
                  <a:schemeClr val="accent1">
                    <a:hueOff val="114395"/>
                    <a:lumOff val="-24975"/>
                  </a:schemeClr>
                </a:solidFill>
              </a:rPr>
              <a:t>scientifique</a:t>
            </a:r>
            <a:r>
              <a:rPr dirty="0">
                <a:solidFill>
                  <a:schemeClr val="accent1">
                    <a:hueOff val="114395"/>
                    <a:lumOff val="-24975"/>
                  </a:schemeClr>
                </a:solidFill>
              </a:rPr>
              <a:t> </a:t>
            </a:r>
            <a:r>
              <a:rPr dirty="0" err="1">
                <a:solidFill>
                  <a:schemeClr val="accent1">
                    <a:hueOff val="114395"/>
                    <a:lumOff val="-24975"/>
                  </a:schemeClr>
                </a:solidFill>
              </a:rPr>
              <a:t>en</a:t>
            </a:r>
            <a:r>
              <a:rPr dirty="0">
                <a:solidFill>
                  <a:schemeClr val="accent1">
                    <a:hueOff val="114395"/>
                    <a:lumOff val="-24975"/>
                  </a:schemeClr>
                </a:solidFill>
              </a:rPr>
              <a:t> 1</a:t>
            </a:r>
            <a:r>
              <a:rPr baseline="31999" dirty="0">
                <a:solidFill>
                  <a:schemeClr val="accent1">
                    <a:hueOff val="114395"/>
                    <a:lumOff val="-24975"/>
                  </a:schemeClr>
                </a:solidFill>
              </a:rPr>
              <a:t>er</a:t>
            </a:r>
            <a:r>
              <a:rPr dirty="0">
                <a:solidFill>
                  <a:schemeClr val="accent1">
                    <a:hueOff val="114395"/>
                    <a:lumOff val="-24975"/>
                  </a:schemeClr>
                </a:solidFill>
              </a:rPr>
              <a:t> auteur</a:t>
            </a:r>
            <a:r>
              <a:rPr lang="en-US" dirty="0">
                <a:solidFill>
                  <a:schemeClr val="accent1">
                    <a:hueOff val="114395"/>
                    <a:lumOff val="-24975"/>
                  </a:schemeClr>
                </a:solidFill>
              </a:rPr>
              <a:t>.</a:t>
            </a:r>
          </a:p>
        </p:txBody>
      </p:sp>
    </p:spTree>
    <p:extLst>
      <p:ext uri="{BB962C8B-B14F-4D97-AF65-F5344CB8AC3E}">
        <p14:creationId xmlns:p14="http://schemas.microsoft.com/office/powerpoint/2010/main" val="4122505787"/>
      </p:ext>
    </p:extLst>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3D4FC79B-2DF2-EA7F-54DF-668EE7B82F9E}"/>
            </a:ext>
          </a:extLst>
        </p:cNvPr>
        <p:cNvGrpSpPr/>
        <p:nvPr/>
      </p:nvGrpSpPr>
      <p:grpSpPr>
        <a:xfrm>
          <a:off x="0" y="0"/>
          <a:ext cx="0" cy="0"/>
          <a:chOff x="0" y="0"/>
          <a:chExt cx="0" cy="0"/>
        </a:xfrm>
      </p:grpSpPr>
      <p:sp>
        <p:nvSpPr>
          <p:cNvPr id="1065" name="Titre 1">
            <a:extLst>
              <a:ext uri="{FF2B5EF4-FFF2-40B4-BE49-F238E27FC236}">
                <a16:creationId xmlns:a16="http://schemas.microsoft.com/office/drawing/2014/main" id="{5294E7CB-E80B-A06F-DFEA-CCCDB81BDD6E}"/>
              </a:ext>
            </a:extLst>
          </p:cNvPr>
          <p:cNvSpPr txBox="1"/>
          <p:nvPr/>
        </p:nvSpPr>
        <p:spPr>
          <a:xfrm>
            <a:off x="6883438" y="-99801"/>
            <a:ext cx="10617124" cy="107696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68580" tIns="68580" rIns="68580" bIns="68580">
            <a:spAutoFit/>
          </a:bodyPr>
          <a:lstStyle>
            <a:lvl1pPr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6200" i="1">
                <a:latin typeface="Helvetica"/>
                <a:ea typeface="Helvetica"/>
                <a:cs typeface="Helvetica"/>
                <a:sym typeface="Helvetica"/>
              </a:defRPr>
            </a:lvl1pPr>
          </a:lstStyle>
          <a:p>
            <a:r>
              <a:t>Curriculum Vitae</a:t>
            </a:r>
          </a:p>
        </p:txBody>
      </p:sp>
      <p:pic>
        <p:nvPicPr>
          <p:cNvPr id="1066" name="pasted-movie.png" descr="pasted-movie.png">
            <a:extLst>
              <a:ext uri="{FF2B5EF4-FFF2-40B4-BE49-F238E27FC236}">
                <a16:creationId xmlns:a16="http://schemas.microsoft.com/office/drawing/2014/main" id="{A4559D87-17EE-BE5A-896E-A3E679D2F305}"/>
              </a:ext>
            </a:extLst>
          </p:cNvPr>
          <p:cNvPicPr>
            <a:picLocks noChangeAspect="1"/>
          </p:cNvPicPr>
          <p:nvPr/>
        </p:nvPicPr>
        <p:blipFill>
          <a:blip r:embed="rId3">
            <a:alphaModFix amt="20000"/>
          </a:blip>
          <a:stretch>
            <a:fillRect/>
          </a:stretch>
        </p:blipFill>
        <p:spPr>
          <a:xfrm>
            <a:off x="18420289" y="4351282"/>
            <a:ext cx="4393347" cy="1409933"/>
          </a:xfrm>
          <a:prstGeom prst="rect">
            <a:avLst/>
          </a:prstGeom>
          <a:ln w="12700">
            <a:miter lim="400000"/>
          </a:ln>
        </p:spPr>
      </p:pic>
      <p:pic>
        <p:nvPicPr>
          <p:cNvPr id="1067" name="pasted-movie.png" descr="pasted-movie.png">
            <a:extLst>
              <a:ext uri="{FF2B5EF4-FFF2-40B4-BE49-F238E27FC236}">
                <a16:creationId xmlns:a16="http://schemas.microsoft.com/office/drawing/2014/main" id="{D2D42E68-0748-4D2B-5DE6-B99783D52761}"/>
              </a:ext>
            </a:extLst>
          </p:cNvPr>
          <p:cNvPicPr>
            <a:picLocks noChangeAspect="1"/>
          </p:cNvPicPr>
          <p:nvPr/>
        </p:nvPicPr>
        <p:blipFill>
          <a:blip r:embed="rId4">
            <a:alphaModFix/>
          </a:blip>
          <a:srcRect l="50707"/>
          <a:stretch>
            <a:fillRect/>
          </a:stretch>
        </p:blipFill>
        <p:spPr>
          <a:xfrm>
            <a:off x="18534335" y="7334423"/>
            <a:ext cx="2552459" cy="2503536"/>
          </a:xfrm>
          <a:prstGeom prst="rect">
            <a:avLst/>
          </a:prstGeom>
          <a:ln w="12700">
            <a:miter lim="400000"/>
          </a:ln>
        </p:spPr>
      </p:pic>
      <p:pic>
        <p:nvPicPr>
          <p:cNvPr id="1068" name="pasted-movie.png" descr="pasted-movie.png">
            <a:extLst>
              <a:ext uri="{FF2B5EF4-FFF2-40B4-BE49-F238E27FC236}">
                <a16:creationId xmlns:a16="http://schemas.microsoft.com/office/drawing/2014/main" id="{7B69D143-F5DE-CBF4-CD92-75855DC3187B}"/>
              </a:ext>
            </a:extLst>
          </p:cNvPr>
          <p:cNvPicPr>
            <a:picLocks noChangeAspect="1"/>
          </p:cNvPicPr>
          <p:nvPr/>
        </p:nvPicPr>
        <p:blipFill>
          <a:blip r:embed="rId5">
            <a:alphaModFix amt="20000"/>
          </a:blip>
          <a:stretch>
            <a:fillRect/>
          </a:stretch>
        </p:blipFill>
        <p:spPr>
          <a:xfrm>
            <a:off x="18181559" y="10871603"/>
            <a:ext cx="6126241" cy="1700670"/>
          </a:xfrm>
          <a:prstGeom prst="rect">
            <a:avLst/>
          </a:prstGeom>
          <a:ln w="12700">
            <a:miter lim="400000"/>
          </a:ln>
        </p:spPr>
      </p:pic>
      <p:sp>
        <p:nvSpPr>
          <p:cNvPr id="1069" name="2017-2021">
            <a:extLst>
              <a:ext uri="{FF2B5EF4-FFF2-40B4-BE49-F238E27FC236}">
                <a16:creationId xmlns:a16="http://schemas.microsoft.com/office/drawing/2014/main" id="{E2DCEF80-322E-60AA-F4E2-57C79C9D9E79}"/>
              </a:ext>
            </a:extLst>
          </p:cNvPr>
          <p:cNvSpPr txBox="1"/>
          <p:nvPr/>
        </p:nvSpPr>
        <p:spPr>
          <a:xfrm>
            <a:off x="71155" y="1067773"/>
            <a:ext cx="2761973" cy="7906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4200"/>
            </a:lvl1pPr>
          </a:lstStyle>
          <a:p>
            <a:r>
              <a:rPr dirty="0">
                <a:solidFill>
                  <a:srgbClr val="000000">
                    <a:alpha val="20000"/>
                  </a:srgbClr>
                </a:solidFill>
              </a:rPr>
              <a:t>2017-2021</a:t>
            </a:r>
          </a:p>
        </p:txBody>
      </p:sp>
      <p:sp>
        <p:nvSpPr>
          <p:cNvPr id="1070" name="Formation ingénieur de l’ISAE-SUPAERO">
            <a:extLst>
              <a:ext uri="{FF2B5EF4-FFF2-40B4-BE49-F238E27FC236}">
                <a16:creationId xmlns:a16="http://schemas.microsoft.com/office/drawing/2014/main" id="{D443AF33-32AC-B995-B52F-78736C539EF6}"/>
              </a:ext>
            </a:extLst>
          </p:cNvPr>
          <p:cNvSpPr txBox="1"/>
          <p:nvPr/>
        </p:nvSpPr>
        <p:spPr>
          <a:xfrm>
            <a:off x="2870199" y="1067773"/>
            <a:ext cx="10621496" cy="7906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lgn="l">
              <a:defRPr sz="4200"/>
            </a:lvl1pPr>
          </a:lstStyle>
          <a:p>
            <a:r>
              <a:rPr dirty="0">
                <a:solidFill>
                  <a:srgbClr val="000000">
                    <a:alpha val="20000"/>
                  </a:srgbClr>
                </a:solidFill>
              </a:rPr>
              <a:t>Formation </a:t>
            </a:r>
            <a:r>
              <a:rPr dirty="0" err="1">
                <a:solidFill>
                  <a:srgbClr val="000000">
                    <a:alpha val="20000"/>
                  </a:srgbClr>
                </a:solidFill>
              </a:rPr>
              <a:t>ingénieur</a:t>
            </a:r>
            <a:r>
              <a:rPr dirty="0">
                <a:solidFill>
                  <a:srgbClr val="000000">
                    <a:alpha val="20000"/>
                  </a:srgbClr>
                </a:solidFill>
              </a:rPr>
              <a:t> de </a:t>
            </a:r>
            <a:r>
              <a:rPr dirty="0" err="1">
                <a:solidFill>
                  <a:srgbClr val="000000">
                    <a:alpha val="20000"/>
                  </a:srgbClr>
                </a:solidFill>
              </a:rPr>
              <a:t>l’ISAE</a:t>
            </a:r>
            <a:r>
              <a:rPr dirty="0">
                <a:solidFill>
                  <a:srgbClr val="000000">
                    <a:alpha val="20000"/>
                  </a:srgbClr>
                </a:solidFill>
              </a:rPr>
              <a:t>-SUPAERO</a:t>
            </a:r>
          </a:p>
        </p:txBody>
      </p:sp>
      <p:sp>
        <p:nvSpPr>
          <p:cNvPr id="1071" name="Master d’Astrophysique de l’Université de Toulouse">
            <a:extLst>
              <a:ext uri="{FF2B5EF4-FFF2-40B4-BE49-F238E27FC236}">
                <a16:creationId xmlns:a16="http://schemas.microsoft.com/office/drawing/2014/main" id="{668D9E49-85FE-B591-EBF3-3D501B3258DD}"/>
              </a:ext>
            </a:extLst>
          </p:cNvPr>
          <p:cNvSpPr txBox="1"/>
          <p:nvPr/>
        </p:nvSpPr>
        <p:spPr>
          <a:xfrm>
            <a:off x="2833128" y="3782010"/>
            <a:ext cx="13369043" cy="7906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lgn="l">
              <a:defRPr sz="4200"/>
            </a:lvl1pPr>
          </a:lstStyle>
          <a:p>
            <a:r>
              <a:rPr dirty="0">
                <a:solidFill>
                  <a:srgbClr val="000000">
                    <a:alpha val="20000"/>
                  </a:srgbClr>
                </a:solidFill>
              </a:rPr>
              <a:t>Master </a:t>
            </a:r>
            <a:r>
              <a:rPr dirty="0" err="1">
                <a:solidFill>
                  <a:srgbClr val="000000">
                    <a:alpha val="20000"/>
                  </a:srgbClr>
                </a:solidFill>
              </a:rPr>
              <a:t>d’Astrophysique</a:t>
            </a:r>
            <a:r>
              <a:rPr dirty="0">
                <a:solidFill>
                  <a:srgbClr val="000000">
                    <a:alpha val="20000"/>
                  </a:srgbClr>
                </a:solidFill>
              </a:rPr>
              <a:t> de </a:t>
            </a:r>
            <a:r>
              <a:rPr dirty="0" err="1">
                <a:solidFill>
                  <a:srgbClr val="000000">
                    <a:alpha val="20000"/>
                  </a:srgbClr>
                </a:solidFill>
              </a:rPr>
              <a:t>l’Université</a:t>
            </a:r>
            <a:r>
              <a:rPr dirty="0">
                <a:solidFill>
                  <a:srgbClr val="000000">
                    <a:alpha val="20000"/>
                  </a:srgbClr>
                </a:solidFill>
              </a:rPr>
              <a:t> de Toulouse</a:t>
            </a:r>
          </a:p>
        </p:txBody>
      </p:sp>
      <p:sp>
        <p:nvSpPr>
          <p:cNvPr id="1074" name="2020-2021">
            <a:extLst>
              <a:ext uri="{FF2B5EF4-FFF2-40B4-BE49-F238E27FC236}">
                <a16:creationId xmlns:a16="http://schemas.microsoft.com/office/drawing/2014/main" id="{452FA01D-0E24-7299-1FE2-9F80089B7FF6}"/>
              </a:ext>
            </a:extLst>
          </p:cNvPr>
          <p:cNvSpPr txBox="1"/>
          <p:nvPr/>
        </p:nvSpPr>
        <p:spPr>
          <a:xfrm>
            <a:off x="71154" y="3782010"/>
            <a:ext cx="2761973" cy="7906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4200"/>
            </a:lvl1pPr>
          </a:lstStyle>
          <a:p>
            <a:r>
              <a:rPr dirty="0">
                <a:solidFill>
                  <a:srgbClr val="000000">
                    <a:alpha val="20000"/>
                  </a:srgbClr>
                </a:solidFill>
              </a:rPr>
              <a:t>2020-2021</a:t>
            </a:r>
          </a:p>
        </p:txBody>
      </p:sp>
      <p:sp>
        <p:nvSpPr>
          <p:cNvPr id="1076" name="2021-2024">
            <a:extLst>
              <a:ext uri="{FF2B5EF4-FFF2-40B4-BE49-F238E27FC236}">
                <a16:creationId xmlns:a16="http://schemas.microsoft.com/office/drawing/2014/main" id="{C577B042-C63D-AAB9-4131-353AB88A80AB}"/>
              </a:ext>
            </a:extLst>
          </p:cNvPr>
          <p:cNvSpPr txBox="1"/>
          <p:nvPr/>
        </p:nvSpPr>
        <p:spPr>
          <a:xfrm>
            <a:off x="71153" y="6236527"/>
            <a:ext cx="2761973" cy="7906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4200"/>
            </a:lvl1pPr>
          </a:lstStyle>
          <a:p>
            <a:r>
              <a:t>2021-2024</a:t>
            </a:r>
          </a:p>
        </p:txBody>
      </p:sp>
      <p:sp>
        <p:nvSpPr>
          <p:cNvPr id="1077" name="Doctorat au Laboratoire de Météorologie Dynamique">
            <a:extLst>
              <a:ext uri="{FF2B5EF4-FFF2-40B4-BE49-F238E27FC236}">
                <a16:creationId xmlns:a16="http://schemas.microsoft.com/office/drawing/2014/main" id="{ACB164E8-1B67-9E90-00C6-FD2DFD3C960C}"/>
              </a:ext>
            </a:extLst>
          </p:cNvPr>
          <p:cNvSpPr txBox="1"/>
          <p:nvPr/>
        </p:nvSpPr>
        <p:spPr>
          <a:xfrm>
            <a:off x="2870199" y="6236527"/>
            <a:ext cx="13700866" cy="7906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lgn="l">
              <a:defRPr sz="4200"/>
            </a:lvl1pPr>
          </a:lstStyle>
          <a:p>
            <a:r>
              <a:rPr dirty="0" err="1"/>
              <a:t>Doctorat</a:t>
            </a:r>
            <a:r>
              <a:rPr dirty="0"/>
              <a:t> au </a:t>
            </a:r>
            <a:r>
              <a:rPr dirty="0" err="1"/>
              <a:t>Laboratoire</a:t>
            </a:r>
            <a:r>
              <a:rPr dirty="0"/>
              <a:t> de </a:t>
            </a:r>
            <a:r>
              <a:rPr dirty="0" err="1"/>
              <a:t>Météorologie</a:t>
            </a:r>
            <a:r>
              <a:rPr dirty="0"/>
              <a:t> </a:t>
            </a:r>
            <a:r>
              <a:rPr dirty="0" err="1"/>
              <a:t>Dynamique</a:t>
            </a:r>
            <a:endParaRPr dirty="0"/>
          </a:p>
        </p:txBody>
      </p:sp>
      <p:sp>
        <p:nvSpPr>
          <p:cNvPr id="1078" name="Sujet : “Étude et modélisation de la dynamique des glaces d’eau et de CO2 sur la planète Mars”">
            <a:extLst>
              <a:ext uri="{FF2B5EF4-FFF2-40B4-BE49-F238E27FC236}">
                <a16:creationId xmlns:a16="http://schemas.microsoft.com/office/drawing/2014/main" id="{E91B5442-2ACA-940E-510B-42649A0AF23D}"/>
              </a:ext>
            </a:extLst>
          </p:cNvPr>
          <p:cNvSpPr txBox="1"/>
          <p:nvPr/>
        </p:nvSpPr>
        <p:spPr>
          <a:xfrm>
            <a:off x="2870199" y="6994641"/>
            <a:ext cx="13567920" cy="112915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1437" tIns="71437" rIns="71437" bIns="71437" anchor="ctr">
            <a:spAutoFit/>
          </a:bodyPr>
          <a:lstStyle/>
          <a:p>
            <a:pPr algn="l">
              <a:defRPr b="0"/>
            </a:pPr>
            <a:r>
              <a:rPr dirty="0" err="1"/>
              <a:t>Sujet</a:t>
            </a:r>
            <a:r>
              <a:rPr dirty="0"/>
              <a:t> : “</a:t>
            </a:r>
            <a:r>
              <a:rPr u="sng" dirty="0"/>
              <a:t>Étude et </a:t>
            </a:r>
            <a:r>
              <a:rPr u="sng" dirty="0" err="1"/>
              <a:t>modélisation</a:t>
            </a:r>
            <a:r>
              <a:rPr u="sng" dirty="0"/>
              <a:t> de la </a:t>
            </a:r>
            <a:r>
              <a:rPr u="sng" dirty="0" err="1"/>
              <a:t>dynamique</a:t>
            </a:r>
            <a:r>
              <a:rPr u="sng" dirty="0"/>
              <a:t> des </a:t>
            </a:r>
            <a:r>
              <a:rPr u="sng" dirty="0" err="1"/>
              <a:t>glaces</a:t>
            </a:r>
            <a:r>
              <a:rPr u="sng" dirty="0"/>
              <a:t> d’eau et de CO</a:t>
            </a:r>
            <a:r>
              <a:rPr u="sng" baseline="-5999" dirty="0"/>
              <a:t>2</a:t>
            </a:r>
            <a:r>
              <a:rPr u="sng" dirty="0"/>
              <a:t> sur la </a:t>
            </a:r>
            <a:r>
              <a:rPr u="sng" dirty="0" err="1"/>
              <a:t>planète</a:t>
            </a:r>
            <a:r>
              <a:rPr u="sng" dirty="0"/>
              <a:t> Mars</a:t>
            </a:r>
            <a:r>
              <a:rPr dirty="0"/>
              <a:t>”  </a:t>
            </a:r>
          </a:p>
        </p:txBody>
      </p:sp>
      <p:sp>
        <p:nvSpPr>
          <p:cNvPr id="1080" name="2025-">
            <a:extLst>
              <a:ext uri="{FF2B5EF4-FFF2-40B4-BE49-F238E27FC236}">
                <a16:creationId xmlns:a16="http://schemas.microsoft.com/office/drawing/2014/main" id="{A3ED7752-A72B-19CB-AB98-1818DBA0C233}"/>
              </a:ext>
            </a:extLst>
          </p:cNvPr>
          <p:cNvSpPr txBox="1"/>
          <p:nvPr/>
        </p:nvSpPr>
        <p:spPr>
          <a:xfrm>
            <a:off x="74213" y="10088752"/>
            <a:ext cx="1562926" cy="7906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4200"/>
            </a:lvl1pPr>
          </a:lstStyle>
          <a:p>
            <a:r>
              <a:rPr>
                <a:solidFill>
                  <a:srgbClr val="000000">
                    <a:alpha val="20000"/>
                  </a:srgbClr>
                </a:solidFill>
              </a:rPr>
              <a:t>2025-</a:t>
            </a:r>
          </a:p>
        </p:txBody>
      </p:sp>
      <p:sp>
        <p:nvSpPr>
          <p:cNvPr id="1081" name="Postdoctorant au Jet Propulsion Laboratory de la NASA">
            <a:extLst>
              <a:ext uri="{FF2B5EF4-FFF2-40B4-BE49-F238E27FC236}">
                <a16:creationId xmlns:a16="http://schemas.microsoft.com/office/drawing/2014/main" id="{6D5E65AF-B4B4-F9E5-6565-A25275E93746}"/>
              </a:ext>
            </a:extLst>
          </p:cNvPr>
          <p:cNvSpPr txBox="1"/>
          <p:nvPr/>
        </p:nvSpPr>
        <p:spPr>
          <a:xfrm>
            <a:off x="2870200" y="10088752"/>
            <a:ext cx="14436643" cy="7906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lgn="l">
              <a:defRPr sz="4200"/>
            </a:lvl1pPr>
          </a:lstStyle>
          <a:p>
            <a:r>
              <a:rPr dirty="0" err="1">
                <a:solidFill>
                  <a:srgbClr val="000000">
                    <a:alpha val="20000"/>
                  </a:srgbClr>
                </a:solidFill>
              </a:rPr>
              <a:t>Postdoctorant</a:t>
            </a:r>
            <a:r>
              <a:rPr dirty="0">
                <a:solidFill>
                  <a:srgbClr val="000000">
                    <a:alpha val="20000"/>
                  </a:srgbClr>
                </a:solidFill>
              </a:rPr>
              <a:t> au Jet Propulsion Laboratory de la NASA</a:t>
            </a:r>
          </a:p>
        </p:txBody>
      </p:sp>
      <p:pic>
        <p:nvPicPr>
          <p:cNvPr id="1085" name="pasted-movie.png" descr="pasted-movie.png">
            <a:extLst>
              <a:ext uri="{FF2B5EF4-FFF2-40B4-BE49-F238E27FC236}">
                <a16:creationId xmlns:a16="http://schemas.microsoft.com/office/drawing/2014/main" id="{81FD0859-F2BE-81FF-79AE-25C12BE30A6E}"/>
              </a:ext>
            </a:extLst>
          </p:cNvPr>
          <p:cNvPicPr>
            <a:picLocks noChangeAspect="1"/>
          </p:cNvPicPr>
          <p:nvPr/>
        </p:nvPicPr>
        <p:blipFill>
          <a:blip r:embed="rId6">
            <a:alphaModFix amt="20000"/>
          </a:blip>
          <a:stretch>
            <a:fillRect/>
          </a:stretch>
        </p:blipFill>
        <p:spPr>
          <a:xfrm>
            <a:off x="18594540" y="821565"/>
            <a:ext cx="3712770" cy="2250867"/>
          </a:xfrm>
          <a:prstGeom prst="rect">
            <a:avLst/>
          </a:prstGeom>
          <a:ln w="12700">
            <a:miter lim="400000"/>
          </a:ln>
        </p:spPr>
      </p:pic>
      <p:sp>
        <p:nvSpPr>
          <p:cNvPr id="2" name="Sujet : “Détectabilité et caractérisation des sources de chaleur endogènes à la surface d’Europe”">
            <a:extLst>
              <a:ext uri="{FF2B5EF4-FFF2-40B4-BE49-F238E27FC236}">
                <a16:creationId xmlns:a16="http://schemas.microsoft.com/office/drawing/2014/main" id="{79A8F457-D900-69F6-BFF2-F3121288322B}"/>
              </a:ext>
            </a:extLst>
          </p:cNvPr>
          <p:cNvSpPr txBox="1"/>
          <p:nvPr/>
        </p:nvSpPr>
        <p:spPr>
          <a:xfrm>
            <a:off x="2870199" y="10879352"/>
            <a:ext cx="14462580" cy="112915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1437" tIns="71437" rIns="71437" bIns="71437" anchor="ctr">
            <a:spAutoFit/>
          </a:bodyPr>
          <a:lstStyle/>
          <a:p>
            <a:pPr algn="l">
              <a:defRPr b="0"/>
            </a:pPr>
            <a:r>
              <a:rPr dirty="0" err="1">
                <a:solidFill>
                  <a:srgbClr val="000000">
                    <a:alpha val="20000"/>
                  </a:srgbClr>
                </a:solidFill>
              </a:rPr>
              <a:t>Sujet</a:t>
            </a:r>
            <a:r>
              <a:rPr dirty="0">
                <a:solidFill>
                  <a:srgbClr val="000000">
                    <a:alpha val="20000"/>
                  </a:srgbClr>
                </a:solidFill>
              </a:rPr>
              <a:t> : “</a:t>
            </a:r>
            <a:r>
              <a:rPr u="sng" dirty="0" err="1">
                <a:solidFill>
                  <a:srgbClr val="000000">
                    <a:alpha val="20000"/>
                  </a:srgbClr>
                </a:solidFill>
              </a:rPr>
              <a:t>Détectabilité</a:t>
            </a:r>
            <a:r>
              <a:rPr u="sng" dirty="0">
                <a:solidFill>
                  <a:srgbClr val="000000">
                    <a:alpha val="20000"/>
                  </a:srgbClr>
                </a:solidFill>
              </a:rPr>
              <a:t> des sources de </a:t>
            </a:r>
            <a:r>
              <a:rPr u="sng" dirty="0" err="1">
                <a:solidFill>
                  <a:srgbClr val="000000">
                    <a:alpha val="20000"/>
                  </a:srgbClr>
                </a:solidFill>
              </a:rPr>
              <a:t>chaleur</a:t>
            </a:r>
            <a:r>
              <a:rPr u="sng" dirty="0">
                <a:solidFill>
                  <a:srgbClr val="000000">
                    <a:alpha val="20000"/>
                  </a:srgbClr>
                </a:solidFill>
              </a:rPr>
              <a:t> à la surface </a:t>
            </a:r>
            <a:r>
              <a:rPr u="sng" dirty="0" err="1">
                <a:solidFill>
                  <a:srgbClr val="000000">
                    <a:alpha val="20000"/>
                  </a:srgbClr>
                </a:solidFill>
              </a:rPr>
              <a:t>d’Europe</a:t>
            </a:r>
            <a:r>
              <a:rPr lang="en-US" u="sng" dirty="0">
                <a:solidFill>
                  <a:srgbClr val="000000">
                    <a:alpha val="20000"/>
                  </a:srgbClr>
                </a:solidFill>
              </a:rPr>
              <a:t> par Europa Clipper</a:t>
            </a:r>
            <a:r>
              <a:rPr dirty="0">
                <a:solidFill>
                  <a:srgbClr val="000000">
                    <a:alpha val="20000"/>
                  </a:srgbClr>
                </a:solidFill>
              </a:rPr>
              <a:t>”  </a:t>
            </a:r>
            <a:r>
              <a:rPr lang="en-US" dirty="0">
                <a:solidFill>
                  <a:srgbClr val="000000">
                    <a:alpha val="20000"/>
                  </a:srgbClr>
                </a:solidFill>
              </a:rPr>
              <a:t>- </a:t>
            </a:r>
            <a:r>
              <a:rPr lang="en-US" dirty="0" err="1">
                <a:solidFill>
                  <a:srgbClr val="000000">
                    <a:alpha val="20000"/>
                  </a:srgbClr>
                </a:solidFill>
              </a:rPr>
              <a:t>Projet</a:t>
            </a:r>
            <a:r>
              <a:rPr lang="en-US" dirty="0">
                <a:solidFill>
                  <a:srgbClr val="000000">
                    <a:alpha val="20000"/>
                  </a:srgbClr>
                </a:solidFill>
              </a:rPr>
              <a:t> personnel </a:t>
            </a:r>
            <a:r>
              <a:rPr lang="en-US" dirty="0" err="1">
                <a:solidFill>
                  <a:srgbClr val="000000">
                    <a:alpha val="20000"/>
                  </a:srgbClr>
                </a:solidFill>
              </a:rPr>
              <a:t>financé</a:t>
            </a:r>
            <a:r>
              <a:rPr lang="en-US" dirty="0">
                <a:solidFill>
                  <a:srgbClr val="000000">
                    <a:alpha val="20000"/>
                  </a:srgbClr>
                </a:solidFill>
              </a:rPr>
              <a:t> par le NASA Postdoc. Program.</a:t>
            </a:r>
            <a:endParaRPr lang="en-US" b="0" dirty="0">
              <a:solidFill>
                <a:srgbClr val="000000">
                  <a:alpha val="20000"/>
                </a:srgbClr>
              </a:solidFill>
            </a:endParaRPr>
          </a:p>
        </p:txBody>
      </p:sp>
      <p:sp>
        <p:nvSpPr>
          <p:cNvPr id="3" name="2 publications scientifiques dont 1 en 1er auteur…">
            <a:extLst>
              <a:ext uri="{FF2B5EF4-FFF2-40B4-BE49-F238E27FC236}">
                <a16:creationId xmlns:a16="http://schemas.microsoft.com/office/drawing/2014/main" id="{469B311D-EA43-C840-D083-58DA3CCF6EB7}"/>
              </a:ext>
            </a:extLst>
          </p:cNvPr>
          <p:cNvSpPr txBox="1"/>
          <p:nvPr/>
        </p:nvSpPr>
        <p:spPr>
          <a:xfrm>
            <a:off x="2870198" y="12008506"/>
            <a:ext cx="13876161" cy="100604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1437" tIns="71437" rIns="71437" bIns="71437" anchor="ctr">
            <a:spAutoFit/>
          </a:bodyPr>
          <a:lstStyle/>
          <a:p>
            <a:pPr algn="l">
              <a:defRPr sz="2800">
                <a:solidFill>
                  <a:schemeClr val="accent1">
                    <a:hueOff val="114395"/>
                    <a:lumOff val="-24975"/>
                  </a:schemeClr>
                </a:solidFill>
              </a:defRPr>
            </a:pPr>
            <a:r>
              <a:rPr dirty="0">
                <a:solidFill>
                  <a:schemeClr val="accent1">
                    <a:hueOff val="114395"/>
                    <a:lumOff val="-24975"/>
                    <a:alpha val="20000"/>
                  </a:schemeClr>
                </a:solidFill>
              </a:rPr>
              <a:t>2 publications </a:t>
            </a:r>
            <a:r>
              <a:rPr dirty="0" err="1">
                <a:solidFill>
                  <a:schemeClr val="accent1">
                    <a:hueOff val="114395"/>
                    <a:lumOff val="-24975"/>
                    <a:alpha val="20000"/>
                  </a:schemeClr>
                </a:solidFill>
              </a:rPr>
              <a:t>scientifiques</a:t>
            </a:r>
            <a:r>
              <a:rPr dirty="0">
                <a:solidFill>
                  <a:schemeClr val="accent1">
                    <a:hueOff val="114395"/>
                    <a:lumOff val="-24975"/>
                    <a:alpha val="20000"/>
                  </a:schemeClr>
                </a:solidFill>
              </a:rPr>
              <a:t> </a:t>
            </a:r>
            <a:r>
              <a:rPr dirty="0" err="1">
                <a:solidFill>
                  <a:schemeClr val="accent1">
                    <a:hueOff val="114395"/>
                    <a:lumOff val="-24975"/>
                    <a:alpha val="20000"/>
                  </a:schemeClr>
                </a:solidFill>
              </a:rPr>
              <a:t>dont</a:t>
            </a:r>
            <a:r>
              <a:rPr dirty="0">
                <a:solidFill>
                  <a:schemeClr val="accent1">
                    <a:hueOff val="114395"/>
                    <a:lumOff val="-24975"/>
                    <a:alpha val="20000"/>
                  </a:schemeClr>
                </a:solidFill>
              </a:rPr>
              <a:t> 1 </a:t>
            </a:r>
            <a:r>
              <a:rPr dirty="0" err="1">
                <a:solidFill>
                  <a:schemeClr val="accent1">
                    <a:hueOff val="114395"/>
                    <a:lumOff val="-24975"/>
                    <a:alpha val="20000"/>
                  </a:schemeClr>
                </a:solidFill>
              </a:rPr>
              <a:t>en</a:t>
            </a:r>
            <a:r>
              <a:rPr dirty="0">
                <a:solidFill>
                  <a:schemeClr val="accent1">
                    <a:hueOff val="114395"/>
                    <a:lumOff val="-24975"/>
                    <a:alpha val="20000"/>
                  </a:schemeClr>
                </a:solidFill>
              </a:rPr>
              <a:t> 1</a:t>
            </a:r>
            <a:r>
              <a:rPr baseline="31999" dirty="0">
                <a:solidFill>
                  <a:schemeClr val="accent1">
                    <a:hueOff val="114395"/>
                    <a:lumOff val="-24975"/>
                    <a:alpha val="20000"/>
                  </a:schemeClr>
                </a:solidFill>
              </a:rPr>
              <a:t>er</a:t>
            </a:r>
            <a:r>
              <a:rPr dirty="0">
                <a:solidFill>
                  <a:schemeClr val="accent1">
                    <a:hueOff val="114395"/>
                    <a:lumOff val="-24975"/>
                    <a:alpha val="20000"/>
                  </a:schemeClr>
                </a:solidFill>
              </a:rPr>
              <a:t> auteur</a:t>
            </a:r>
            <a:r>
              <a:rPr lang="en-US" dirty="0">
                <a:solidFill>
                  <a:schemeClr val="accent1">
                    <a:hueOff val="114395"/>
                    <a:lumOff val="-24975"/>
                    <a:alpha val="20000"/>
                  </a:schemeClr>
                </a:solidFill>
              </a:rPr>
              <a:t>, 4 </a:t>
            </a:r>
            <a:r>
              <a:rPr lang="en-US" dirty="0" err="1">
                <a:solidFill>
                  <a:schemeClr val="accent1">
                    <a:hueOff val="114395"/>
                    <a:lumOff val="-24975"/>
                    <a:alpha val="20000"/>
                  </a:schemeClr>
                </a:solidFill>
              </a:rPr>
              <a:t>en</a:t>
            </a:r>
            <a:r>
              <a:rPr lang="en-US" dirty="0">
                <a:solidFill>
                  <a:schemeClr val="accent1">
                    <a:hueOff val="114395"/>
                    <a:lumOff val="-24975"/>
                    <a:alpha val="20000"/>
                  </a:schemeClr>
                </a:solidFill>
              </a:rPr>
              <a:t> </a:t>
            </a:r>
            <a:r>
              <a:rPr lang="en-US" dirty="0" err="1">
                <a:solidFill>
                  <a:schemeClr val="accent1">
                    <a:hueOff val="114395"/>
                    <a:lumOff val="-24975"/>
                    <a:alpha val="20000"/>
                  </a:schemeClr>
                </a:solidFill>
              </a:rPr>
              <a:t>préparation</a:t>
            </a:r>
            <a:r>
              <a:rPr lang="en-US" dirty="0">
                <a:solidFill>
                  <a:schemeClr val="accent1">
                    <a:hueOff val="114395"/>
                    <a:lumOff val="-24975"/>
                    <a:alpha val="20000"/>
                  </a:schemeClr>
                </a:solidFill>
              </a:rPr>
              <a:t>.</a:t>
            </a:r>
          </a:p>
          <a:p>
            <a:pPr algn="l">
              <a:defRPr sz="2800">
                <a:solidFill>
                  <a:schemeClr val="accent1">
                    <a:hueOff val="114395"/>
                    <a:lumOff val="-24975"/>
                  </a:schemeClr>
                </a:solidFill>
              </a:defRPr>
            </a:pPr>
            <a:r>
              <a:rPr dirty="0">
                <a:solidFill>
                  <a:schemeClr val="accent1">
                    <a:hueOff val="114395"/>
                    <a:lumOff val="-24975"/>
                    <a:alpha val="20000"/>
                  </a:schemeClr>
                </a:solidFill>
              </a:rPr>
              <a:t> </a:t>
            </a:r>
          </a:p>
        </p:txBody>
      </p:sp>
      <p:sp>
        <p:nvSpPr>
          <p:cNvPr id="4" name="17">
            <a:extLst>
              <a:ext uri="{FF2B5EF4-FFF2-40B4-BE49-F238E27FC236}">
                <a16:creationId xmlns:a16="http://schemas.microsoft.com/office/drawing/2014/main" id="{8192961E-43FE-42A8-0CB0-AF3D2F7C97AA}"/>
              </a:ext>
            </a:extLst>
          </p:cNvPr>
          <p:cNvSpPr txBox="1">
            <a:spLocks/>
          </p:cNvSpPr>
          <p:nvPr/>
        </p:nvSpPr>
        <p:spPr>
          <a:xfrm>
            <a:off x="24058737" y="13253127"/>
            <a:ext cx="281164" cy="47705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68579" tIns="68579" rIns="68579" bIns="68579"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r" defTabSz="18288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888888"/>
                </a:solidFill>
                <a:effectLst/>
                <a:uFillTx/>
                <a:latin typeface="Calibri"/>
                <a:ea typeface="Calibri"/>
                <a:cs typeface="Calibri"/>
                <a:sym typeface="Calibri"/>
              </a:defRPr>
            </a:lvl1pPr>
            <a:lvl2pPr marL="0" marR="0" indent="228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2pPr>
            <a:lvl3pPr marL="0" marR="0" indent="457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3pPr>
            <a:lvl4pPr marL="0" marR="0" indent="685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4pPr>
            <a:lvl5pPr marL="0" marR="0" indent="9144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5pPr>
            <a:lvl6pPr marL="0" marR="0" indent="11430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6pPr>
            <a:lvl7pPr marL="0" marR="0" indent="1371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7pPr>
            <a:lvl8pPr marL="0" marR="0" indent="1600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8pPr>
            <a:lvl9pPr marL="0" marR="0" indent="1828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9pPr>
          </a:lstStyle>
          <a:p>
            <a:r>
              <a:rPr lang="en-US" dirty="0"/>
              <a:t>2</a:t>
            </a:r>
          </a:p>
        </p:txBody>
      </p:sp>
      <p:sp>
        <p:nvSpPr>
          <p:cNvPr id="7" name="15 publications scientifiques dont 5 en 1er auteur…">
            <a:extLst>
              <a:ext uri="{FF2B5EF4-FFF2-40B4-BE49-F238E27FC236}">
                <a16:creationId xmlns:a16="http://schemas.microsoft.com/office/drawing/2014/main" id="{6644F7BE-E1F1-19BB-8B42-B064F24CBEF4}"/>
              </a:ext>
            </a:extLst>
          </p:cNvPr>
          <p:cNvSpPr txBox="1"/>
          <p:nvPr/>
        </p:nvSpPr>
        <p:spPr>
          <a:xfrm>
            <a:off x="2870199" y="8123795"/>
            <a:ext cx="13876161" cy="143693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p>
            <a:pPr algn="l">
              <a:defRPr sz="2800">
                <a:solidFill>
                  <a:schemeClr val="accent1">
                    <a:hueOff val="114395"/>
                    <a:lumOff val="-24975"/>
                  </a:schemeClr>
                </a:solidFill>
              </a:defRPr>
            </a:pPr>
            <a:r>
              <a:rPr dirty="0"/>
              <a:t>15 publications </a:t>
            </a:r>
            <a:r>
              <a:rPr dirty="0" err="1"/>
              <a:t>scientifiques</a:t>
            </a:r>
            <a:r>
              <a:rPr dirty="0"/>
              <a:t> </a:t>
            </a:r>
            <a:r>
              <a:rPr dirty="0" err="1"/>
              <a:t>dont</a:t>
            </a:r>
            <a:r>
              <a:rPr dirty="0"/>
              <a:t> </a:t>
            </a:r>
            <a:r>
              <a:rPr lang="en-US" dirty="0"/>
              <a:t>6</a:t>
            </a:r>
            <a:r>
              <a:rPr dirty="0"/>
              <a:t> </a:t>
            </a:r>
            <a:r>
              <a:rPr dirty="0" err="1"/>
              <a:t>en</a:t>
            </a:r>
            <a:r>
              <a:rPr dirty="0"/>
              <a:t> 1</a:t>
            </a:r>
            <a:r>
              <a:rPr baseline="31999" dirty="0"/>
              <a:t>er</a:t>
            </a:r>
            <a:r>
              <a:rPr dirty="0"/>
              <a:t> auteur</a:t>
            </a:r>
            <a:r>
              <a:rPr lang="en-US" dirty="0"/>
              <a:t>.</a:t>
            </a:r>
          </a:p>
          <a:p>
            <a:pPr algn="l">
              <a:defRPr sz="2800">
                <a:solidFill>
                  <a:schemeClr val="accent1">
                    <a:hueOff val="114395"/>
                    <a:lumOff val="-24975"/>
                  </a:schemeClr>
                </a:solidFill>
              </a:defRPr>
            </a:pPr>
            <a:endParaRPr lang="en-US" dirty="0"/>
          </a:p>
          <a:p>
            <a:pPr algn="l">
              <a:defRPr sz="2800">
                <a:solidFill>
                  <a:schemeClr val="accent1">
                    <a:hueOff val="114395"/>
                    <a:lumOff val="-24975"/>
                  </a:schemeClr>
                </a:solidFill>
              </a:defRPr>
            </a:pPr>
            <a:r>
              <a:rPr lang="en-US" dirty="0"/>
              <a:t>Prix de </a:t>
            </a:r>
            <a:r>
              <a:rPr lang="en-US" dirty="0" err="1"/>
              <a:t>thèse</a:t>
            </a:r>
            <a:r>
              <a:rPr lang="en-US" dirty="0"/>
              <a:t> du </a:t>
            </a:r>
            <a:r>
              <a:rPr lang="en-US" dirty="0" err="1"/>
              <a:t>Comité</a:t>
            </a:r>
            <a:r>
              <a:rPr lang="en-US" dirty="0"/>
              <a:t> National Français de </a:t>
            </a:r>
            <a:r>
              <a:rPr lang="en-US" dirty="0" err="1"/>
              <a:t>Géodésie</a:t>
            </a:r>
            <a:r>
              <a:rPr lang="en-US" dirty="0"/>
              <a:t> et </a:t>
            </a:r>
            <a:r>
              <a:rPr lang="en-US" dirty="0" err="1"/>
              <a:t>Géophysique</a:t>
            </a:r>
            <a:endParaRPr lang="en-US" dirty="0"/>
          </a:p>
        </p:txBody>
      </p:sp>
      <p:sp>
        <p:nvSpPr>
          <p:cNvPr id="8" name="1 publication scientifique en 1er auteur…">
            <a:extLst>
              <a:ext uri="{FF2B5EF4-FFF2-40B4-BE49-F238E27FC236}">
                <a16:creationId xmlns:a16="http://schemas.microsoft.com/office/drawing/2014/main" id="{80D02C78-E885-0ED5-3EC1-56D5E1232090}"/>
              </a:ext>
            </a:extLst>
          </p:cNvPr>
          <p:cNvSpPr txBox="1"/>
          <p:nvPr/>
        </p:nvSpPr>
        <p:spPr>
          <a:xfrm>
            <a:off x="2833126" y="4541913"/>
            <a:ext cx="15434554" cy="143693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71437" tIns="71437" rIns="71437" bIns="71437" anchor="ctr">
            <a:spAutoFit/>
          </a:bodyPr>
          <a:lstStyle/>
          <a:p>
            <a:pPr algn="just">
              <a:defRPr sz="2800">
                <a:solidFill>
                  <a:schemeClr val="accent1">
                    <a:hueOff val="114395"/>
                    <a:lumOff val="-24975"/>
                  </a:schemeClr>
                </a:solidFill>
              </a:defRPr>
            </a:pPr>
            <a:r>
              <a:rPr lang="en-US" dirty="0">
                <a:solidFill>
                  <a:schemeClr val="accent1">
                    <a:hueOff val="114395"/>
                    <a:lumOff val="-24975"/>
                    <a:alpha val="20000"/>
                  </a:schemeClr>
                </a:solidFill>
              </a:rPr>
              <a:t>Stage de fin </a:t>
            </a:r>
            <a:r>
              <a:rPr lang="en-US" dirty="0" err="1">
                <a:solidFill>
                  <a:schemeClr val="accent1">
                    <a:hueOff val="114395"/>
                    <a:lumOff val="-24975"/>
                    <a:alpha val="20000"/>
                  </a:schemeClr>
                </a:solidFill>
              </a:rPr>
              <a:t>d’études</a:t>
            </a:r>
            <a:r>
              <a:rPr lang="en-US" dirty="0">
                <a:solidFill>
                  <a:schemeClr val="accent1">
                    <a:hueOff val="114395"/>
                    <a:lumOff val="-24975"/>
                    <a:alpha val="20000"/>
                  </a:schemeClr>
                </a:solidFill>
              </a:rPr>
              <a:t> au </a:t>
            </a:r>
            <a:r>
              <a:rPr lang="en-US" dirty="0" err="1">
                <a:solidFill>
                  <a:schemeClr val="accent1">
                    <a:hueOff val="114395"/>
                    <a:lumOff val="-24975"/>
                    <a:alpha val="20000"/>
                  </a:schemeClr>
                </a:solidFill>
              </a:rPr>
              <a:t>Laboratoire</a:t>
            </a:r>
            <a:r>
              <a:rPr lang="en-US" dirty="0">
                <a:solidFill>
                  <a:schemeClr val="accent1">
                    <a:hueOff val="114395"/>
                    <a:lumOff val="-24975"/>
                    <a:alpha val="20000"/>
                  </a:schemeClr>
                </a:solidFill>
              </a:rPr>
              <a:t> de </a:t>
            </a:r>
            <a:r>
              <a:rPr lang="en-US" dirty="0" err="1">
                <a:solidFill>
                  <a:schemeClr val="accent1">
                    <a:hueOff val="114395"/>
                    <a:lumOff val="-24975"/>
                    <a:alpha val="20000"/>
                  </a:schemeClr>
                </a:solidFill>
              </a:rPr>
              <a:t>Météorologie</a:t>
            </a:r>
            <a:r>
              <a:rPr lang="en-US" dirty="0">
                <a:solidFill>
                  <a:schemeClr val="accent1">
                    <a:hueOff val="114395"/>
                    <a:lumOff val="-24975"/>
                    <a:alpha val="20000"/>
                  </a:schemeClr>
                </a:solidFill>
              </a:rPr>
              <a:t> </a:t>
            </a:r>
            <a:r>
              <a:rPr lang="en-US" dirty="0" err="1">
                <a:solidFill>
                  <a:schemeClr val="accent1">
                    <a:hueOff val="114395"/>
                    <a:lumOff val="-24975"/>
                    <a:alpha val="20000"/>
                  </a:schemeClr>
                </a:solidFill>
              </a:rPr>
              <a:t>Dynamique</a:t>
            </a:r>
            <a:r>
              <a:rPr lang="en-US" dirty="0">
                <a:solidFill>
                  <a:schemeClr val="accent1">
                    <a:hueOff val="114395"/>
                    <a:lumOff val="-24975"/>
                    <a:alpha val="20000"/>
                  </a:schemeClr>
                </a:solidFill>
              </a:rPr>
              <a:t> sur la mission Insight.</a:t>
            </a:r>
          </a:p>
          <a:p>
            <a:pPr algn="just">
              <a:defRPr sz="2800">
                <a:solidFill>
                  <a:schemeClr val="accent1">
                    <a:hueOff val="114395"/>
                    <a:lumOff val="-24975"/>
                  </a:schemeClr>
                </a:solidFill>
              </a:defRPr>
            </a:pPr>
            <a:endParaRPr lang="en-US" dirty="0">
              <a:solidFill>
                <a:schemeClr val="accent1">
                  <a:hueOff val="114395"/>
                  <a:lumOff val="-24975"/>
                  <a:alpha val="20000"/>
                </a:schemeClr>
              </a:solidFill>
            </a:endParaRPr>
          </a:p>
          <a:p>
            <a:pPr algn="just">
              <a:defRPr sz="2800">
                <a:solidFill>
                  <a:schemeClr val="accent1">
                    <a:hueOff val="114395"/>
                    <a:lumOff val="-24975"/>
                  </a:schemeClr>
                </a:solidFill>
              </a:defRPr>
            </a:pPr>
            <a:r>
              <a:rPr dirty="0">
                <a:solidFill>
                  <a:schemeClr val="accent1">
                    <a:hueOff val="114395"/>
                    <a:lumOff val="-24975"/>
                    <a:alpha val="20000"/>
                  </a:schemeClr>
                </a:solidFill>
              </a:rPr>
              <a:t>1 publication </a:t>
            </a:r>
            <a:r>
              <a:rPr dirty="0" err="1">
                <a:solidFill>
                  <a:schemeClr val="accent1">
                    <a:hueOff val="114395"/>
                    <a:lumOff val="-24975"/>
                    <a:alpha val="20000"/>
                  </a:schemeClr>
                </a:solidFill>
              </a:rPr>
              <a:t>scientifique</a:t>
            </a:r>
            <a:r>
              <a:rPr dirty="0">
                <a:solidFill>
                  <a:schemeClr val="accent1">
                    <a:hueOff val="114395"/>
                    <a:lumOff val="-24975"/>
                    <a:alpha val="20000"/>
                  </a:schemeClr>
                </a:solidFill>
              </a:rPr>
              <a:t> </a:t>
            </a:r>
            <a:r>
              <a:rPr dirty="0" err="1">
                <a:solidFill>
                  <a:schemeClr val="accent1">
                    <a:hueOff val="114395"/>
                    <a:lumOff val="-24975"/>
                    <a:alpha val="20000"/>
                  </a:schemeClr>
                </a:solidFill>
              </a:rPr>
              <a:t>en</a:t>
            </a:r>
            <a:r>
              <a:rPr dirty="0">
                <a:solidFill>
                  <a:schemeClr val="accent1">
                    <a:hueOff val="114395"/>
                    <a:lumOff val="-24975"/>
                    <a:alpha val="20000"/>
                  </a:schemeClr>
                </a:solidFill>
              </a:rPr>
              <a:t> 1</a:t>
            </a:r>
            <a:r>
              <a:rPr baseline="31999" dirty="0">
                <a:solidFill>
                  <a:schemeClr val="accent1">
                    <a:hueOff val="114395"/>
                    <a:lumOff val="-24975"/>
                    <a:alpha val="20000"/>
                  </a:schemeClr>
                </a:solidFill>
              </a:rPr>
              <a:t>er</a:t>
            </a:r>
            <a:r>
              <a:rPr dirty="0">
                <a:solidFill>
                  <a:schemeClr val="accent1">
                    <a:hueOff val="114395"/>
                    <a:lumOff val="-24975"/>
                    <a:alpha val="20000"/>
                  </a:schemeClr>
                </a:solidFill>
              </a:rPr>
              <a:t> auteur</a:t>
            </a:r>
            <a:r>
              <a:rPr lang="en-US" dirty="0">
                <a:solidFill>
                  <a:schemeClr val="accent1">
                    <a:hueOff val="114395"/>
                    <a:lumOff val="-24975"/>
                    <a:alpha val="20000"/>
                  </a:schemeClr>
                </a:solidFill>
              </a:rPr>
              <a:t>.</a:t>
            </a:r>
          </a:p>
        </p:txBody>
      </p:sp>
    </p:spTree>
    <p:extLst>
      <p:ext uri="{BB962C8B-B14F-4D97-AF65-F5344CB8AC3E}">
        <p14:creationId xmlns:p14="http://schemas.microsoft.com/office/powerpoint/2010/main" val="389436938"/>
      </p:ext>
    </p:extLst>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29" name="Mars_Map.jpg" descr="Mars_Map.jpg"/>
          <p:cNvPicPr>
            <a:picLocks noChangeAspect="1"/>
          </p:cNvPicPr>
          <p:nvPr/>
        </p:nvPicPr>
        <p:blipFill>
          <a:blip r:embed="rId2"/>
          <a:srcRect l="1666" t="4461" r="1666" b="4685"/>
          <a:stretch>
            <a:fillRect/>
          </a:stretch>
        </p:blipFill>
        <p:spPr>
          <a:xfrm>
            <a:off x="2560637" y="1577709"/>
            <a:ext cx="19262820" cy="11785894"/>
          </a:xfrm>
          <a:prstGeom prst="rect">
            <a:avLst/>
          </a:prstGeom>
          <a:ln w="12700">
            <a:miter lim="400000"/>
          </a:ln>
        </p:spPr>
      </p:pic>
      <p:sp>
        <p:nvSpPr>
          <p:cNvPr id="230" name="Rectangle 18"/>
          <p:cNvSpPr/>
          <p:nvPr/>
        </p:nvSpPr>
        <p:spPr>
          <a:xfrm>
            <a:off x="2560637" y="1157763"/>
            <a:ext cx="19262726" cy="12654835"/>
          </a:xfrm>
          <a:custGeom>
            <a:avLst/>
            <a:gdLst/>
            <a:ahLst/>
            <a:cxnLst>
              <a:cxn ang="0">
                <a:pos x="wd2" y="hd2"/>
              </a:cxn>
              <a:cxn ang="5400000">
                <a:pos x="wd2" y="hd2"/>
              </a:cxn>
              <a:cxn ang="10800000">
                <a:pos x="wd2" y="hd2"/>
              </a:cxn>
              <a:cxn ang="16200000">
                <a:pos x="wd2" y="hd2"/>
              </a:cxn>
            </a:cxnLst>
            <a:rect l="0" t="0" r="r" b="b"/>
            <a:pathLst>
              <a:path w="21600" h="21600" extrusionOk="0">
                <a:moveTo>
                  <a:pt x="0" y="10800"/>
                </a:moveTo>
                <a:cubicBezTo>
                  <a:pt x="0" y="16747"/>
                  <a:pt x="4835" y="21569"/>
                  <a:pt x="10800" y="21569"/>
                </a:cubicBezTo>
                <a:cubicBezTo>
                  <a:pt x="16765" y="21569"/>
                  <a:pt x="21600" y="16747"/>
                  <a:pt x="21600" y="10800"/>
                </a:cubicBezTo>
                <a:lnTo>
                  <a:pt x="21600" y="21600"/>
                </a:lnTo>
                <a:lnTo>
                  <a:pt x="0" y="21600"/>
                </a:lnTo>
                <a:close/>
                <a:moveTo>
                  <a:pt x="0" y="0"/>
                </a:moveTo>
                <a:lnTo>
                  <a:pt x="21600" y="0"/>
                </a:lnTo>
                <a:lnTo>
                  <a:pt x="21600" y="10800"/>
                </a:lnTo>
                <a:cubicBezTo>
                  <a:pt x="21600" y="4853"/>
                  <a:pt x="16765" y="31"/>
                  <a:pt x="10800" y="31"/>
                </a:cubicBezTo>
                <a:cubicBezTo>
                  <a:pt x="4835" y="31"/>
                  <a:pt x="0" y="4853"/>
                  <a:pt x="0" y="10800"/>
                </a:cubicBezTo>
                <a:close/>
              </a:path>
            </a:pathLst>
          </a:custGeom>
          <a:solidFill>
            <a:srgbClr val="FFFFFF"/>
          </a:solidFill>
          <a:ln w="12700">
            <a:miter lim="400000"/>
          </a:ln>
        </p:spPr>
        <p:txBody>
          <a:bodyPr lIns="45719" rIns="45719"/>
          <a:lstStyle/>
          <a:p>
            <a:pPr defTabSz="914400">
              <a:defRPr sz="2400" b="0">
                <a:solidFill>
                  <a:srgbClr val="FFFFFF"/>
                </a:solidFill>
                <a:latin typeface="Times Roman"/>
                <a:ea typeface="Times Roman"/>
                <a:cs typeface="Times Roman"/>
                <a:sym typeface="Times Roman"/>
              </a:defRPr>
            </a:pPr>
            <a:endParaRPr/>
          </a:p>
        </p:txBody>
      </p:sp>
      <p:sp>
        <p:nvSpPr>
          <p:cNvPr id="231" name="90°N"/>
          <p:cNvSpPr txBox="1"/>
          <p:nvPr/>
        </p:nvSpPr>
        <p:spPr>
          <a:xfrm>
            <a:off x="7329903" y="1247759"/>
            <a:ext cx="1063474" cy="61409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b="0"/>
            </a:lvl1pPr>
          </a:lstStyle>
          <a:p>
            <a:r>
              <a:t>90°N</a:t>
            </a:r>
          </a:p>
        </p:txBody>
      </p:sp>
      <p:sp>
        <p:nvSpPr>
          <p:cNvPr id="232" name="60°N"/>
          <p:cNvSpPr txBox="1"/>
          <p:nvPr/>
        </p:nvSpPr>
        <p:spPr>
          <a:xfrm>
            <a:off x="4454314" y="2517445"/>
            <a:ext cx="1063474" cy="61409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b="0"/>
            </a:lvl1pPr>
          </a:lstStyle>
          <a:p>
            <a:r>
              <a:t>60°N</a:t>
            </a:r>
          </a:p>
        </p:txBody>
      </p:sp>
      <p:sp>
        <p:nvSpPr>
          <p:cNvPr id="233" name="30°N"/>
          <p:cNvSpPr txBox="1"/>
          <p:nvPr/>
        </p:nvSpPr>
        <p:spPr>
          <a:xfrm>
            <a:off x="2269914" y="4651045"/>
            <a:ext cx="1063474" cy="61409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b="0"/>
            </a:lvl1pPr>
          </a:lstStyle>
          <a:p>
            <a:r>
              <a:t>30°N</a:t>
            </a:r>
          </a:p>
        </p:txBody>
      </p:sp>
      <p:sp>
        <p:nvSpPr>
          <p:cNvPr id="234" name="0°"/>
          <p:cNvSpPr txBox="1"/>
          <p:nvPr/>
        </p:nvSpPr>
        <p:spPr>
          <a:xfrm>
            <a:off x="1793003" y="7178133"/>
            <a:ext cx="544095" cy="61409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b="0"/>
            </a:lvl1pPr>
          </a:lstStyle>
          <a:p>
            <a:r>
              <a:t>0°</a:t>
            </a:r>
          </a:p>
        </p:txBody>
      </p:sp>
      <p:sp>
        <p:nvSpPr>
          <p:cNvPr id="235" name="30°S"/>
          <p:cNvSpPr txBox="1"/>
          <p:nvPr/>
        </p:nvSpPr>
        <p:spPr>
          <a:xfrm>
            <a:off x="2284951" y="9655410"/>
            <a:ext cx="1033400" cy="61409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b="0"/>
            </a:lvl1pPr>
          </a:lstStyle>
          <a:p>
            <a:r>
              <a:t>30°S</a:t>
            </a:r>
          </a:p>
        </p:txBody>
      </p:sp>
      <p:sp>
        <p:nvSpPr>
          <p:cNvPr id="236" name="60°S"/>
          <p:cNvSpPr txBox="1"/>
          <p:nvPr/>
        </p:nvSpPr>
        <p:spPr>
          <a:xfrm>
            <a:off x="4469351" y="11797970"/>
            <a:ext cx="1033400" cy="61409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b="0"/>
            </a:lvl1pPr>
          </a:lstStyle>
          <a:p>
            <a:r>
              <a:t>60°S</a:t>
            </a:r>
          </a:p>
        </p:txBody>
      </p:sp>
      <p:sp>
        <p:nvSpPr>
          <p:cNvPr id="237" name="90°S"/>
          <p:cNvSpPr txBox="1"/>
          <p:nvPr/>
        </p:nvSpPr>
        <p:spPr>
          <a:xfrm>
            <a:off x="7344940" y="13114322"/>
            <a:ext cx="1033400" cy="61409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b="0"/>
            </a:lvl1pPr>
          </a:lstStyle>
          <a:p>
            <a:r>
              <a:t>90°S</a:t>
            </a:r>
          </a:p>
        </p:txBody>
      </p:sp>
      <p:sp>
        <p:nvSpPr>
          <p:cNvPr id="238" name="180°"/>
          <p:cNvSpPr txBox="1"/>
          <p:nvPr/>
        </p:nvSpPr>
        <p:spPr>
          <a:xfrm>
            <a:off x="8371697" y="1089009"/>
            <a:ext cx="996011" cy="61409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b="0"/>
            </a:lvl1pPr>
          </a:lstStyle>
          <a:p>
            <a:r>
              <a:t>180°</a:t>
            </a:r>
          </a:p>
        </p:txBody>
      </p:sp>
      <p:sp>
        <p:nvSpPr>
          <p:cNvPr id="239" name="90°W"/>
          <p:cNvSpPr txBox="1"/>
          <p:nvPr/>
        </p:nvSpPr>
        <p:spPr>
          <a:xfrm>
            <a:off x="9965950" y="1089009"/>
            <a:ext cx="1146379" cy="61409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b="0"/>
            </a:lvl1pPr>
          </a:lstStyle>
          <a:p>
            <a:r>
              <a:t>90°W</a:t>
            </a:r>
          </a:p>
        </p:txBody>
      </p:sp>
      <p:sp>
        <p:nvSpPr>
          <p:cNvPr id="240" name="0°"/>
          <p:cNvSpPr txBox="1"/>
          <p:nvPr/>
        </p:nvSpPr>
        <p:spPr>
          <a:xfrm>
            <a:off x="11919953" y="1089009"/>
            <a:ext cx="544094" cy="61409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b="0"/>
            </a:lvl1pPr>
          </a:lstStyle>
          <a:p>
            <a:r>
              <a:t>0°</a:t>
            </a:r>
          </a:p>
        </p:txBody>
      </p:sp>
      <p:sp>
        <p:nvSpPr>
          <p:cNvPr id="241" name="90°E"/>
          <p:cNvSpPr txBox="1"/>
          <p:nvPr/>
        </p:nvSpPr>
        <p:spPr>
          <a:xfrm>
            <a:off x="13757340" y="1089009"/>
            <a:ext cx="1018363" cy="61409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b="0"/>
            </a:lvl1pPr>
          </a:lstStyle>
          <a:p>
            <a:r>
              <a:t>90°E</a:t>
            </a:r>
          </a:p>
        </p:txBody>
      </p:sp>
      <p:sp>
        <p:nvSpPr>
          <p:cNvPr id="242" name="180°E"/>
          <p:cNvSpPr txBox="1"/>
          <p:nvPr/>
        </p:nvSpPr>
        <p:spPr>
          <a:xfrm>
            <a:off x="15157995" y="1089009"/>
            <a:ext cx="1244322" cy="61409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b="0"/>
            </a:lvl1pPr>
          </a:lstStyle>
          <a:p>
            <a:r>
              <a:t>180°E</a:t>
            </a:r>
          </a:p>
        </p:txBody>
      </p:sp>
      <p:pic>
        <p:nvPicPr>
          <p:cNvPr id="243" name="Image" descr="Image"/>
          <p:cNvPicPr>
            <a:picLocks noChangeAspect="1"/>
          </p:cNvPicPr>
          <p:nvPr/>
        </p:nvPicPr>
        <p:blipFill>
          <a:blip r:embed="rId3">
            <a:alphaModFix amt="0"/>
          </a:blip>
          <a:stretch>
            <a:fillRect/>
          </a:stretch>
        </p:blipFill>
        <p:spPr>
          <a:xfrm>
            <a:off x="11857006" y="1639887"/>
            <a:ext cx="614097" cy="614097"/>
          </a:xfrm>
          <a:prstGeom prst="rect">
            <a:avLst/>
          </a:prstGeom>
          <a:ln w="12700">
            <a:miter lim="400000"/>
          </a:ln>
        </p:spPr>
      </p:pic>
      <p:pic>
        <p:nvPicPr>
          <p:cNvPr id="244" name="Image" descr="Image"/>
          <p:cNvPicPr>
            <a:picLocks noChangeAspect="1"/>
          </p:cNvPicPr>
          <p:nvPr/>
        </p:nvPicPr>
        <p:blipFill>
          <a:blip r:embed="rId3">
            <a:alphaModFix amt="0"/>
          </a:blip>
          <a:stretch>
            <a:fillRect/>
          </a:stretch>
        </p:blipFill>
        <p:spPr>
          <a:xfrm>
            <a:off x="11787809" y="1738470"/>
            <a:ext cx="416930" cy="416931"/>
          </a:xfrm>
          <a:prstGeom prst="rect">
            <a:avLst/>
          </a:prstGeom>
          <a:ln w="12700">
            <a:miter lim="400000"/>
          </a:ln>
        </p:spPr>
      </p:pic>
      <p:pic>
        <p:nvPicPr>
          <p:cNvPr id="245" name="Image" descr="Image"/>
          <p:cNvPicPr>
            <a:picLocks/>
          </p:cNvPicPr>
          <p:nvPr/>
        </p:nvPicPr>
        <p:blipFill>
          <a:blip r:embed="rId4">
            <a:alphaModFix amt="0"/>
          </a:blip>
          <a:stretch>
            <a:fillRect/>
          </a:stretch>
        </p:blipFill>
        <p:spPr>
          <a:xfrm>
            <a:off x="11786723" y="1745809"/>
            <a:ext cx="419101" cy="419101"/>
          </a:xfrm>
          <a:prstGeom prst="rect">
            <a:avLst/>
          </a:prstGeom>
          <a:ln w="12700">
            <a:miter lim="400000"/>
          </a:ln>
        </p:spPr>
      </p:pic>
      <p:grpSp>
        <p:nvGrpSpPr>
          <p:cNvPr id="250" name="Group"/>
          <p:cNvGrpSpPr/>
          <p:nvPr/>
        </p:nvGrpSpPr>
        <p:grpSpPr>
          <a:xfrm>
            <a:off x="11737005" y="1693640"/>
            <a:ext cx="996332" cy="1004889"/>
            <a:chOff x="0" y="0"/>
            <a:chExt cx="996330" cy="1004887"/>
          </a:xfrm>
        </p:grpSpPr>
        <p:pic>
          <p:nvPicPr>
            <p:cNvPr id="248" name="Image" descr="Image"/>
            <p:cNvPicPr>
              <a:picLocks noChangeAspect="1"/>
            </p:cNvPicPr>
            <p:nvPr/>
          </p:nvPicPr>
          <p:blipFill>
            <a:blip r:embed="rId3">
              <a:alphaModFix amt="0"/>
            </a:blip>
            <a:srcRect l="432" r="432"/>
            <a:stretch>
              <a:fillRect/>
            </a:stretch>
          </p:blipFill>
          <p:spPr>
            <a:xfrm>
              <a:off x="87" y="0"/>
              <a:ext cx="996085" cy="1004786"/>
            </a:xfrm>
            <a:prstGeom prst="rect">
              <a:avLst/>
            </a:prstGeom>
            <a:ln w="12700" cap="flat">
              <a:noFill/>
              <a:miter lim="400000"/>
            </a:ln>
            <a:effectLst/>
          </p:spPr>
        </p:pic>
        <p:sp>
          <p:nvSpPr>
            <p:cNvPr id="249" name="Rectangle 18"/>
            <p:cNvSpPr/>
            <p:nvPr/>
          </p:nvSpPr>
          <p:spPr>
            <a:xfrm>
              <a:off x="0" y="0"/>
              <a:ext cx="996331" cy="1004888"/>
            </a:xfrm>
            <a:custGeom>
              <a:avLst/>
              <a:gdLst/>
              <a:ahLst/>
              <a:cxnLst>
                <a:cxn ang="0">
                  <a:pos x="wd2" y="hd2"/>
                </a:cxn>
                <a:cxn ang="5400000">
                  <a:pos x="wd2" y="hd2"/>
                </a:cxn>
                <a:cxn ang="10800000">
                  <a:pos x="wd2" y="hd2"/>
                </a:cxn>
                <a:cxn ang="16200000">
                  <a:pos x="wd2" y="hd2"/>
                </a:cxn>
              </a:cxnLst>
              <a:rect l="0" t="0" r="r" b="b"/>
              <a:pathLst>
                <a:path w="21600" h="21600" extrusionOk="0">
                  <a:moveTo>
                    <a:pt x="0" y="10800"/>
                  </a:moveTo>
                  <a:cubicBezTo>
                    <a:pt x="0" y="16747"/>
                    <a:pt x="4835" y="21569"/>
                    <a:pt x="10800" y="21569"/>
                  </a:cubicBezTo>
                  <a:cubicBezTo>
                    <a:pt x="16765" y="21569"/>
                    <a:pt x="21600" y="16747"/>
                    <a:pt x="21600" y="10800"/>
                  </a:cubicBezTo>
                  <a:lnTo>
                    <a:pt x="21600" y="21600"/>
                  </a:lnTo>
                  <a:lnTo>
                    <a:pt x="0" y="21600"/>
                  </a:lnTo>
                  <a:close/>
                  <a:moveTo>
                    <a:pt x="0" y="0"/>
                  </a:moveTo>
                  <a:lnTo>
                    <a:pt x="21600" y="0"/>
                  </a:lnTo>
                  <a:lnTo>
                    <a:pt x="21600" y="10800"/>
                  </a:lnTo>
                  <a:cubicBezTo>
                    <a:pt x="21600" y="4853"/>
                    <a:pt x="16765" y="31"/>
                    <a:pt x="10800" y="31"/>
                  </a:cubicBezTo>
                  <a:cubicBezTo>
                    <a:pt x="4835" y="31"/>
                    <a:pt x="0" y="4853"/>
                    <a:pt x="0" y="10800"/>
                  </a:cubicBezTo>
                  <a:close/>
                </a:path>
              </a:pathLst>
            </a:custGeom>
            <a:solidFill>
              <a:srgbClr val="FFFFFF">
                <a:alpha val="0"/>
              </a:srgbClr>
            </a:solidFill>
            <a:ln w="12700" cap="flat">
              <a:noFill/>
              <a:miter lim="400000"/>
            </a:ln>
            <a:effectLst/>
          </p:spPr>
          <p:txBody>
            <a:bodyPr wrap="square" lIns="45719" tIns="45719" rIns="45719" bIns="45719" numCol="1" anchor="t">
              <a:noAutofit/>
            </a:bodyPr>
            <a:lstStyle/>
            <a:p>
              <a:pPr defTabSz="914400">
                <a:defRPr sz="2400" b="0">
                  <a:latin typeface="Times Roman"/>
                  <a:ea typeface="Times Roman"/>
                  <a:cs typeface="Times Roman"/>
                  <a:sym typeface="Times Roman"/>
                </a:defRPr>
              </a:pPr>
              <a:endParaRPr/>
            </a:p>
          </p:txBody>
        </p:sp>
      </p:grpSp>
      <p:sp>
        <p:nvSpPr>
          <p:cNvPr id="254" name="3"/>
          <p:cNvSpPr txBox="1">
            <a:spLocks noGrp="1"/>
          </p:cNvSpPr>
          <p:nvPr>
            <p:ph type="sldNum" sz="quarter" idx="4294967295"/>
          </p:nvPr>
        </p:nvSpPr>
        <p:spPr>
          <a:xfrm>
            <a:off x="24058737" y="13253127"/>
            <a:ext cx="281164" cy="477052"/>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68579" tIns="68579" rIns="68579" bIns="68579" anchor="ctr"/>
          <a:lstStyle>
            <a:lvl1pPr algn="r" defTabSz="1828800">
              <a:defRPr>
                <a:solidFill>
                  <a:srgbClr val="888888"/>
                </a:solidFill>
                <a:latin typeface="Calibri"/>
                <a:ea typeface="Calibri"/>
                <a:cs typeface="Calibri"/>
                <a:sym typeface="Calibri"/>
              </a:defRPr>
            </a:lvl1pPr>
          </a:lstStyle>
          <a:p>
            <a:r>
              <a:rPr lang="en-US"/>
              <a:t>3</a:t>
            </a:r>
            <a:endParaRPr/>
          </a:p>
        </p:txBody>
      </p:sp>
      <p:sp>
        <p:nvSpPr>
          <p:cNvPr id="2" name="Titre 1">
            <a:extLst>
              <a:ext uri="{FF2B5EF4-FFF2-40B4-BE49-F238E27FC236}">
                <a16:creationId xmlns:a16="http://schemas.microsoft.com/office/drawing/2014/main" id="{8E35999B-BAB6-86F9-037D-1A06AB06FB07}"/>
              </a:ext>
            </a:extLst>
          </p:cNvPr>
          <p:cNvSpPr txBox="1"/>
          <p:nvPr/>
        </p:nvSpPr>
        <p:spPr>
          <a:xfrm>
            <a:off x="285381" y="12105018"/>
            <a:ext cx="8337865" cy="152349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68580" tIns="68580" rIns="68580" bIns="68580">
            <a:spAutoFit/>
          </a:bodyPr>
          <a:lstStyle/>
          <a:p>
            <a:pPr algn="l" defTabSz="457200">
              <a:spcBef>
                <a:spcPts val="1600"/>
              </a:spcBef>
              <a:defRPr sz="3000" b="0" i="1">
                <a:latin typeface="Times Roman"/>
                <a:ea typeface="Times Roman"/>
                <a:cs typeface="Times Roman"/>
                <a:sym typeface="Times Roman"/>
              </a:defRPr>
            </a:pPr>
            <a:br>
              <a:rPr/>
            </a:br>
            <a:r>
              <a:rPr err="1"/>
              <a:t>Crédits</a:t>
            </a:r>
            <a:r>
              <a:t> : MSSS/MO/ JPL /NAS</a:t>
            </a:r>
            <a:r>
              <a:rPr lang="en-US"/>
              <a:t>A</a:t>
            </a:r>
            <a:r>
              <a:t>/National Geographic</a:t>
            </a:r>
          </a:p>
        </p:txBody>
      </p:sp>
      <p:sp>
        <p:nvSpPr>
          <p:cNvPr id="3" name="Titre 1">
            <a:extLst>
              <a:ext uri="{FF2B5EF4-FFF2-40B4-BE49-F238E27FC236}">
                <a16:creationId xmlns:a16="http://schemas.microsoft.com/office/drawing/2014/main" id="{9B448E1D-D909-7958-A29A-5F4C7E13EF4F}"/>
              </a:ext>
            </a:extLst>
          </p:cNvPr>
          <p:cNvSpPr txBox="1"/>
          <p:nvPr/>
        </p:nvSpPr>
        <p:spPr>
          <a:xfrm>
            <a:off x="6883438" y="-30655"/>
            <a:ext cx="10617124" cy="107696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68580" tIns="68580" rIns="68580" bIns="68580">
            <a:spAutoFit/>
          </a:bodyPr>
          <a:lstStyle>
            <a:lvl1pPr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6200">
                <a:latin typeface="Helvetica"/>
                <a:ea typeface="Helvetica"/>
                <a:cs typeface="Helvetica"/>
                <a:sym typeface="Helvetica"/>
              </a:defRPr>
            </a:lvl1pPr>
          </a:lstStyle>
          <a:p>
            <a:r>
              <a:t>Problématique </a:t>
            </a:r>
          </a:p>
        </p:txBody>
      </p:sp>
    </p:spTree>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8D3BB8A8-A274-A165-8B1B-133C8EF4D989}"/>
            </a:ext>
          </a:extLst>
        </p:cNvPr>
        <p:cNvGrpSpPr/>
        <p:nvPr/>
      </p:nvGrpSpPr>
      <p:grpSpPr>
        <a:xfrm>
          <a:off x="0" y="0"/>
          <a:ext cx="0" cy="0"/>
          <a:chOff x="0" y="0"/>
          <a:chExt cx="0" cy="0"/>
        </a:xfrm>
      </p:grpSpPr>
      <p:pic>
        <p:nvPicPr>
          <p:cNvPr id="513" name="Mars_Map.jpg" descr="Mars_Map.jpg">
            <a:extLst>
              <a:ext uri="{FF2B5EF4-FFF2-40B4-BE49-F238E27FC236}">
                <a16:creationId xmlns:a16="http://schemas.microsoft.com/office/drawing/2014/main" id="{DE06FEE3-EBFB-FCBF-F1DB-683B77DE737E}"/>
              </a:ext>
            </a:extLst>
          </p:cNvPr>
          <p:cNvPicPr>
            <a:picLocks noChangeAspect="1"/>
          </p:cNvPicPr>
          <p:nvPr/>
        </p:nvPicPr>
        <p:blipFill>
          <a:blip r:embed="rId3"/>
          <a:srcRect l="1666" t="4461" r="1666" b="4685"/>
          <a:stretch>
            <a:fillRect/>
          </a:stretch>
        </p:blipFill>
        <p:spPr>
          <a:xfrm>
            <a:off x="2560637" y="1577709"/>
            <a:ext cx="19262820" cy="11785894"/>
          </a:xfrm>
          <a:prstGeom prst="rect">
            <a:avLst/>
          </a:prstGeom>
          <a:ln w="12700">
            <a:miter lim="400000"/>
          </a:ln>
        </p:spPr>
      </p:pic>
      <p:sp>
        <p:nvSpPr>
          <p:cNvPr id="514" name="Rectangle 18">
            <a:extLst>
              <a:ext uri="{FF2B5EF4-FFF2-40B4-BE49-F238E27FC236}">
                <a16:creationId xmlns:a16="http://schemas.microsoft.com/office/drawing/2014/main" id="{CD7129DE-9923-D5A0-E7C0-46B820E7BE18}"/>
              </a:ext>
            </a:extLst>
          </p:cNvPr>
          <p:cNvSpPr/>
          <p:nvPr/>
        </p:nvSpPr>
        <p:spPr>
          <a:xfrm>
            <a:off x="2560637" y="1157763"/>
            <a:ext cx="19262726" cy="12654835"/>
          </a:xfrm>
          <a:custGeom>
            <a:avLst/>
            <a:gdLst/>
            <a:ahLst/>
            <a:cxnLst>
              <a:cxn ang="0">
                <a:pos x="wd2" y="hd2"/>
              </a:cxn>
              <a:cxn ang="5400000">
                <a:pos x="wd2" y="hd2"/>
              </a:cxn>
              <a:cxn ang="10800000">
                <a:pos x="wd2" y="hd2"/>
              </a:cxn>
              <a:cxn ang="16200000">
                <a:pos x="wd2" y="hd2"/>
              </a:cxn>
            </a:cxnLst>
            <a:rect l="0" t="0" r="r" b="b"/>
            <a:pathLst>
              <a:path w="21600" h="21600" extrusionOk="0">
                <a:moveTo>
                  <a:pt x="0" y="10800"/>
                </a:moveTo>
                <a:cubicBezTo>
                  <a:pt x="0" y="16747"/>
                  <a:pt x="4835" y="21569"/>
                  <a:pt x="10800" y="21569"/>
                </a:cubicBezTo>
                <a:cubicBezTo>
                  <a:pt x="16765" y="21569"/>
                  <a:pt x="21600" y="16747"/>
                  <a:pt x="21600" y="10800"/>
                </a:cubicBezTo>
                <a:lnTo>
                  <a:pt x="21600" y="21600"/>
                </a:lnTo>
                <a:lnTo>
                  <a:pt x="0" y="21600"/>
                </a:lnTo>
                <a:close/>
                <a:moveTo>
                  <a:pt x="0" y="0"/>
                </a:moveTo>
                <a:lnTo>
                  <a:pt x="21600" y="0"/>
                </a:lnTo>
                <a:lnTo>
                  <a:pt x="21600" y="10800"/>
                </a:lnTo>
                <a:cubicBezTo>
                  <a:pt x="21600" y="4853"/>
                  <a:pt x="16765" y="31"/>
                  <a:pt x="10800" y="31"/>
                </a:cubicBezTo>
                <a:cubicBezTo>
                  <a:pt x="4835" y="31"/>
                  <a:pt x="0" y="4853"/>
                  <a:pt x="0" y="10800"/>
                </a:cubicBezTo>
                <a:close/>
              </a:path>
            </a:pathLst>
          </a:custGeom>
          <a:solidFill>
            <a:srgbClr val="FFFFFF"/>
          </a:solidFill>
          <a:ln w="12700">
            <a:miter lim="400000"/>
          </a:ln>
        </p:spPr>
        <p:txBody>
          <a:bodyPr lIns="45719" rIns="45719"/>
          <a:lstStyle/>
          <a:p>
            <a:pPr defTabSz="914400">
              <a:defRPr sz="2400" b="0">
                <a:solidFill>
                  <a:srgbClr val="FFFFFF"/>
                </a:solidFill>
                <a:latin typeface="Times Roman"/>
                <a:ea typeface="Times Roman"/>
                <a:cs typeface="Times Roman"/>
                <a:sym typeface="Times Roman"/>
              </a:defRPr>
            </a:pPr>
            <a:endParaRPr/>
          </a:p>
        </p:txBody>
      </p:sp>
      <p:sp>
        <p:nvSpPr>
          <p:cNvPr id="516" name="90°N">
            <a:extLst>
              <a:ext uri="{FF2B5EF4-FFF2-40B4-BE49-F238E27FC236}">
                <a16:creationId xmlns:a16="http://schemas.microsoft.com/office/drawing/2014/main" id="{0333D3D6-2995-D3A0-8921-95DC326440B7}"/>
              </a:ext>
            </a:extLst>
          </p:cNvPr>
          <p:cNvSpPr txBox="1"/>
          <p:nvPr/>
        </p:nvSpPr>
        <p:spPr>
          <a:xfrm>
            <a:off x="7329903" y="1247759"/>
            <a:ext cx="1063474" cy="6140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t>90°N</a:t>
            </a:r>
          </a:p>
        </p:txBody>
      </p:sp>
      <p:sp>
        <p:nvSpPr>
          <p:cNvPr id="517" name="60°N">
            <a:extLst>
              <a:ext uri="{FF2B5EF4-FFF2-40B4-BE49-F238E27FC236}">
                <a16:creationId xmlns:a16="http://schemas.microsoft.com/office/drawing/2014/main" id="{96A676A0-6E61-851F-DEBC-C6293430F7DC}"/>
              </a:ext>
            </a:extLst>
          </p:cNvPr>
          <p:cNvSpPr txBox="1"/>
          <p:nvPr/>
        </p:nvSpPr>
        <p:spPr>
          <a:xfrm>
            <a:off x="4454314" y="2517445"/>
            <a:ext cx="1063474" cy="6140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t>60°N</a:t>
            </a:r>
          </a:p>
        </p:txBody>
      </p:sp>
      <p:sp>
        <p:nvSpPr>
          <p:cNvPr id="518" name="30°N">
            <a:extLst>
              <a:ext uri="{FF2B5EF4-FFF2-40B4-BE49-F238E27FC236}">
                <a16:creationId xmlns:a16="http://schemas.microsoft.com/office/drawing/2014/main" id="{C4213DE9-732D-1F54-5C99-BC9CF08B044F}"/>
              </a:ext>
            </a:extLst>
          </p:cNvPr>
          <p:cNvSpPr txBox="1"/>
          <p:nvPr/>
        </p:nvSpPr>
        <p:spPr>
          <a:xfrm>
            <a:off x="2269914" y="4651045"/>
            <a:ext cx="1063474" cy="6140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t>30°N</a:t>
            </a:r>
          </a:p>
        </p:txBody>
      </p:sp>
      <p:sp>
        <p:nvSpPr>
          <p:cNvPr id="519" name="0°">
            <a:extLst>
              <a:ext uri="{FF2B5EF4-FFF2-40B4-BE49-F238E27FC236}">
                <a16:creationId xmlns:a16="http://schemas.microsoft.com/office/drawing/2014/main" id="{935A91F6-063E-5376-BB66-F16093F88B8D}"/>
              </a:ext>
            </a:extLst>
          </p:cNvPr>
          <p:cNvSpPr txBox="1"/>
          <p:nvPr/>
        </p:nvSpPr>
        <p:spPr>
          <a:xfrm>
            <a:off x="1793003" y="7178133"/>
            <a:ext cx="544095" cy="6140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t>0°</a:t>
            </a:r>
          </a:p>
        </p:txBody>
      </p:sp>
      <p:sp>
        <p:nvSpPr>
          <p:cNvPr id="520" name="30°S">
            <a:extLst>
              <a:ext uri="{FF2B5EF4-FFF2-40B4-BE49-F238E27FC236}">
                <a16:creationId xmlns:a16="http://schemas.microsoft.com/office/drawing/2014/main" id="{4B94A883-8213-1C14-3FFF-AEE3E95ECB38}"/>
              </a:ext>
            </a:extLst>
          </p:cNvPr>
          <p:cNvSpPr txBox="1"/>
          <p:nvPr/>
        </p:nvSpPr>
        <p:spPr>
          <a:xfrm>
            <a:off x="2284951" y="9655410"/>
            <a:ext cx="1033400" cy="6140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t>30°S</a:t>
            </a:r>
          </a:p>
        </p:txBody>
      </p:sp>
      <p:sp>
        <p:nvSpPr>
          <p:cNvPr id="521" name="60°S">
            <a:extLst>
              <a:ext uri="{FF2B5EF4-FFF2-40B4-BE49-F238E27FC236}">
                <a16:creationId xmlns:a16="http://schemas.microsoft.com/office/drawing/2014/main" id="{B3B45632-ECAD-4321-5E7F-A0A071037A1F}"/>
              </a:ext>
            </a:extLst>
          </p:cNvPr>
          <p:cNvSpPr txBox="1"/>
          <p:nvPr/>
        </p:nvSpPr>
        <p:spPr>
          <a:xfrm>
            <a:off x="4469351" y="11797970"/>
            <a:ext cx="1033400" cy="6140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t>60°S</a:t>
            </a:r>
          </a:p>
        </p:txBody>
      </p:sp>
      <p:sp>
        <p:nvSpPr>
          <p:cNvPr id="522" name="90°S">
            <a:extLst>
              <a:ext uri="{FF2B5EF4-FFF2-40B4-BE49-F238E27FC236}">
                <a16:creationId xmlns:a16="http://schemas.microsoft.com/office/drawing/2014/main" id="{1B0DA131-065F-DE94-0614-1181CC24AD6A}"/>
              </a:ext>
            </a:extLst>
          </p:cNvPr>
          <p:cNvSpPr txBox="1"/>
          <p:nvPr/>
        </p:nvSpPr>
        <p:spPr>
          <a:xfrm>
            <a:off x="7344940" y="13114322"/>
            <a:ext cx="1033400" cy="61409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t>90°S</a:t>
            </a:r>
          </a:p>
        </p:txBody>
      </p:sp>
      <p:sp>
        <p:nvSpPr>
          <p:cNvPr id="523" name="180°">
            <a:extLst>
              <a:ext uri="{FF2B5EF4-FFF2-40B4-BE49-F238E27FC236}">
                <a16:creationId xmlns:a16="http://schemas.microsoft.com/office/drawing/2014/main" id="{5D66BA22-4D18-44F2-3029-D3B361FC2804}"/>
              </a:ext>
            </a:extLst>
          </p:cNvPr>
          <p:cNvSpPr txBox="1"/>
          <p:nvPr/>
        </p:nvSpPr>
        <p:spPr>
          <a:xfrm>
            <a:off x="8371697" y="1089009"/>
            <a:ext cx="996011" cy="6140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t>180°</a:t>
            </a:r>
          </a:p>
        </p:txBody>
      </p:sp>
      <p:sp>
        <p:nvSpPr>
          <p:cNvPr id="524" name="90°W">
            <a:extLst>
              <a:ext uri="{FF2B5EF4-FFF2-40B4-BE49-F238E27FC236}">
                <a16:creationId xmlns:a16="http://schemas.microsoft.com/office/drawing/2014/main" id="{42D01E57-4A0B-50E0-0D30-98A1F85E777A}"/>
              </a:ext>
            </a:extLst>
          </p:cNvPr>
          <p:cNvSpPr txBox="1"/>
          <p:nvPr/>
        </p:nvSpPr>
        <p:spPr>
          <a:xfrm>
            <a:off x="9965950" y="1089009"/>
            <a:ext cx="1146379" cy="6140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t>90°W</a:t>
            </a:r>
          </a:p>
        </p:txBody>
      </p:sp>
      <p:sp>
        <p:nvSpPr>
          <p:cNvPr id="525" name="0°">
            <a:extLst>
              <a:ext uri="{FF2B5EF4-FFF2-40B4-BE49-F238E27FC236}">
                <a16:creationId xmlns:a16="http://schemas.microsoft.com/office/drawing/2014/main" id="{79FE032B-7FB7-E52C-34D2-D75ADBBFFB72}"/>
              </a:ext>
            </a:extLst>
          </p:cNvPr>
          <p:cNvSpPr txBox="1"/>
          <p:nvPr/>
        </p:nvSpPr>
        <p:spPr>
          <a:xfrm>
            <a:off x="11919953" y="1089009"/>
            <a:ext cx="544094" cy="6140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t>0°</a:t>
            </a:r>
          </a:p>
        </p:txBody>
      </p:sp>
      <p:sp>
        <p:nvSpPr>
          <p:cNvPr id="526" name="90°E">
            <a:extLst>
              <a:ext uri="{FF2B5EF4-FFF2-40B4-BE49-F238E27FC236}">
                <a16:creationId xmlns:a16="http://schemas.microsoft.com/office/drawing/2014/main" id="{025D9823-EC90-C1C0-C2D8-1AD10251B801}"/>
              </a:ext>
            </a:extLst>
          </p:cNvPr>
          <p:cNvSpPr txBox="1"/>
          <p:nvPr/>
        </p:nvSpPr>
        <p:spPr>
          <a:xfrm>
            <a:off x="13757340" y="1089009"/>
            <a:ext cx="1018363" cy="6140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rPr dirty="0"/>
              <a:t>90°E</a:t>
            </a:r>
          </a:p>
        </p:txBody>
      </p:sp>
      <p:sp>
        <p:nvSpPr>
          <p:cNvPr id="527" name="180°E">
            <a:extLst>
              <a:ext uri="{FF2B5EF4-FFF2-40B4-BE49-F238E27FC236}">
                <a16:creationId xmlns:a16="http://schemas.microsoft.com/office/drawing/2014/main" id="{B5CB0207-67E1-AEA4-4907-5F4395D0A1E2}"/>
              </a:ext>
            </a:extLst>
          </p:cNvPr>
          <p:cNvSpPr txBox="1"/>
          <p:nvPr/>
        </p:nvSpPr>
        <p:spPr>
          <a:xfrm>
            <a:off x="15157995" y="1089009"/>
            <a:ext cx="1244322" cy="6140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t>180°E</a:t>
            </a:r>
          </a:p>
        </p:txBody>
      </p:sp>
      <p:grpSp>
        <p:nvGrpSpPr>
          <p:cNvPr id="3" name="Group 2">
            <a:extLst>
              <a:ext uri="{FF2B5EF4-FFF2-40B4-BE49-F238E27FC236}">
                <a16:creationId xmlns:a16="http://schemas.microsoft.com/office/drawing/2014/main" id="{9D9B45D2-0642-AE0C-7745-54FE7C959A0B}"/>
              </a:ext>
            </a:extLst>
          </p:cNvPr>
          <p:cNvGrpSpPr/>
          <p:nvPr/>
        </p:nvGrpSpPr>
        <p:grpSpPr>
          <a:xfrm>
            <a:off x="17459728" y="2190903"/>
            <a:ext cx="4223558" cy="7286447"/>
            <a:chOff x="6783529" y="3883515"/>
            <a:chExt cx="4223558" cy="7286447"/>
          </a:xfrm>
        </p:grpSpPr>
        <p:pic>
          <p:nvPicPr>
            <p:cNvPr id="528" name="ESP_018857_2225alpineglacier.jpg" descr="ESP_018857_2225alpineglacier.jpg">
              <a:extLst>
                <a:ext uri="{FF2B5EF4-FFF2-40B4-BE49-F238E27FC236}">
                  <a16:creationId xmlns:a16="http://schemas.microsoft.com/office/drawing/2014/main" id="{35E0B1C7-3F6E-17D9-5D21-E95DAC42260B}"/>
                </a:ext>
              </a:extLst>
            </p:cNvPr>
            <p:cNvPicPr>
              <a:picLocks noChangeAspect="1"/>
            </p:cNvPicPr>
            <p:nvPr/>
          </p:nvPicPr>
          <p:blipFill>
            <a:blip r:embed="rId4"/>
            <a:srcRect l="16118" t="8612" r="18711" b="25284"/>
            <a:stretch>
              <a:fillRect/>
            </a:stretch>
          </p:blipFill>
          <p:spPr>
            <a:xfrm>
              <a:off x="6783529" y="3924849"/>
              <a:ext cx="4172496" cy="7245113"/>
            </a:xfrm>
            <a:prstGeom prst="rect">
              <a:avLst/>
            </a:prstGeom>
            <a:ln w="25400">
              <a:solidFill>
                <a:srgbClr val="FFFFFF"/>
              </a:solidFill>
              <a:miter lim="400000"/>
            </a:ln>
          </p:spPr>
        </p:pic>
        <p:sp>
          <p:nvSpPr>
            <p:cNvPr id="531" name="500 m">
              <a:extLst>
                <a:ext uri="{FF2B5EF4-FFF2-40B4-BE49-F238E27FC236}">
                  <a16:creationId xmlns:a16="http://schemas.microsoft.com/office/drawing/2014/main" id="{552D1FF3-336C-7C10-D4B7-38007FC58CC2}"/>
                </a:ext>
              </a:extLst>
            </p:cNvPr>
            <p:cNvSpPr txBox="1"/>
            <p:nvPr/>
          </p:nvSpPr>
          <p:spPr>
            <a:xfrm>
              <a:off x="7031461" y="10454183"/>
              <a:ext cx="937616" cy="47795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200" b="0">
                  <a:solidFill>
                    <a:srgbClr val="FFFFFF"/>
                  </a:solidFill>
                </a:defRPr>
              </a:lvl1pPr>
            </a:lstStyle>
            <a:p>
              <a:r>
                <a:rPr dirty="0"/>
                <a:t>500 m</a:t>
              </a:r>
            </a:p>
          </p:txBody>
        </p:sp>
        <p:sp>
          <p:nvSpPr>
            <p:cNvPr id="532" name="43.86° N, 49.4° E.">
              <a:extLst>
                <a:ext uri="{FF2B5EF4-FFF2-40B4-BE49-F238E27FC236}">
                  <a16:creationId xmlns:a16="http://schemas.microsoft.com/office/drawing/2014/main" id="{CB612AFC-FB86-3DF5-4CCE-7F2AE09DE933}"/>
                </a:ext>
              </a:extLst>
            </p:cNvPr>
            <p:cNvSpPr txBox="1"/>
            <p:nvPr/>
          </p:nvSpPr>
          <p:spPr>
            <a:xfrm>
              <a:off x="8584114" y="3883515"/>
              <a:ext cx="2422973" cy="51117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lgn="l" defTabSz="457200">
                <a:lnSpc>
                  <a:spcPts val="4200"/>
                </a:lnSpc>
                <a:defRPr sz="2400">
                  <a:latin typeface="Times Roman"/>
                  <a:ea typeface="Times Roman"/>
                  <a:cs typeface="Times Roman"/>
                  <a:sym typeface="Times Roman"/>
                </a:defRPr>
              </a:lvl1pPr>
            </a:lstStyle>
            <a:p>
              <a:r>
                <a:t>43.86° N, 49.4° E.</a:t>
              </a:r>
            </a:p>
          </p:txBody>
        </p:sp>
      </p:grpSp>
      <p:sp>
        <p:nvSpPr>
          <p:cNvPr id="533" name="Rectangle">
            <a:extLst>
              <a:ext uri="{FF2B5EF4-FFF2-40B4-BE49-F238E27FC236}">
                <a16:creationId xmlns:a16="http://schemas.microsoft.com/office/drawing/2014/main" id="{FA7B7610-7B2C-BFA9-E652-B79B4CEED9DE}"/>
              </a:ext>
            </a:extLst>
          </p:cNvPr>
          <p:cNvSpPr/>
          <p:nvPr/>
        </p:nvSpPr>
        <p:spPr>
          <a:xfrm>
            <a:off x="13823950" y="4111625"/>
            <a:ext cx="629844" cy="511175"/>
          </a:xfrm>
          <a:prstGeom prst="rect">
            <a:avLst/>
          </a:prstGeom>
          <a:ln w="50800">
            <a:solidFill>
              <a:srgbClr val="FFFFFF"/>
            </a:solidFill>
            <a:prstDash val="sysDot"/>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534" name="Line">
            <a:extLst>
              <a:ext uri="{FF2B5EF4-FFF2-40B4-BE49-F238E27FC236}">
                <a16:creationId xmlns:a16="http://schemas.microsoft.com/office/drawing/2014/main" id="{E8A8F973-FD9F-83B2-9E0C-199A8E86F77C}"/>
              </a:ext>
            </a:extLst>
          </p:cNvPr>
          <p:cNvSpPr/>
          <p:nvPr/>
        </p:nvSpPr>
        <p:spPr>
          <a:xfrm flipH="1">
            <a:off x="14453793" y="2232238"/>
            <a:ext cx="3046768" cy="1879388"/>
          </a:xfrm>
          <a:prstGeom prst="line">
            <a:avLst/>
          </a:prstGeom>
          <a:ln w="25400">
            <a:solidFill>
              <a:srgbClr val="FFFFFF"/>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535" name="Line">
            <a:extLst>
              <a:ext uri="{FF2B5EF4-FFF2-40B4-BE49-F238E27FC236}">
                <a16:creationId xmlns:a16="http://schemas.microsoft.com/office/drawing/2014/main" id="{18E90F72-C8D3-28C2-713C-FF87B3F87E96}"/>
              </a:ext>
            </a:extLst>
          </p:cNvPr>
          <p:cNvSpPr/>
          <p:nvPr/>
        </p:nvSpPr>
        <p:spPr>
          <a:xfrm flipH="1" flipV="1">
            <a:off x="14453794" y="4622800"/>
            <a:ext cx="3005840" cy="4895884"/>
          </a:xfrm>
          <a:prstGeom prst="line">
            <a:avLst/>
          </a:prstGeom>
          <a:ln w="25400">
            <a:solidFill>
              <a:srgbClr val="FFFFFF"/>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536" name="Titre 1">
            <a:extLst>
              <a:ext uri="{FF2B5EF4-FFF2-40B4-BE49-F238E27FC236}">
                <a16:creationId xmlns:a16="http://schemas.microsoft.com/office/drawing/2014/main" id="{AF86079B-30D8-F2A2-7FCA-BBFC6750BBE1}"/>
              </a:ext>
            </a:extLst>
          </p:cNvPr>
          <p:cNvSpPr txBox="1"/>
          <p:nvPr/>
        </p:nvSpPr>
        <p:spPr>
          <a:xfrm>
            <a:off x="6883438" y="-30655"/>
            <a:ext cx="10617124" cy="107696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68580" tIns="68580" rIns="68580" bIns="68580">
            <a:spAutoFit/>
          </a:bodyPr>
          <a:lstStyle>
            <a:lvl1pPr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6200">
                <a:latin typeface="Helvetica"/>
                <a:ea typeface="Helvetica"/>
                <a:cs typeface="Helvetica"/>
                <a:sym typeface="Helvetica"/>
              </a:defRPr>
            </a:lvl1pPr>
          </a:lstStyle>
          <a:p>
            <a:r>
              <a:t>Problématique </a:t>
            </a:r>
          </a:p>
        </p:txBody>
      </p:sp>
      <p:sp>
        <p:nvSpPr>
          <p:cNvPr id="2" name="Titre 1">
            <a:extLst>
              <a:ext uri="{FF2B5EF4-FFF2-40B4-BE49-F238E27FC236}">
                <a16:creationId xmlns:a16="http://schemas.microsoft.com/office/drawing/2014/main" id="{EA08986F-C778-E2B3-89F6-FAEA5E294749}"/>
              </a:ext>
            </a:extLst>
          </p:cNvPr>
          <p:cNvSpPr txBox="1"/>
          <p:nvPr/>
        </p:nvSpPr>
        <p:spPr>
          <a:xfrm>
            <a:off x="285381" y="12105018"/>
            <a:ext cx="8337865" cy="152349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68580" tIns="68580" rIns="68580" bIns="68580">
            <a:spAutoFit/>
          </a:bodyPr>
          <a:lstStyle/>
          <a:p>
            <a:pPr algn="l" defTabSz="457200">
              <a:spcBef>
                <a:spcPts val="1600"/>
              </a:spcBef>
              <a:defRPr sz="3000" b="0" i="1">
                <a:latin typeface="Times Roman"/>
                <a:ea typeface="Times Roman"/>
                <a:cs typeface="Times Roman"/>
                <a:sym typeface="Times Roman"/>
              </a:defRPr>
            </a:pPr>
            <a:br>
              <a:rPr/>
            </a:br>
            <a:r>
              <a:rPr err="1"/>
              <a:t>Crédits</a:t>
            </a:r>
            <a:r>
              <a:t> : MSSS/MO/ JPL /NAS</a:t>
            </a:r>
            <a:r>
              <a:rPr lang="en-US"/>
              <a:t>A</a:t>
            </a:r>
            <a:r>
              <a:t>/National Geographic</a:t>
            </a:r>
          </a:p>
        </p:txBody>
      </p:sp>
      <p:sp>
        <p:nvSpPr>
          <p:cNvPr id="4" name="Line">
            <a:extLst>
              <a:ext uri="{FF2B5EF4-FFF2-40B4-BE49-F238E27FC236}">
                <a16:creationId xmlns:a16="http://schemas.microsoft.com/office/drawing/2014/main" id="{B225AC2B-6978-4701-86DC-3CD3E3502758}"/>
              </a:ext>
            </a:extLst>
          </p:cNvPr>
          <p:cNvSpPr/>
          <p:nvPr/>
        </p:nvSpPr>
        <p:spPr>
          <a:xfrm>
            <a:off x="17750357" y="9221545"/>
            <a:ext cx="680645" cy="1"/>
          </a:xfrm>
          <a:prstGeom prst="line">
            <a:avLst/>
          </a:prstGeom>
          <a:ln w="88900">
            <a:solidFill>
              <a:srgbClr val="FFFFFF"/>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5" name="Titre 1">
            <a:extLst>
              <a:ext uri="{FF2B5EF4-FFF2-40B4-BE49-F238E27FC236}">
                <a16:creationId xmlns:a16="http://schemas.microsoft.com/office/drawing/2014/main" id="{F6D14C5B-5C18-49A3-1296-7ACAB3FCA40B}"/>
              </a:ext>
            </a:extLst>
          </p:cNvPr>
          <p:cNvSpPr txBox="1"/>
          <p:nvPr/>
        </p:nvSpPr>
        <p:spPr>
          <a:xfrm>
            <a:off x="21823363" y="4432670"/>
            <a:ext cx="2235374" cy="198515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68580" tIns="68580" rIns="68580" bIns="68580">
            <a:spAutoFit/>
          </a:bodyPr>
          <a:lstStyle/>
          <a:p>
            <a:pPr defTabSz="457200">
              <a:spcBef>
                <a:spcPts val="1600"/>
              </a:spcBef>
              <a:defRPr sz="3000" b="0" i="1">
                <a:solidFill>
                  <a:srgbClr val="FFFFFF"/>
                </a:solidFill>
                <a:latin typeface="Times Roman"/>
                <a:ea typeface="Times Roman"/>
                <a:cs typeface="Times Roman"/>
                <a:sym typeface="Times Roman"/>
              </a:defRPr>
            </a:pPr>
            <a:r>
              <a:rPr dirty="0" err="1">
                <a:solidFill>
                  <a:schemeClr val="tx1"/>
                </a:solidFill>
              </a:rPr>
              <a:t>Crédits</a:t>
            </a:r>
            <a:r>
              <a:rPr dirty="0">
                <a:solidFill>
                  <a:schemeClr val="tx1"/>
                </a:solidFill>
              </a:rPr>
              <a:t> : </a:t>
            </a:r>
            <a:br>
              <a:rPr lang="en-US" dirty="0">
                <a:solidFill>
                  <a:schemeClr val="tx1"/>
                </a:solidFill>
              </a:rPr>
            </a:br>
            <a:r>
              <a:rPr dirty="0">
                <a:solidFill>
                  <a:schemeClr val="tx1"/>
                </a:solidFill>
              </a:rPr>
              <a:t>HiRISE / NASA/JPL/</a:t>
            </a:r>
            <a:r>
              <a:rPr dirty="0" err="1">
                <a:solidFill>
                  <a:schemeClr val="tx1"/>
                </a:solidFill>
              </a:rPr>
              <a:t>UArizona</a:t>
            </a:r>
            <a:endParaRPr dirty="0">
              <a:solidFill>
                <a:schemeClr val="tx1"/>
              </a:solidFill>
            </a:endParaRPr>
          </a:p>
        </p:txBody>
      </p:sp>
      <p:sp>
        <p:nvSpPr>
          <p:cNvPr id="6" name="3">
            <a:extLst>
              <a:ext uri="{FF2B5EF4-FFF2-40B4-BE49-F238E27FC236}">
                <a16:creationId xmlns:a16="http://schemas.microsoft.com/office/drawing/2014/main" id="{35C98B23-8BB0-CDFE-3A31-484F097B25A5}"/>
              </a:ext>
            </a:extLst>
          </p:cNvPr>
          <p:cNvSpPr txBox="1">
            <a:spLocks/>
          </p:cNvSpPr>
          <p:nvPr/>
        </p:nvSpPr>
        <p:spPr>
          <a:xfrm>
            <a:off x="24058737" y="13253127"/>
            <a:ext cx="281164" cy="47705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68579" tIns="68579" rIns="68579" bIns="68579"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r" defTabSz="18288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888888"/>
                </a:solidFill>
                <a:effectLst/>
                <a:uFillTx/>
                <a:latin typeface="Calibri"/>
                <a:ea typeface="Calibri"/>
                <a:cs typeface="Calibri"/>
                <a:sym typeface="Calibri"/>
              </a:defRPr>
            </a:lvl1pPr>
            <a:lvl2pPr marL="0" marR="0" indent="228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2pPr>
            <a:lvl3pPr marL="0" marR="0" indent="457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3pPr>
            <a:lvl4pPr marL="0" marR="0" indent="685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4pPr>
            <a:lvl5pPr marL="0" marR="0" indent="9144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5pPr>
            <a:lvl6pPr marL="0" marR="0" indent="11430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6pPr>
            <a:lvl7pPr marL="0" marR="0" indent="1371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7pPr>
            <a:lvl8pPr marL="0" marR="0" indent="1600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8pPr>
            <a:lvl9pPr marL="0" marR="0" indent="1828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9pPr>
          </a:lstStyle>
          <a:p>
            <a:r>
              <a:rPr lang="en-US"/>
              <a:t>3</a:t>
            </a:r>
          </a:p>
        </p:txBody>
      </p:sp>
    </p:spTree>
    <p:extLst>
      <p:ext uri="{BB962C8B-B14F-4D97-AF65-F5344CB8AC3E}">
        <p14:creationId xmlns:p14="http://schemas.microsoft.com/office/powerpoint/2010/main" val="228171152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513" name="Mars_Map.jpg" descr="Mars_Map.jpg"/>
          <p:cNvPicPr>
            <a:picLocks noChangeAspect="1"/>
          </p:cNvPicPr>
          <p:nvPr/>
        </p:nvPicPr>
        <p:blipFill>
          <a:blip r:embed="rId3"/>
          <a:srcRect l="1666" t="4461" r="1666" b="4685"/>
          <a:stretch>
            <a:fillRect/>
          </a:stretch>
        </p:blipFill>
        <p:spPr>
          <a:xfrm>
            <a:off x="2560637" y="1577709"/>
            <a:ext cx="19262820" cy="11785894"/>
          </a:xfrm>
          <a:prstGeom prst="rect">
            <a:avLst/>
          </a:prstGeom>
          <a:ln w="12700">
            <a:miter lim="400000"/>
          </a:ln>
        </p:spPr>
      </p:pic>
      <p:sp>
        <p:nvSpPr>
          <p:cNvPr id="514" name="Rectangle 18"/>
          <p:cNvSpPr/>
          <p:nvPr/>
        </p:nvSpPr>
        <p:spPr>
          <a:xfrm>
            <a:off x="2560637" y="1157763"/>
            <a:ext cx="19262726" cy="12654835"/>
          </a:xfrm>
          <a:custGeom>
            <a:avLst/>
            <a:gdLst/>
            <a:ahLst/>
            <a:cxnLst>
              <a:cxn ang="0">
                <a:pos x="wd2" y="hd2"/>
              </a:cxn>
              <a:cxn ang="5400000">
                <a:pos x="wd2" y="hd2"/>
              </a:cxn>
              <a:cxn ang="10800000">
                <a:pos x="wd2" y="hd2"/>
              </a:cxn>
              <a:cxn ang="16200000">
                <a:pos x="wd2" y="hd2"/>
              </a:cxn>
            </a:cxnLst>
            <a:rect l="0" t="0" r="r" b="b"/>
            <a:pathLst>
              <a:path w="21600" h="21600" extrusionOk="0">
                <a:moveTo>
                  <a:pt x="0" y="10800"/>
                </a:moveTo>
                <a:cubicBezTo>
                  <a:pt x="0" y="16747"/>
                  <a:pt x="4835" y="21569"/>
                  <a:pt x="10800" y="21569"/>
                </a:cubicBezTo>
                <a:cubicBezTo>
                  <a:pt x="16765" y="21569"/>
                  <a:pt x="21600" y="16747"/>
                  <a:pt x="21600" y="10800"/>
                </a:cubicBezTo>
                <a:lnTo>
                  <a:pt x="21600" y="21600"/>
                </a:lnTo>
                <a:lnTo>
                  <a:pt x="0" y="21600"/>
                </a:lnTo>
                <a:close/>
                <a:moveTo>
                  <a:pt x="0" y="0"/>
                </a:moveTo>
                <a:lnTo>
                  <a:pt x="21600" y="0"/>
                </a:lnTo>
                <a:lnTo>
                  <a:pt x="21600" y="10800"/>
                </a:lnTo>
                <a:cubicBezTo>
                  <a:pt x="21600" y="4853"/>
                  <a:pt x="16765" y="31"/>
                  <a:pt x="10800" y="31"/>
                </a:cubicBezTo>
                <a:cubicBezTo>
                  <a:pt x="4835" y="31"/>
                  <a:pt x="0" y="4853"/>
                  <a:pt x="0" y="10800"/>
                </a:cubicBezTo>
                <a:close/>
              </a:path>
            </a:pathLst>
          </a:custGeom>
          <a:solidFill>
            <a:srgbClr val="FFFFFF"/>
          </a:solidFill>
          <a:ln w="12700">
            <a:miter lim="400000"/>
          </a:ln>
        </p:spPr>
        <p:txBody>
          <a:bodyPr lIns="45719" rIns="45719"/>
          <a:lstStyle/>
          <a:p>
            <a:pPr defTabSz="914400">
              <a:defRPr sz="2400" b="0">
                <a:solidFill>
                  <a:srgbClr val="FFFFFF"/>
                </a:solidFill>
                <a:latin typeface="Times Roman"/>
                <a:ea typeface="Times Roman"/>
                <a:cs typeface="Times Roman"/>
                <a:sym typeface="Times Roman"/>
              </a:defRPr>
            </a:pPr>
            <a:endParaRPr/>
          </a:p>
        </p:txBody>
      </p:sp>
      <p:sp>
        <p:nvSpPr>
          <p:cNvPr id="516" name="90°N"/>
          <p:cNvSpPr txBox="1"/>
          <p:nvPr/>
        </p:nvSpPr>
        <p:spPr>
          <a:xfrm>
            <a:off x="7329903" y="1247759"/>
            <a:ext cx="1063474" cy="61409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b="0"/>
            </a:lvl1pPr>
          </a:lstStyle>
          <a:p>
            <a:r>
              <a:t>90°N</a:t>
            </a:r>
          </a:p>
        </p:txBody>
      </p:sp>
      <p:sp>
        <p:nvSpPr>
          <p:cNvPr id="517" name="60°N"/>
          <p:cNvSpPr txBox="1"/>
          <p:nvPr/>
        </p:nvSpPr>
        <p:spPr>
          <a:xfrm>
            <a:off x="4454314" y="2517445"/>
            <a:ext cx="1063474" cy="61409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b="0"/>
            </a:lvl1pPr>
          </a:lstStyle>
          <a:p>
            <a:r>
              <a:t>60°N</a:t>
            </a:r>
          </a:p>
        </p:txBody>
      </p:sp>
      <p:sp>
        <p:nvSpPr>
          <p:cNvPr id="518" name="30°N"/>
          <p:cNvSpPr txBox="1"/>
          <p:nvPr/>
        </p:nvSpPr>
        <p:spPr>
          <a:xfrm>
            <a:off x="2269914" y="4651045"/>
            <a:ext cx="1063474" cy="61409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b="0"/>
            </a:lvl1pPr>
          </a:lstStyle>
          <a:p>
            <a:r>
              <a:t>30°N</a:t>
            </a:r>
          </a:p>
        </p:txBody>
      </p:sp>
      <p:sp>
        <p:nvSpPr>
          <p:cNvPr id="519" name="0°"/>
          <p:cNvSpPr txBox="1"/>
          <p:nvPr/>
        </p:nvSpPr>
        <p:spPr>
          <a:xfrm>
            <a:off x="1793003" y="7178133"/>
            <a:ext cx="544095" cy="61409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b="0"/>
            </a:lvl1pPr>
          </a:lstStyle>
          <a:p>
            <a:r>
              <a:t>0°</a:t>
            </a:r>
          </a:p>
        </p:txBody>
      </p:sp>
      <p:sp>
        <p:nvSpPr>
          <p:cNvPr id="520" name="30°S"/>
          <p:cNvSpPr txBox="1"/>
          <p:nvPr/>
        </p:nvSpPr>
        <p:spPr>
          <a:xfrm>
            <a:off x="2284951" y="9655410"/>
            <a:ext cx="1033400" cy="61409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b="0"/>
            </a:lvl1pPr>
          </a:lstStyle>
          <a:p>
            <a:r>
              <a:t>30°S</a:t>
            </a:r>
          </a:p>
        </p:txBody>
      </p:sp>
      <p:sp>
        <p:nvSpPr>
          <p:cNvPr id="521" name="60°S"/>
          <p:cNvSpPr txBox="1"/>
          <p:nvPr/>
        </p:nvSpPr>
        <p:spPr>
          <a:xfrm>
            <a:off x="4469351" y="11797970"/>
            <a:ext cx="1033400" cy="61409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b="0"/>
            </a:lvl1pPr>
          </a:lstStyle>
          <a:p>
            <a:r>
              <a:t>60°S</a:t>
            </a:r>
          </a:p>
        </p:txBody>
      </p:sp>
      <p:sp>
        <p:nvSpPr>
          <p:cNvPr id="522" name="90°S"/>
          <p:cNvSpPr txBox="1"/>
          <p:nvPr/>
        </p:nvSpPr>
        <p:spPr>
          <a:xfrm>
            <a:off x="7344940" y="13114322"/>
            <a:ext cx="1033400" cy="61409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b="0"/>
            </a:lvl1pPr>
          </a:lstStyle>
          <a:p>
            <a:r>
              <a:t>90°S</a:t>
            </a:r>
          </a:p>
        </p:txBody>
      </p:sp>
      <p:sp>
        <p:nvSpPr>
          <p:cNvPr id="523" name="180°"/>
          <p:cNvSpPr txBox="1"/>
          <p:nvPr/>
        </p:nvSpPr>
        <p:spPr>
          <a:xfrm>
            <a:off x="8371697" y="1089009"/>
            <a:ext cx="996011" cy="61409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b="0"/>
            </a:lvl1pPr>
          </a:lstStyle>
          <a:p>
            <a:r>
              <a:t>180°</a:t>
            </a:r>
          </a:p>
        </p:txBody>
      </p:sp>
      <p:sp>
        <p:nvSpPr>
          <p:cNvPr id="524" name="90°W"/>
          <p:cNvSpPr txBox="1"/>
          <p:nvPr/>
        </p:nvSpPr>
        <p:spPr>
          <a:xfrm>
            <a:off x="9965950" y="1089009"/>
            <a:ext cx="1146379" cy="61409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b="0"/>
            </a:lvl1pPr>
          </a:lstStyle>
          <a:p>
            <a:r>
              <a:t>90°W</a:t>
            </a:r>
          </a:p>
        </p:txBody>
      </p:sp>
      <p:sp>
        <p:nvSpPr>
          <p:cNvPr id="525" name="0°"/>
          <p:cNvSpPr txBox="1"/>
          <p:nvPr/>
        </p:nvSpPr>
        <p:spPr>
          <a:xfrm>
            <a:off x="11919953" y="1089009"/>
            <a:ext cx="544094" cy="61409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b="0"/>
            </a:lvl1pPr>
          </a:lstStyle>
          <a:p>
            <a:r>
              <a:t>0°</a:t>
            </a:r>
          </a:p>
        </p:txBody>
      </p:sp>
      <p:sp>
        <p:nvSpPr>
          <p:cNvPr id="526" name="90°E"/>
          <p:cNvSpPr txBox="1"/>
          <p:nvPr/>
        </p:nvSpPr>
        <p:spPr>
          <a:xfrm>
            <a:off x="13757340" y="1089009"/>
            <a:ext cx="1018363" cy="61409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b="0"/>
            </a:lvl1pPr>
          </a:lstStyle>
          <a:p>
            <a:r>
              <a:rPr dirty="0"/>
              <a:t>90°E</a:t>
            </a:r>
          </a:p>
        </p:txBody>
      </p:sp>
      <p:sp>
        <p:nvSpPr>
          <p:cNvPr id="527" name="180°E"/>
          <p:cNvSpPr txBox="1"/>
          <p:nvPr/>
        </p:nvSpPr>
        <p:spPr>
          <a:xfrm>
            <a:off x="15157995" y="1089009"/>
            <a:ext cx="1244322" cy="61409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b="0"/>
            </a:lvl1pPr>
          </a:lstStyle>
          <a:p>
            <a:r>
              <a:t>180°E</a:t>
            </a:r>
          </a:p>
        </p:txBody>
      </p:sp>
      <p:grpSp>
        <p:nvGrpSpPr>
          <p:cNvPr id="3" name="Group 2">
            <a:extLst>
              <a:ext uri="{FF2B5EF4-FFF2-40B4-BE49-F238E27FC236}">
                <a16:creationId xmlns:a16="http://schemas.microsoft.com/office/drawing/2014/main" id="{B7004D6D-B352-4BBF-35AC-738C38864054}"/>
              </a:ext>
            </a:extLst>
          </p:cNvPr>
          <p:cNvGrpSpPr/>
          <p:nvPr/>
        </p:nvGrpSpPr>
        <p:grpSpPr>
          <a:xfrm>
            <a:off x="17459728" y="2190903"/>
            <a:ext cx="4223558" cy="7286447"/>
            <a:chOff x="6783529" y="3883515"/>
            <a:chExt cx="4223558" cy="7286447"/>
          </a:xfrm>
        </p:grpSpPr>
        <p:pic>
          <p:nvPicPr>
            <p:cNvPr id="528" name="ESP_018857_2225alpineglacier.jpg" descr="ESP_018857_2225alpineglacier.jpg"/>
            <p:cNvPicPr>
              <a:picLocks noChangeAspect="1"/>
            </p:cNvPicPr>
            <p:nvPr/>
          </p:nvPicPr>
          <p:blipFill>
            <a:blip r:embed="rId4"/>
            <a:srcRect l="16118" t="8612" r="18711" b="25284"/>
            <a:stretch>
              <a:fillRect/>
            </a:stretch>
          </p:blipFill>
          <p:spPr>
            <a:xfrm>
              <a:off x="6783529" y="3924849"/>
              <a:ext cx="4172496" cy="7245113"/>
            </a:xfrm>
            <a:prstGeom prst="rect">
              <a:avLst/>
            </a:prstGeom>
            <a:ln w="25400">
              <a:solidFill>
                <a:srgbClr val="FFFFFF"/>
              </a:solidFill>
              <a:miter lim="400000"/>
            </a:ln>
          </p:spPr>
        </p:pic>
        <p:sp>
          <p:nvSpPr>
            <p:cNvPr id="531" name="500 m"/>
            <p:cNvSpPr txBox="1"/>
            <p:nvPr/>
          </p:nvSpPr>
          <p:spPr>
            <a:xfrm>
              <a:off x="7031461" y="10454183"/>
              <a:ext cx="937616" cy="47795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200" b="0">
                  <a:solidFill>
                    <a:srgbClr val="FFFFFF"/>
                  </a:solidFill>
                </a:defRPr>
              </a:lvl1pPr>
            </a:lstStyle>
            <a:p>
              <a:r>
                <a:rPr dirty="0"/>
                <a:t>500 m</a:t>
              </a:r>
            </a:p>
          </p:txBody>
        </p:sp>
        <p:sp>
          <p:nvSpPr>
            <p:cNvPr id="532" name="43.86° N, 49.4° E."/>
            <p:cNvSpPr txBox="1"/>
            <p:nvPr/>
          </p:nvSpPr>
          <p:spPr>
            <a:xfrm>
              <a:off x="8584114" y="3883515"/>
              <a:ext cx="2422973" cy="51117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lgn="l" defTabSz="457200">
                <a:lnSpc>
                  <a:spcPts val="4200"/>
                </a:lnSpc>
                <a:defRPr sz="2400">
                  <a:latin typeface="Times Roman"/>
                  <a:ea typeface="Times Roman"/>
                  <a:cs typeface="Times Roman"/>
                  <a:sym typeface="Times Roman"/>
                </a:defRPr>
              </a:lvl1pPr>
            </a:lstStyle>
            <a:p>
              <a:r>
                <a:t>43.86° N, 49.4° E.</a:t>
              </a:r>
            </a:p>
          </p:txBody>
        </p:sp>
      </p:grpSp>
      <p:sp>
        <p:nvSpPr>
          <p:cNvPr id="533" name="Rectangle"/>
          <p:cNvSpPr/>
          <p:nvPr/>
        </p:nvSpPr>
        <p:spPr>
          <a:xfrm>
            <a:off x="13823950" y="4111625"/>
            <a:ext cx="629844" cy="511175"/>
          </a:xfrm>
          <a:prstGeom prst="rect">
            <a:avLst/>
          </a:prstGeom>
          <a:ln w="50800">
            <a:solidFill>
              <a:srgbClr val="FFFFFF"/>
            </a:solidFill>
            <a:prstDash val="sysDot"/>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534" name="Line"/>
          <p:cNvSpPr/>
          <p:nvPr/>
        </p:nvSpPr>
        <p:spPr>
          <a:xfrm flipH="1">
            <a:off x="14453793" y="2232238"/>
            <a:ext cx="3046768" cy="1879388"/>
          </a:xfrm>
          <a:prstGeom prst="line">
            <a:avLst/>
          </a:prstGeom>
          <a:ln w="25400">
            <a:solidFill>
              <a:srgbClr val="FFFFFF"/>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535" name="Line"/>
          <p:cNvSpPr/>
          <p:nvPr/>
        </p:nvSpPr>
        <p:spPr>
          <a:xfrm flipH="1" flipV="1">
            <a:off x="14453794" y="4622800"/>
            <a:ext cx="3005840" cy="4895884"/>
          </a:xfrm>
          <a:prstGeom prst="line">
            <a:avLst/>
          </a:prstGeom>
          <a:ln w="25400">
            <a:solidFill>
              <a:srgbClr val="FFFFFF"/>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536" name="Titre 1"/>
          <p:cNvSpPr txBox="1"/>
          <p:nvPr/>
        </p:nvSpPr>
        <p:spPr>
          <a:xfrm>
            <a:off x="6883438" y="-30655"/>
            <a:ext cx="10617124" cy="107696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68580" tIns="68580" rIns="68580" bIns="68580">
            <a:spAutoFit/>
          </a:bodyPr>
          <a:lstStyle>
            <a:lvl1pPr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6200">
                <a:latin typeface="Helvetica"/>
                <a:ea typeface="Helvetica"/>
                <a:cs typeface="Helvetica"/>
                <a:sym typeface="Helvetica"/>
              </a:defRPr>
            </a:lvl1pPr>
          </a:lstStyle>
          <a:p>
            <a:r>
              <a:t>Problématique </a:t>
            </a:r>
          </a:p>
        </p:txBody>
      </p:sp>
      <p:sp>
        <p:nvSpPr>
          <p:cNvPr id="2" name="Titre 1">
            <a:extLst>
              <a:ext uri="{FF2B5EF4-FFF2-40B4-BE49-F238E27FC236}">
                <a16:creationId xmlns:a16="http://schemas.microsoft.com/office/drawing/2014/main" id="{FDFE54D2-D8AB-C7B0-543B-7A7E2795757C}"/>
              </a:ext>
            </a:extLst>
          </p:cNvPr>
          <p:cNvSpPr txBox="1"/>
          <p:nvPr/>
        </p:nvSpPr>
        <p:spPr>
          <a:xfrm>
            <a:off x="285381" y="12105018"/>
            <a:ext cx="8337865" cy="152349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68580" tIns="68580" rIns="68580" bIns="68580">
            <a:spAutoFit/>
          </a:bodyPr>
          <a:lstStyle/>
          <a:p>
            <a:pPr algn="l" defTabSz="457200">
              <a:spcBef>
                <a:spcPts val="1600"/>
              </a:spcBef>
              <a:defRPr sz="3000" b="0" i="1">
                <a:latin typeface="Times Roman"/>
                <a:ea typeface="Times Roman"/>
                <a:cs typeface="Times Roman"/>
                <a:sym typeface="Times Roman"/>
              </a:defRPr>
            </a:pPr>
            <a:br>
              <a:rPr/>
            </a:br>
            <a:r>
              <a:rPr err="1"/>
              <a:t>Crédits</a:t>
            </a:r>
            <a:r>
              <a:t> : MSSS/MO/ JPL /NAS</a:t>
            </a:r>
            <a:r>
              <a:rPr lang="en-US"/>
              <a:t>A</a:t>
            </a:r>
            <a:r>
              <a:t>/National Geographic</a:t>
            </a:r>
          </a:p>
        </p:txBody>
      </p:sp>
      <p:sp>
        <p:nvSpPr>
          <p:cNvPr id="4" name="Line">
            <a:extLst>
              <a:ext uri="{FF2B5EF4-FFF2-40B4-BE49-F238E27FC236}">
                <a16:creationId xmlns:a16="http://schemas.microsoft.com/office/drawing/2014/main" id="{E892CDC2-17C0-F1EB-9184-45FB2CF355EA}"/>
              </a:ext>
            </a:extLst>
          </p:cNvPr>
          <p:cNvSpPr/>
          <p:nvPr/>
        </p:nvSpPr>
        <p:spPr>
          <a:xfrm>
            <a:off x="17750357" y="9221545"/>
            <a:ext cx="680645" cy="1"/>
          </a:xfrm>
          <a:prstGeom prst="line">
            <a:avLst/>
          </a:prstGeom>
          <a:ln w="88900">
            <a:solidFill>
              <a:srgbClr val="FFFFFF"/>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5" name="Titre 1">
            <a:extLst>
              <a:ext uri="{FF2B5EF4-FFF2-40B4-BE49-F238E27FC236}">
                <a16:creationId xmlns:a16="http://schemas.microsoft.com/office/drawing/2014/main" id="{0606B942-995B-051F-22E9-35E40A211150}"/>
              </a:ext>
            </a:extLst>
          </p:cNvPr>
          <p:cNvSpPr txBox="1"/>
          <p:nvPr/>
        </p:nvSpPr>
        <p:spPr>
          <a:xfrm>
            <a:off x="21823363" y="4432670"/>
            <a:ext cx="2235374" cy="198515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68580" tIns="68580" rIns="68580" bIns="68580">
            <a:spAutoFit/>
          </a:bodyPr>
          <a:lstStyle/>
          <a:p>
            <a:pPr defTabSz="457200">
              <a:spcBef>
                <a:spcPts val="1600"/>
              </a:spcBef>
              <a:defRPr sz="3000" b="0" i="1">
                <a:solidFill>
                  <a:srgbClr val="FFFFFF"/>
                </a:solidFill>
                <a:latin typeface="Times Roman"/>
                <a:ea typeface="Times Roman"/>
                <a:cs typeface="Times Roman"/>
                <a:sym typeface="Times Roman"/>
              </a:defRPr>
            </a:pPr>
            <a:r>
              <a:rPr dirty="0" err="1">
                <a:solidFill>
                  <a:schemeClr val="tx1"/>
                </a:solidFill>
              </a:rPr>
              <a:t>Crédits</a:t>
            </a:r>
            <a:r>
              <a:rPr dirty="0">
                <a:solidFill>
                  <a:schemeClr val="tx1"/>
                </a:solidFill>
              </a:rPr>
              <a:t> : </a:t>
            </a:r>
            <a:br>
              <a:rPr lang="en-US" dirty="0">
                <a:solidFill>
                  <a:schemeClr val="tx1"/>
                </a:solidFill>
              </a:rPr>
            </a:br>
            <a:r>
              <a:rPr dirty="0">
                <a:solidFill>
                  <a:schemeClr val="tx1"/>
                </a:solidFill>
              </a:rPr>
              <a:t>HiRISE / NASA/JPL/</a:t>
            </a:r>
            <a:r>
              <a:rPr dirty="0" err="1">
                <a:solidFill>
                  <a:schemeClr val="tx1"/>
                </a:solidFill>
              </a:rPr>
              <a:t>UArizona</a:t>
            </a:r>
            <a:endParaRPr dirty="0">
              <a:solidFill>
                <a:schemeClr val="tx1"/>
              </a:solidFill>
            </a:endParaRPr>
          </a:p>
        </p:txBody>
      </p:sp>
      <p:pic>
        <p:nvPicPr>
          <p:cNvPr id="7" name="Image" descr="Image">
            <a:extLst>
              <a:ext uri="{FF2B5EF4-FFF2-40B4-BE49-F238E27FC236}">
                <a16:creationId xmlns:a16="http://schemas.microsoft.com/office/drawing/2014/main" id="{E2335AA5-A3AA-AA41-B705-47607BBDC620}"/>
              </a:ext>
            </a:extLst>
          </p:cNvPr>
          <p:cNvPicPr>
            <a:picLocks noChangeAspect="1"/>
          </p:cNvPicPr>
          <p:nvPr/>
        </p:nvPicPr>
        <p:blipFill>
          <a:blip r:embed="rId5"/>
          <a:srcRect l="44316"/>
          <a:stretch>
            <a:fillRect/>
          </a:stretch>
        </p:blipFill>
        <p:spPr>
          <a:xfrm>
            <a:off x="9835347" y="7895602"/>
            <a:ext cx="4713306" cy="3906064"/>
          </a:xfrm>
          <a:prstGeom prst="rect">
            <a:avLst/>
          </a:prstGeom>
          <a:ln w="41275">
            <a:solidFill>
              <a:srgbClr val="FFFFFF"/>
            </a:solidFill>
            <a:miter lim="400000"/>
          </a:ln>
        </p:spPr>
      </p:pic>
      <p:sp>
        <p:nvSpPr>
          <p:cNvPr id="8" name="Dundas et al., 2021">
            <a:extLst>
              <a:ext uri="{FF2B5EF4-FFF2-40B4-BE49-F238E27FC236}">
                <a16:creationId xmlns:a16="http://schemas.microsoft.com/office/drawing/2014/main" id="{3881C7B1-4C01-DD87-8787-D666A1C78732}"/>
              </a:ext>
            </a:extLst>
          </p:cNvPr>
          <p:cNvSpPr txBox="1"/>
          <p:nvPr/>
        </p:nvSpPr>
        <p:spPr>
          <a:xfrm>
            <a:off x="9585000" y="7792230"/>
            <a:ext cx="4238950" cy="63671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71437" tIns="71437" rIns="71437" bIns="71437" anchor="ctr">
            <a:spAutoFit/>
          </a:bodyPr>
          <a:lstStyle>
            <a:lvl1pPr>
              <a:defRPr b="0" i="1"/>
            </a:lvl1pPr>
          </a:lstStyle>
          <a:p>
            <a:r>
              <a:rPr dirty="0"/>
              <a:t>Dundas et al., 2021</a:t>
            </a:r>
          </a:p>
        </p:txBody>
      </p:sp>
      <p:sp>
        <p:nvSpPr>
          <p:cNvPr id="9" name="Rectangle">
            <a:extLst>
              <a:ext uri="{FF2B5EF4-FFF2-40B4-BE49-F238E27FC236}">
                <a16:creationId xmlns:a16="http://schemas.microsoft.com/office/drawing/2014/main" id="{5609061A-B5B7-33B8-DEFD-63A320A5EE48}"/>
              </a:ext>
            </a:extLst>
          </p:cNvPr>
          <p:cNvSpPr/>
          <p:nvPr/>
        </p:nvSpPr>
        <p:spPr>
          <a:xfrm>
            <a:off x="6568516" y="10937043"/>
            <a:ext cx="629844" cy="511175"/>
          </a:xfrm>
          <a:prstGeom prst="rect">
            <a:avLst/>
          </a:prstGeom>
          <a:ln w="50800">
            <a:solidFill>
              <a:srgbClr val="FFFFFF"/>
            </a:solidFill>
            <a:prstDash val="sysDot"/>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10" name="Line">
            <a:extLst>
              <a:ext uri="{FF2B5EF4-FFF2-40B4-BE49-F238E27FC236}">
                <a16:creationId xmlns:a16="http://schemas.microsoft.com/office/drawing/2014/main" id="{BB75E9DE-9D22-1E2C-3563-82010889FC76}"/>
              </a:ext>
            </a:extLst>
          </p:cNvPr>
          <p:cNvSpPr/>
          <p:nvPr/>
        </p:nvSpPr>
        <p:spPr>
          <a:xfrm flipH="1" flipV="1">
            <a:off x="7198359" y="11448218"/>
            <a:ext cx="2636893" cy="349752"/>
          </a:xfrm>
          <a:prstGeom prst="line">
            <a:avLst/>
          </a:prstGeom>
          <a:ln w="25400">
            <a:solidFill>
              <a:srgbClr val="FFFFFF"/>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11" name="Line">
            <a:extLst>
              <a:ext uri="{FF2B5EF4-FFF2-40B4-BE49-F238E27FC236}">
                <a16:creationId xmlns:a16="http://schemas.microsoft.com/office/drawing/2014/main" id="{48D3C933-EC8E-5C59-1F0D-94AD4200BB1F}"/>
              </a:ext>
            </a:extLst>
          </p:cNvPr>
          <p:cNvSpPr/>
          <p:nvPr/>
        </p:nvSpPr>
        <p:spPr>
          <a:xfrm flipH="1">
            <a:off x="7179084" y="7895602"/>
            <a:ext cx="2656168" cy="3063874"/>
          </a:xfrm>
          <a:prstGeom prst="line">
            <a:avLst/>
          </a:prstGeom>
          <a:ln w="25400">
            <a:solidFill>
              <a:srgbClr val="FFFFFF"/>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grpSp>
        <p:nvGrpSpPr>
          <p:cNvPr id="12" name="Group 11">
            <a:extLst>
              <a:ext uri="{FF2B5EF4-FFF2-40B4-BE49-F238E27FC236}">
                <a16:creationId xmlns:a16="http://schemas.microsoft.com/office/drawing/2014/main" id="{3A31C36A-2DF1-79DF-4B0D-5A80DFBAC686}"/>
              </a:ext>
            </a:extLst>
          </p:cNvPr>
          <p:cNvGrpSpPr>
            <a:grpSpLocks noChangeAspect="1"/>
          </p:cNvGrpSpPr>
          <p:nvPr/>
        </p:nvGrpSpPr>
        <p:grpSpPr>
          <a:xfrm>
            <a:off x="560510" y="5526477"/>
            <a:ext cx="6404300" cy="4586843"/>
            <a:chOff x="12181328" y="4425483"/>
            <a:chExt cx="8467558" cy="6064576"/>
          </a:xfrm>
        </p:grpSpPr>
        <p:sp>
          <p:nvSpPr>
            <p:cNvPr id="13" name="Line">
              <a:extLst>
                <a:ext uri="{FF2B5EF4-FFF2-40B4-BE49-F238E27FC236}">
                  <a16:creationId xmlns:a16="http://schemas.microsoft.com/office/drawing/2014/main" id="{CA093241-8943-644B-DA1B-F14526F728C6}"/>
                </a:ext>
              </a:extLst>
            </p:cNvPr>
            <p:cNvSpPr/>
            <p:nvPr/>
          </p:nvSpPr>
          <p:spPr>
            <a:xfrm>
              <a:off x="15430641" y="10399666"/>
              <a:ext cx="1136478" cy="1"/>
            </a:xfrm>
            <a:prstGeom prst="line">
              <a:avLst/>
            </a:prstGeom>
            <a:ln w="88900">
              <a:solidFill>
                <a:srgbClr val="FFFFFF"/>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14" name="50 m">
              <a:extLst>
                <a:ext uri="{FF2B5EF4-FFF2-40B4-BE49-F238E27FC236}">
                  <a16:creationId xmlns:a16="http://schemas.microsoft.com/office/drawing/2014/main" id="{78F1EB19-0433-4AAF-1C2E-7256DB4FD2D7}"/>
                </a:ext>
              </a:extLst>
            </p:cNvPr>
            <p:cNvSpPr txBox="1"/>
            <p:nvPr/>
          </p:nvSpPr>
          <p:spPr>
            <a:xfrm>
              <a:off x="15512862" y="9905156"/>
              <a:ext cx="972034" cy="564361"/>
            </a:xfrm>
            <a:prstGeom prst="rect">
              <a:avLst/>
            </a:prstGeom>
            <a:ln w="12700">
              <a:solidFill>
                <a:srgbClr val="FFFFFF"/>
              </a:solidFill>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800">
                  <a:solidFill>
                    <a:srgbClr val="FFFFFF"/>
                  </a:solidFill>
                </a:defRPr>
              </a:lvl1pPr>
            </a:lstStyle>
            <a:p>
              <a:r>
                <a:t>50 m</a:t>
              </a:r>
            </a:p>
          </p:txBody>
        </p:sp>
        <p:sp>
          <p:nvSpPr>
            <p:cNvPr id="16" name="Line">
              <a:extLst>
                <a:ext uri="{FF2B5EF4-FFF2-40B4-BE49-F238E27FC236}">
                  <a16:creationId xmlns:a16="http://schemas.microsoft.com/office/drawing/2014/main" id="{863B991E-A780-C8E6-84C5-C374BB56EE09}"/>
                </a:ext>
              </a:extLst>
            </p:cNvPr>
            <p:cNvSpPr/>
            <p:nvPr/>
          </p:nvSpPr>
          <p:spPr>
            <a:xfrm>
              <a:off x="13046216" y="10399666"/>
              <a:ext cx="1432302" cy="1"/>
            </a:xfrm>
            <a:prstGeom prst="line">
              <a:avLst/>
            </a:prstGeom>
            <a:ln w="88900">
              <a:solidFill>
                <a:srgbClr val="FFFFFF"/>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pic>
          <p:nvPicPr>
            <p:cNvPr id="18" name="sublimPhoenix.gif" descr="sublimPhoenix.gif">
              <a:extLst>
                <a:ext uri="{FF2B5EF4-FFF2-40B4-BE49-F238E27FC236}">
                  <a16:creationId xmlns:a16="http://schemas.microsoft.com/office/drawing/2014/main" id="{AE1C1BC7-4B60-9E6B-482A-AE0323B35981}"/>
                </a:ext>
              </a:extLst>
            </p:cNvPr>
            <p:cNvPicPr>
              <a:picLocks/>
            </p:cNvPicPr>
            <p:nvPr/>
          </p:nvPicPr>
          <p:blipFill>
            <a:blip r:embed="rId6"/>
            <a:stretch>
              <a:fillRect/>
            </a:stretch>
          </p:blipFill>
          <p:spPr>
            <a:xfrm>
              <a:off x="15150179" y="7306345"/>
              <a:ext cx="697871" cy="757642"/>
            </a:xfrm>
            <a:prstGeom prst="rect">
              <a:avLst/>
            </a:prstGeom>
            <a:ln w="12700">
              <a:solidFill>
                <a:srgbClr val="FFFFFF"/>
              </a:solidFill>
              <a:miter lim="400000"/>
            </a:ln>
          </p:spPr>
        </p:pic>
        <p:pic>
          <p:nvPicPr>
            <p:cNvPr id="19" name="Image" descr="Image">
              <a:extLst>
                <a:ext uri="{FF2B5EF4-FFF2-40B4-BE49-F238E27FC236}">
                  <a16:creationId xmlns:a16="http://schemas.microsoft.com/office/drawing/2014/main" id="{D2BAF5F1-779E-C667-CF17-6DDE470B626C}"/>
                </a:ext>
              </a:extLst>
            </p:cNvPr>
            <p:cNvPicPr>
              <a:picLocks noChangeAspect="1"/>
            </p:cNvPicPr>
            <p:nvPr/>
          </p:nvPicPr>
          <p:blipFill>
            <a:blip r:embed="rId7"/>
            <a:srcRect l="31577" t="3789" r="4701" b="32859"/>
            <a:stretch>
              <a:fillRect/>
            </a:stretch>
          </p:blipFill>
          <p:spPr>
            <a:xfrm>
              <a:off x="12181328" y="4425483"/>
              <a:ext cx="8467558" cy="6064576"/>
            </a:xfrm>
            <a:prstGeom prst="rect">
              <a:avLst/>
            </a:prstGeom>
            <a:ln w="41275">
              <a:solidFill>
                <a:srgbClr val="FFFFFF"/>
              </a:solidFill>
              <a:miter lim="400000"/>
            </a:ln>
          </p:spPr>
        </p:pic>
        <p:sp>
          <p:nvSpPr>
            <p:cNvPr id="20" name="Dundas et al., 2023">
              <a:extLst>
                <a:ext uri="{FF2B5EF4-FFF2-40B4-BE49-F238E27FC236}">
                  <a16:creationId xmlns:a16="http://schemas.microsoft.com/office/drawing/2014/main" id="{3A9CA144-D8CA-6DF4-526C-FB7E52616649}"/>
                </a:ext>
              </a:extLst>
            </p:cNvPr>
            <p:cNvSpPr txBox="1"/>
            <p:nvPr/>
          </p:nvSpPr>
          <p:spPr>
            <a:xfrm>
              <a:off x="16229446" y="9823649"/>
              <a:ext cx="3657118" cy="626797"/>
            </a:xfrm>
            <a:prstGeom prst="rect">
              <a:avLst/>
            </a:prstGeom>
            <a:ln w="12700">
              <a:noFill/>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b="0" i="1"/>
              </a:lvl1pPr>
            </a:lstStyle>
            <a:p>
              <a:r>
                <a:rPr dirty="0"/>
                <a:t>Dundas et al., 2023</a:t>
              </a:r>
            </a:p>
          </p:txBody>
        </p:sp>
        <p:sp>
          <p:nvSpPr>
            <p:cNvPr id="22" name="50 m">
              <a:extLst>
                <a:ext uri="{FF2B5EF4-FFF2-40B4-BE49-F238E27FC236}">
                  <a16:creationId xmlns:a16="http://schemas.microsoft.com/office/drawing/2014/main" id="{44B1EFA7-66A7-A2CE-09C3-8E4FAD178C08}"/>
                </a:ext>
              </a:extLst>
            </p:cNvPr>
            <p:cNvSpPr txBox="1"/>
            <p:nvPr/>
          </p:nvSpPr>
          <p:spPr>
            <a:xfrm>
              <a:off x="12776473" y="9415375"/>
              <a:ext cx="972033" cy="564361"/>
            </a:xfrm>
            <a:prstGeom prst="rect">
              <a:avLst/>
            </a:prstGeom>
            <a:ln w="12700">
              <a:noFill/>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800">
                  <a:solidFill>
                    <a:srgbClr val="FFFFFF"/>
                  </a:solidFill>
                </a:defRPr>
              </a:lvl1pPr>
            </a:lstStyle>
            <a:p>
              <a:r>
                <a:rPr dirty="0"/>
                <a:t>50 m</a:t>
              </a:r>
            </a:p>
          </p:txBody>
        </p:sp>
        <p:sp>
          <p:nvSpPr>
            <p:cNvPr id="23" name="Line">
              <a:extLst>
                <a:ext uri="{FF2B5EF4-FFF2-40B4-BE49-F238E27FC236}">
                  <a16:creationId xmlns:a16="http://schemas.microsoft.com/office/drawing/2014/main" id="{139AED7C-3222-F09E-2662-26EAD5FBEA10}"/>
                </a:ext>
              </a:extLst>
            </p:cNvPr>
            <p:cNvSpPr/>
            <p:nvPr/>
          </p:nvSpPr>
          <p:spPr>
            <a:xfrm>
              <a:off x="18358409" y="4650521"/>
              <a:ext cx="1" cy="614097"/>
            </a:xfrm>
            <a:prstGeom prst="line">
              <a:avLst/>
            </a:prstGeom>
            <a:ln w="88900">
              <a:solidFill>
                <a:srgbClr val="FFFFFF"/>
              </a:solidFill>
              <a:miter lim="400000"/>
              <a:tailEnd type="triangle"/>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24" name="Line">
              <a:extLst>
                <a:ext uri="{FF2B5EF4-FFF2-40B4-BE49-F238E27FC236}">
                  <a16:creationId xmlns:a16="http://schemas.microsoft.com/office/drawing/2014/main" id="{11B412D5-05F8-B016-33FA-023A516B0197}"/>
                </a:ext>
              </a:extLst>
            </p:cNvPr>
            <p:cNvSpPr/>
            <p:nvPr/>
          </p:nvSpPr>
          <p:spPr>
            <a:xfrm>
              <a:off x="14194262" y="9823650"/>
              <a:ext cx="697871" cy="1"/>
            </a:xfrm>
            <a:prstGeom prst="line">
              <a:avLst/>
            </a:prstGeom>
            <a:ln w="88900">
              <a:solidFill>
                <a:srgbClr val="FFFFFF"/>
              </a:solidFill>
              <a:miter lim="400000"/>
              <a:tailEnd type="triangle"/>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25" name="Line">
              <a:extLst>
                <a:ext uri="{FF2B5EF4-FFF2-40B4-BE49-F238E27FC236}">
                  <a16:creationId xmlns:a16="http://schemas.microsoft.com/office/drawing/2014/main" id="{571BAF96-201E-FC17-45D2-921A31FF55F1}"/>
                </a:ext>
              </a:extLst>
            </p:cNvPr>
            <p:cNvSpPr/>
            <p:nvPr/>
          </p:nvSpPr>
          <p:spPr>
            <a:xfrm>
              <a:off x="19634541" y="6841129"/>
              <a:ext cx="1" cy="757642"/>
            </a:xfrm>
            <a:prstGeom prst="line">
              <a:avLst/>
            </a:prstGeom>
            <a:ln w="88900">
              <a:solidFill>
                <a:srgbClr val="FFFFFF"/>
              </a:solidFill>
              <a:miter lim="400000"/>
              <a:tailEnd type="triangle"/>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26" name="Line">
              <a:extLst>
                <a:ext uri="{FF2B5EF4-FFF2-40B4-BE49-F238E27FC236}">
                  <a16:creationId xmlns:a16="http://schemas.microsoft.com/office/drawing/2014/main" id="{BE9CF8B8-F380-2829-0650-F17CFE5594F8}"/>
                </a:ext>
              </a:extLst>
            </p:cNvPr>
            <p:cNvSpPr/>
            <p:nvPr/>
          </p:nvSpPr>
          <p:spPr>
            <a:xfrm>
              <a:off x="12643724" y="10097672"/>
              <a:ext cx="1136479" cy="2"/>
            </a:xfrm>
            <a:prstGeom prst="line">
              <a:avLst/>
            </a:prstGeom>
            <a:ln w="88900">
              <a:solidFill>
                <a:srgbClr val="FFFFFF"/>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28" name="Line">
              <a:extLst>
                <a:ext uri="{FF2B5EF4-FFF2-40B4-BE49-F238E27FC236}">
                  <a16:creationId xmlns:a16="http://schemas.microsoft.com/office/drawing/2014/main" id="{C2CBC1FA-C0B1-014E-90F0-EE5DB60E8C87}"/>
                </a:ext>
              </a:extLst>
            </p:cNvPr>
            <p:cNvSpPr/>
            <p:nvPr/>
          </p:nvSpPr>
          <p:spPr>
            <a:xfrm>
              <a:off x="14683824" y="6164407"/>
              <a:ext cx="697871" cy="1"/>
            </a:xfrm>
            <a:prstGeom prst="line">
              <a:avLst/>
            </a:prstGeom>
            <a:ln w="88900">
              <a:solidFill>
                <a:srgbClr val="FFFFFF"/>
              </a:solidFill>
              <a:miter lim="400000"/>
              <a:tailEnd type="triangle"/>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grpSp>
      <p:sp>
        <p:nvSpPr>
          <p:cNvPr id="32" name="Rectangle">
            <a:extLst>
              <a:ext uri="{FF2B5EF4-FFF2-40B4-BE49-F238E27FC236}">
                <a16:creationId xmlns:a16="http://schemas.microsoft.com/office/drawing/2014/main" id="{09DA7802-9DDB-41D0-563A-C0FD104649E2}"/>
              </a:ext>
            </a:extLst>
          </p:cNvPr>
          <p:cNvSpPr/>
          <p:nvPr/>
        </p:nvSpPr>
        <p:spPr>
          <a:xfrm>
            <a:off x="6059482" y="4019453"/>
            <a:ext cx="629844" cy="511175"/>
          </a:xfrm>
          <a:prstGeom prst="rect">
            <a:avLst/>
          </a:prstGeom>
          <a:ln w="50800">
            <a:solidFill>
              <a:srgbClr val="FFFFFF"/>
            </a:solidFill>
            <a:prstDash val="sysDot"/>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33" name="Line">
            <a:extLst>
              <a:ext uri="{FF2B5EF4-FFF2-40B4-BE49-F238E27FC236}">
                <a16:creationId xmlns:a16="http://schemas.microsoft.com/office/drawing/2014/main" id="{E41A8B09-CAB6-B4F0-DAC8-81E134AED51F}"/>
              </a:ext>
            </a:extLst>
          </p:cNvPr>
          <p:cNvSpPr/>
          <p:nvPr/>
        </p:nvSpPr>
        <p:spPr>
          <a:xfrm flipH="1">
            <a:off x="509447" y="4508551"/>
            <a:ext cx="5498971" cy="1040583"/>
          </a:xfrm>
          <a:prstGeom prst="line">
            <a:avLst/>
          </a:prstGeom>
          <a:ln w="25400">
            <a:solidFill>
              <a:srgbClr val="FFFFFF"/>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34" name="Line">
            <a:extLst>
              <a:ext uri="{FF2B5EF4-FFF2-40B4-BE49-F238E27FC236}">
                <a16:creationId xmlns:a16="http://schemas.microsoft.com/office/drawing/2014/main" id="{0713C216-36C0-838A-7B79-58630F948E31}"/>
              </a:ext>
            </a:extLst>
          </p:cNvPr>
          <p:cNvSpPr/>
          <p:nvPr/>
        </p:nvSpPr>
        <p:spPr>
          <a:xfrm>
            <a:off x="6714297" y="4534478"/>
            <a:ext cx="265752" cy="1040583"/>
          </a:xfrm>
          <a:prstGeom prst="line">
            <a:avLst/>
          </a:prstGeom>
          <a:ln w="25400">
            <a:solidFill>
              <a:srgbClr val="FFFFFF"/>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35" name="3">
            <a:extLst>
              <a:ext uri="{FF2B5EF4-FFF2-40B4-BE49-F238E27FC236}">
                <a16:creationId xmlns:a16="http://schemas.microsoft.com/office/drawing/2014/main" id="{729A4505-B19B-FD1F-838D-D10F133C424A}"/>
              </a:ext>
            </a:extLst>
          </p:cNvPr>
          <p:cNvSpPr txBox="1">
            <a:spLocks/>
          </p:cNvSpPr>
          <p:nvPr/>
        </p:nvSpPr>
        <p:spPr>
          <a:xfrm>
            <a:off x="24058737" y="13253127"/>
            <a:ext cx="281164" cy="47705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68579" tIns="68579" rIns="68579" bIns="68579"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r" defTabSz="18288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888888"/>
                </a:solidFill>
                <a:effectLst/>
                <a:uFillTx/>
                <a:latin typeface="Calibri"/>
                <a:ea typeface="Calibri"/>
                <a:cs typeface="Calibri"/>
                <a:sym typeface="Calibri"/>
              </a:defRPr>
            </a:lvl1pPr>
            <a:lvl2pPr marL="0" marR="0" indent="228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2pPr>
            <a:lvl3pPr marL="0" marR="0" indent="457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3pPr>
            <a:lvl4pPr marL="0" marR="0" indent="685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4pPr>
            <a:lvl5pPr marL="0" marR="0" indent="9144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5pPr>
            <a:lvl6pPr marL="0" marR="0" indent="11430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6pPr>
            <a:lvl7pPr marL="0" marR="0" indent="1371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7pPr>
            <a:lvl8pPr marL="0" marR="0" indent="1600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8pPr>
            <a:lvl9pPr marL="0" marR="0" indent="1828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9pPr>
          </a:lstStyle>
          <a:p>
            <a:r>
              <a:rPr lang="en-US"/>
              <a:t>3</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3F7B9036-8DB9-EB52-5621-BDD3FF8012C3}"/>
            </a:ext>
          </a:extLst>
        </p:cNvPr>
        <p:cNvGrpSpPr/>
        <p:nvPr/>
      </p:nvGrpSpPr>
      <p:grpSpPr>
        <a:xfrm>
          <a:off x="0" y="0"/>
          <a:ext cx="0" cy="0"/>
          <a:chOff x="0" y="0"/>
          <a:chExt cx="0" cy="0"/>
        </a:xfrm>
      </p:grpSpPr>
      <p:pic>
        <p:nvPicPr>
          <p:cNvPr id="513" name="Mars_Map.jpg" descr="Mars_Map.jpg">
            <a:extLst>
              <a:ext uri="{FF2B5EF4-FFF2-40B4-BE49-F238E27FC236}">
                <a16:creationId xmlns:a16="http://schemas.microsoft.com/office/drawing/2014/main" id="{0F814403-F4AC-B61F-C32A-1D1F67D726CB}"/>
              </a:ext>
            </a:extLst>
          </p:cNvPr>
          <p:cNvPicPr>
            <a:picLocks noChangeAspect="1"/>
          </p:cNvPicPr>
          <p:nvPr/>
        </p:nvPicPr>
        <p:blipFill>
          <a:blip r:embed="rId3">
            <a:alphaModFix amt="20000"/>
          </a:blip>
          <a:srcRect l="1666" t="4461" r="1666" b="4685"/>
          <a:stretch>
            <a:fillRect/>
          </a:stretch>
        </p:blipFill>
        <p:spPr>
          <a:xfrm>
            <a:off x="2560637" y="1577709"/>
            <a:ext cx="19262820" cy="11785894"/>
          </a:xfrm>
          <a:prstGeom prst="rect">
            <a:avLst/>
          </a:prstGeom>
          <a:ln w="12700">
            <a:miter lim="400000"/>
          </a:ln>
        </p:spPr>
      </p:pic>
      <p:sp>
        <p:nvSpPr>
          <p:cNvPr id="514" name="Rectangle 18">
            <a:extLst>
              <a:ext uri="{FF2B5EF4-FFF2-40B4-BE49-F238E27FC236}">
                <a16:creationId xmlns:a16="http://schemas.microsoft.com/office/drawing/2014/main" id="{B8454E64-755D-5441-4C13-502C93E5742B}"/>
              </a:ext>
            </a:extLst>
          </p:cNvPr>
          <p:cNvSpPr/>
          <p:nvPr/>
        </p:nvSpPr>
        <p:spPr>
          <a:xfrm>
            <a:off x="2560637" y="1157763"/>
            <a:ext cx="19262726" cy="12654835"/>
          </a:xfrm>
          <a:custGeom>
            <a:avLst/>
            <a:gdLst/>
            <a:ahLst/>
            <a:cxnLst>
              <a:cxn ang="0">
                <a:pos x="wd2" y="hd2"/>
              </a:cxn>
              <a:cxn ang="5400000">
                <a:pos x="wd2" y="hd2"/>
              </a:cxn>
              <a:cxn ang="10800000">
                <a:pos x="wd2" y="hd2"/>
              </a:cxn>
              <a:cxn ang="16200000">
                <a:pos x="wd2" y="hd2"/>
              </a:cxn>
            </a:cxnLst>
            <a:rect l="0" t="0" r="r" b="b"/>
            <a:pathLst>
              <a:path w="21600" h="21600" extrusionOk="0">
                <a:moveTo>
                  <a:pt x="0" y="10800"/>
                </a:moveTo>
                <a:cubicBezTo>
                  <a:pt x="0" y="16747"/>
                  <a:pt x="4835" y="21569"/>
                  <a:pt x="10800" y="21569"/>
                </a:cubicBezTo>
                <a:cubicBezTo>
                  <a:pt x="16765" y="21569"/>
                  <a:pt x="21600" y="16747"/>
                  <a:pt x="21600" y="10800"/>
                </a:cubicBezTo>
                <a:lnTo>
                  <a:pt x="21600" y="21600"/>
                </a:lnTo>
                <a:lnTo>
                  <a:pt x="0" y="21600"/>
                </a:lnTo>
                <a:close/>
                <a:moveTo>
                  <a:pt x="0" y="0"/>
                </a:moveTo>
                <a:lnTo>
                  <a:pt x="21600" y="0"/>
                </a:lnTo>
                <a:lnTo>
                  <a:pt x="21600" y="10800"/>
                </a:lnTo>
                <a:cubicBezTo>
                  <a:pt x="21600" y="4853"/>
                  <a:pt x="16765" y="31"/>
                  <a:pt x="10800" y="31"/>
                </a:cubicBezTo>
                <a:cubicBezTo>
                  <a:pt x="4835" y="31"/>
                  <a:pt x="0" y="4853"/>
                  <a:pt x="0" y="10800"/>
                </a:cubicBezTo>
                <a:close/>
              </a:path>
            </a:pathLst>
          </a:custGeom>
          <a:solidFill>
            <a:srgbClr val="FFFFFF"/>
          </a:solidFill>
          <a:ln w="12700">
            <a:miter lim="400000"/>
          </a:ln>
        </p:spPr>
        <p:txBody>
          <a:bodyPr lIns="45719" rIns="45719"/>
          <a:lstStyle/>
          <a:p>
            <a:pPr defTabSz="914400">
              <a:defRPr sz="2400" b="0">
                <a:solidFill>
                  <a:srgbClr val="FFFFFF"/>
                </a:solidFill>
                <a:latin typeface="Times Roman"/>
                <a:ea typeface="Times Roman"/>
                <a:cs typeface="Times Roman"/>
                <a:sym typeface="Times Roman"/>
              </a:defRPr>
            </a:pPr>
            <a:endParaRPr>
              <a:solidFill>
                <a:srgbClr val="FFFFFF">
                  <a:alpha val="20000"/>
                </a:srgbClr>
              </a:solidFill>
            </a:endParaRPr>
          </a:p>
        </p:txBody>
      </p:sp>
      <p:sp>
        <p:nvSpPr>
          <p:cNvPr id="516" name="90°N">
            <a:extLst>
              <a:ext uri="{FF2B5EF4-FFF2-40B4-BE49-F238E27FC236}">
                <a16:creationId xmlns:a16="http://schemas.microsoft.com/office/drawing/2014/main" id="{43C9CE80-4720-ABDE-24BB-CC02FD00E893}"/>
              </a:ext>
            </a:extLst>
          </p:cNvPr>
          <p:cNvSpPr txBox="1"/>
          <p:nvPr/>
        </p:nvSpPr>
        <p:spPr>
          <a:xfrm>
            <a:off x="7331848" y="1236452"/>
            <a:ext cx="1059584" cy="63671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rPr>
                <a:solidFill>
                  <a:srgbClr val="000000">
                    <a:alpha val="20000"/>
                  </a:srgbClr>
                </a:solidFill>
              </a:rPr>
              <a:t>90°N</a:t>
            </a:r>
          </a:p>
        </p:txBody>
      </p:sp>
      <p:sp>
        <p:nvSpPr>
          <p:cNvPr id="517" name="60°N">
            <a:extLst>
              <a:ext uri="{FF2B5EF4-FFF2-40B4-BE49-F238E27FC236}">
                <a16:creationId xmlns:a16="http://schemas.microsoft.com/office/drawing/2014/main" id="{87523258-2C19-569C-300F-54FF351D8566}"/>
              </a:ext>
            </a:extLst>
          </p:cNvPr>
          <p:cNvSpPr txBox="1"/>
          <p:nvPr/>
        </p:nvSpPr>
        <p:spPr>
          <a:xfrm>
            <a:off x="4456259" y="2506138"/>
            <a:ext cx="1059584" cy="63671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rPr>
                <a:solidFill>
                  <a:srgbClr val="000000">
                    <a:alpha val="20000"/>
                  </a:srgbClr>
                </a:solidFill>
              </a:rPr>
              <a:t>60°N</a:t>
            </a:r>
          </a:p>
        </p:txBody>
      </p:sp>
      <p:sp>
        <p:nvSpPr>
          <p:cNvPr id="518" name="30°N">
            <a:extLst>
              <a:ext uri="{FF2B5EF4-FFF2-40B4-BE49-F238E27FC236}">
                <a16:creationId xmlns:a16="http://schemas.microsoft.com/office/drawing/2014/main" id="{56362C9A-F7A1-9B18-AC8C-1FA455ADFD20}"/>
              </a:ext>
            </a:extLst>
          </p:cNvPr>
          <p:cNvSpPr txBox="1"/>
          <p:nvPr/>
        </p:nvSpPr>
        <p:spPr>
          <a:xfrm>
            <a:off x="2271859" y="4639738"/>
            <a:ext cx="1059584" cy="63671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rPr>
                <a:solidFill>
                  <a:srgbClr val="000000">
                    <a:alpha val="20000"/>
                  </a:srgbClr>
                </a:solidFill>
              </a:rPr>
              <a:t>30°N</a:t>
            </a:r>
          </a:p>
        </p:txBody>
      </p:sp>
      <p:sp>
        <p:nvSpPr>
          <p:cNvPr id="519" name="0°">
            <a:extLst>
              <a:ext uri="{FF2B5EF4-FFF2-40B4-BE49-F238E27FC236}">
                <a16:creationId xmlns:a16="http://schemas.microsoft.com/office/drawing/2014/main" id="{F9C5377E-6108-50F6-0B68-89DDBB47F412}"/>
              </a:ext>
            </a:extLst>
          </p:cNvPr>
          <p:cNvSpPr txBox="1"/>
          <p:nvPr/>
        </p:nvSpPr>
        <p:spPr>
          <a:xfrm>
            <a:off x="1797349" y="7166826"/>
            <a:ext cx="535402" cy="63671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rPr>
                <a:solidFill>
                  <a:srgbClr val="000000">
                    <a:alpha val="20000"/>
                  </a:srgbClr>
                </a:solidFill>
              </a:rPr>
              <a:t>0°</a:t>
            </a:r>
          </a:p>
        </p:txBody>
      </p:sp>
      <p:sp>
        <p:nvSpPr>
          <p:cNvPr id="520" name="30°S">
            <a:extLst>
              <a:ext uri="{FF2B5EF4-FFF2-40B4-BE49-F238E27FC236}">
                <a16:creationId xmlns:a16="http://schemas.microsoft.com/office/drawing/2014/main" id="{51EEC229-3B88-1104-D85B-376987B78B9C}"/>
              </a:ext>
            </a:extLst>
          </p:cNvPr>
          <p:cNvSpPr txBox="1"/>
          <p:nvPr/>
        </p:nvSpPr>
        <p:spPr>
          <a:xfrm>
            <a:off x="2287087" y="9644103"/>
            <a:ext cx="1029127" cy="63671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rPr>
                <a:solidFill>
                  <a:srgbClr val="000000">
                    <a:alpha val="20000"/>
                  </a:srgbClr>
                </a:solidFill>
              </a:rPr>
              <a:t>30°S</a:t>
            </a:r>
          </a:p>
        </p:txBody>
      </p:sp>
      <p:sp>
        <p:nvSpPr>
          <p:cNvPr id="521" name="60°S">
            <a:extLst>
              <a:ext uri="{FF2B5EF4-FFF2-40B4-BE49-F238E27FC236}">
                <a16:creationId xmlns:a16="http://schemas.microsoft.com/office/drawing/2014/main" id="{6653132D-E830-F0C4-7B42-F2B47DF328BF}"/>
              </a:ext>
            </a:extLst>
          </p:cNvPr>
          <p:cNvSpPr txBox="1"/>
          <p:nvPr/>
        </p:nvSpPr>
        <p:spPr>
          <a:xfrm>
            <a:off x="4471487" y="11786663"/>
            <a:ext cx="1029127" cy="63671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rPr>
                <a:solidFill>
                  <a:srgbClr val="000000">
                    <a:alpha val="20000"/>
                  </a:srgbClr>
                </a:solidFill>
              </a:rPr>
              <a:t>60°S</a:t>
            </a:r>
          </a:p>
        </p:txBody>
      </p:sp>
      <p:sp>
        <p:nvSpPr>
          <p:cNvPr id="522" name="90°S">
            <a:extLst>
              <a:ext uri="{FF2B5EF4-FFF2-40B4-BE49-F238E27FC236}">
                <a16:creationId xmlns:a16="http://schemas.microsoft.com/office/drawing/2014/main" id="{7D5BEA0A-B854-7A2A-0647-3006247EA424}"/>
              </a:ext>
            </a:extLst>
          </p:cNvPr>
          <p:cNvSpPr txBox="1"/>
          <p:nvPr/>
        </p:nvSpPr>
        <p:spPr>
          <a:xfrm>
            <a:off x="7347076" y="13103014"/>
            <a:ext cx="1029127" cy="63671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rPr>
                <a:solidFill>
                  <a:srgbClr val="000000">
                    <a:alpha val="20000"/>
                  </a:srgbClr>
                </a:solidFill>
              </a:rPr>
              <a:t>90°S</a:t>
            </a:r>
          </a:p>
        </p:txBody>
      </p:sp>
      <p:sp>
        <p:nvSpPr>
          <p:cNvPr id="523" name="180°">
            <a:extLst>
              <a:ext uri="{FF2B5EF4-FFF2-40B4-BE49-F238E27FC236}">
                <a16:creationId xmlns:a16="http://schemas.microsoft.com/office/drawing/2014/main" id="{A1DE20D4-089D-D8F5-982E-9ADF45D07960}"/>
              </a:ext>
            </a:extLst>
          </p:cNvPr>
          <p:cNvSpPr txBox="1"/>
          <p:nvPr/>
        </p:nvSpPr>
        <p:spPr>
          <a:xfrm>
            <a:off x="8374375" y="1077702"/>
            <a:ext cx="990655" cy="63671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rPr>
                <a:solidFill>
                  <a:srgbClr val="000000">
                    <a:alpha val="20000"/>
                  </a:srgbClr>
                </a:solidFill>
              </a:rPr>
              <a:t>180°</a:t>
            </a:r>
          </a:p>
        </p:txBody>
      </p:sp>
      <p:sp>
        <p:nvSpPr>
          <p:cNvPr id="524" name="90°W">
            <a:extLst>
              <a:ext uri="{FF2B5EF4-FFF2-40B4-BE49-F238E27FC236}">
                <a16:creationId xmlns:a16="http://schemas.microsoft.com/office/drawing/2014/main" id="{6B995CDA-1720-E4B2-08DF-7C4FE9C61A3C}"/>
              </a:ext>
            </a:extLst>
          </p:cNvPr>
          <p:cNvSpPr txBox="1"/>
          <p:nvPr/>
        </p:nvSpPr>
        <p:spPr>
          <a:xfrm>
            <a:off x="9967669" y="1077702"/>
            <a:ext cx="1142941" cy="63671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rPr>
                <a:solidFill>
                  <a:srgbClr val="000000">
                    <a:alpha val="20000"/>
                  </a:srgbClr>
                </a:solidFill>
              </a:rPr>
              <a:t>90°W</a:t>
            </a:r>
          </a:p>
        </p:txBody>
      </p:sp>
      <p:sp>
        <p:nvSpPr>
          <p:cNvPr id="525" name="0°">
            <a:extLst>
              <a:ext uri="{FF2B5EF4-FFF2-40B4-BE49-F238E27FC236}">
                <a16:creationId xmlns:a16="http://schemas.microsoft.com/office/drawing/2014/main" id="{D9FC427B-3E16-DC4D-CA97-43F2BA05C4BB}"/>
              </a:ext>
            </a:extLst>
          </p:cNvPr>
          <p:cNvSpPr txBox="1"/>
          <p:nvPr/>
        </p:nvSpPr>
        <p:spPr>
          <a:xfrm>
            <a:off x="11924299" y="1077702"/>
            <a:ext cx="535402" cy="63671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rPr>
                <a:solidFill>
                  <a:srgbClr val="000000">
                    <a:alpha val="20000"/>
                  </a:srgbClr>
                </a:solidFill>
              </a:rPr>
              <a:t>0°</a:t>
            </a:r>
          </a:p>
        </p:txBody>
      </p:sp>
      <p:sp>
        <p:nvSpPr>
          <p:cNvPr id="526" name="90°E">
            <a:extLst>
              <a:ext uri="{FF2B5EF4-FFF2-40B4-BE49-F238E27FC236}">
                <a16:creationId xmlns:a16="http://schemas.microsoft.com/office/drawing/2014/main" id="{0E3B3EFB-46EA-33ED-ADB1-BC007AF3A943}"/>
              </a:ext>
            </a:extLst>
          </p:cNvPr>
          <p:cNvSpPr txBox="1"/>
          <p:nvPr/>
        </p:nvSpPr>
        <p:spPr>
          <a:xfrm>
            <a:off x="13759973" y="1077702"/>
            <a:ext cx="1013097" cy="63671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rPr dirty="0">
                <a:solidFill>
                  <a:srgbClr val="000000">
                    <a:alpha val="20000"/>
                  </a:srgbClr>
                </a:solidFill>
              </a:rPr>
              <a:t>90°E</a:t>
            </a:r>
          </a:p>
        </p:txBody>
      </p:sp>
      <p:sp>
        <p:nvSpPr>
          <p:cNvPr id="527" name="180°E">
            <a:extLst>
              <a:ext uri="{FF2B5EF4-FFF2-40B4-BE49-F238E27FC236}">
                <a16:creationId xmlns:a16="http://schemas.microsoft.com/office/drawing/2014/main" id="{88CF15D9-C522-1F91-D433-0628F27798EF}"/>
              </a:ext>
            </a:extLst>
          </p:cNvPr>
          <p:cNvSpPr txBox="1"/>
          <p:nvPr/>
        </p:nvSpPr>
        <p:spPr>
          <a:xfrm>
            <a:off x="15159794" y="1077702"/>
            <a:ext cx="1240723" cy="63671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rPr>
                <a:solidFill>
                  <a:srgbClr val="000000">
                    <a:alpha val="20000"/>
                  </a:srgbClr>
                </a:solidFill>
              </a:rPr>
              <a:t>180°E</a:t>
            </a:r>
          </a:p>
        </p:txBody>
      </p:sp>
      <p:grpSp>
        <p:nvGrpSpPr>
          <p:cNvPr id="3" name="Group 2">
            <a:extLst>
              <a:ext uri="{FF2B5EF4-FFF2-40B4-BE49-F238E27FC236}">
                <a16:creationId xmlns:a16="http://schemas.microsoft.com/office/drawing/2014/main" id="{10AA5C88-171E-D5ED-D44C-55B9B82F9405}"/>
              </a:ext>
            </a:extLst>
          </p:cNvPr>
          <p:cNvGrpSpPr/>
          <p:nvPr/>
        </p:nvGrpSpPr>
        <p:grpSpPr>
          <a:xfrm>
            <a:off x="17459728" y="2136310"/>
            <a:ext cx="4235546" cy="7341040"/>
            <a:chOff x="6783529" y="3828922"/>
            <a:chExt cx="4235546" cy="7341040"/>
          </a:xfrm>
        </p:grpSpPr>
        <p:pic>
          <p:nvPicPr>
            <p:cNvPr id="528" name="ESP_018857_2225alpineglacier.jpg" descr="ESP_018857_2225alpineglacier.jpg">
              <a:extLst>
                <a:ext uri="{FF2B5EF4-FFF2-40B4-BE49-F238E27FC236}">
                  <a16:creationId xmlns:a16="http://schemas.microsoft.com/office/drawing/2014/main" id="{0B187082-435F-86CD-1756-E47A8790192C}"/>
                </a:ext>
              </a:extLst>
            </p:cNvPr>
            <p:cNvPicPr>
              <a:picLocks noChangeAspect="1"/>
            </p:cNvPicPr>
            <p:nvPr/>
          </p:nvPicPr>
          <p:blipFill>
            <a:blip r:embed="rId4">
              <a:alphaModFix amt="20000"/>
            </a:blip>
            <a:srcRect l="16118" t="8612" r="18711" b="25284"/>
            <a:stretch>
              <a:fillRect/>
            </a:stretch>
          </p:blipFill>
          <p:spPr>
            <a:xfrm>
              <a:off x="6783529" y="3924849"/>
              <a:ext cx="4172496" cy="7245113"/>
            </a:xfrm>
            <a:prstGeom prst="rect">
              <a:avLst/>
            </a:prstGeom>
            <a:ln w="25400">
              <a:solidFill>
                <a:srgbClr val="FFFFFF"/>
              </a:solidFill>
              <a:miter lim="400000"/>
            </a:ln>
          </p:spPr>
        </p:pic>
        <p:sp>
          <p:nvSpPr>
            <p:cNvPr id="531" name="500 m">
              <a:extLst>
                <a:ext uri="{FF2B5EF4-FFF2-40B4-BE49-F238E27FC236}">
                  <a16:creationId xmlns:a16="http://schemas.microsoft.com/office/drawing/2014/main" id="{15538084-428B-2E83-9856-DDB89701058B}"/>
                </a:ext>
              </a:extLst>
            </p:cNvPr>
            <p:cNvSpPr txBox="1"/>
            <p:nvPr/>
          </p:nvSpPr>
          <p:spPr>
            <a:xfrm>
              <a:off x="7032994" y="10451748"/>
              <a:ext cx="934549" cy="48282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200" b="0">
                  <a:solidFill>
                    <a:srgbClr val="FFFFFF"/>
                  </a:solidFill>
                </a:defRPr>
              </a:lvl1pPr>
            </a:lstStyle>
            <a:p>
              <a:r>
                <a:rPr dirty="0">
                  <a:solidFill>
                    <a:srgbClr val="FFFFFF">
                      <a:alpha val="20000"/>
                    </a:srgbClr>
                  </a:solidFill>
                </a:rPr>
                <a:t>500 m</a:t>
              </a:r>
            </a:p>
          </p:txBody>
        </p:sp>
        <p:sp>
          <p:nvSpPr>
            <p:cNvPr id="532" name="43.86° N, 49.4° E.">
              <a:extLst>
                <a:ext uri="{FF2B5EF4-FFF2-40B4-BE49-F238E27FC236}">
                  <a16:creationId xmlns:a16="http://schemas.microsoft.com/office/drawing/2014/main" id="{BC8394F6-97F8-2E0B-08C6-C7CD455B048D}"/>
                </a:ext>
              </a:extLst>
            </p:cNvPr>
            <p:cNvSpPr txBox="1"/>
            <p:nvPr/>
          </p:nvSpPr>
          <p:spPr>
            <a:xfrm>
              <a:off x="8584114" y="3828922"/>
              <a:ext cx="2434961" cy="62036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lgn="l" defTabSz="457200">
                <a:lnSpc>
                  <a:spcPts val="4200"/>
                </a:lnSpc>
                <a:defRPr sz="2400">
                  <a:latin typeface="Times Roman"/>
                  <a:ea typeface="Times Roman"/>
                  <a:cs typeface="Times Roman"/>
                  <a:sym typeface="Times Roman"/>
                </a:defRPr>
              </a:lvl1pPr>
            </a:lstStyle>
            <a:p>
              <a:r>
                <a:rPr dirty="0">
                  <a:solidFill>
                    <a:srgbClr val="000000">
                      <a:alpha val="20000"/>
                    </a:srgbClr>
                  </a:solidFill>
                </a:rPr>
                <a:t>43.86° N, 49.4° E.</a:t>
              </a:r>
            </a:p>
          </p:txBody>
        </p:sp>
      </p:grpSp>
      <p:sp>
        <p:nvSpPr>
          <p:cNvPr id="533" name="Rectangle">
            <a:extLst>
              <a:ext uri="{FF2B5EF4-FFF2-40B4-BE49-F238E27FC236}">
                <a16:creationId xmlns:a16="http://schemas.microsoft.com/office/drawing/2014/main" id="{E91528AA-C303-7578-5123-2E8D1FBFACB1}"/>
              </a:ext>
            </a:extLst>
          </p:cNvPr>
          <p:cNvSpPr/>
          <p:nvPr/>
        </p:nvSpPr>
        <p:spPr>
          <a:xfrm>
            <a:off x="13823950" y="4111625"/>
            <a:ext cx="629844" cy="511175"/>
          </a:xfrm>
          <a:prstGeom prst="rect">
            <a:avLst/>
          </a:prstGeom>
          <a:ln w="50800">
            <a:solidFill>
              <a:srgbClr val="FFFFFF"/>
            </a:solidFill>
            <a:prstDash val="sysDot"/>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solidFill>
                <a:srgbClr val="FFFFFF">
                  <a:alpha val="20000"/>
                </a:srgbClr>
              </a:solidFill>
            </a:endParaRPr>
          </a:p>
        </p:txBody>
      </p:sp>
      <p:sp>
        <p:nvSpPr>
          <p:cNvPr id="534" name="Line">
            <a:extLst>
              <a:ext uri="{FF2B5EF4-FFF2-40B4-BE49-F238E27FC236}">
                <a16:creationId xmlns:a16="http://schemas.microsoft.com/office/drawing/2014/main" id="{8D5A565A-66D9-D581-FB3B-83B15050038B}"/>
              </a:ext>
            </a:extLst>
          </p:cNvPr>
          <p:cNvSpPr/>
          <p:nvPr/>
        </p:nvSpPr>
        <p:spPr>
          <a:xfrm flipH="1">
            <a:off x="14453793" y="2232238"/>
            <a:ext cx="3046768" cy="1879388"/>
          </a:xfrm>
          <a:prstGeom prst="line">
            <a:avLst/>
          </a:prstGeom>
          <a:ln w="25400">
            <a:solidFill>
              <a:srgbClr val="FFFFFF"/>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solidFill>
                <a:srgbClr val="FFFFFF">
                  <a:alpha val="20000"/>
                </a:srgbClr>
              </a:solidFill>
            </a:endParaRPr>
          </a:p>
        </p:txBody>
      </p:sp>
      <p:sp>
        <p:nvSpPr>
          <p:cNvPr id="535" name="Line">
            <a:extLst>
              <a:ext uri="{FF2B5EF4-FFF2-40B4-BE49-F238E27FC236}">
                <a16:creationId xmlns:a16="http://schemas.microsoft.com/office/drawing/2014/main" id="{5B8BB232-30AB-7F6F-CDFB-E58285A70727}"/>
              </a:ext>
            </a:extLst>
          </p:cNvPr>
          <p:cNvSpPr/>
          <p:nvPr/>
        </p:nvSpPr>
        <p:spPr>
          <a:xfrm flipH="1" flipV="1">
            <a:off x="14453794" y="4622800"/>
            <a:ext cx="3005840" cy="4895884"/>
          </a:xfrm>
          <a:prstGeom prst="line">
            <a:avLst/>
          </a:prstGeom>
          <a:ln w="25400">
            <a:solidFill>
              <a:srgbClr val="FFFFFF"/>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solidFill>
                <a:srgbClr val="FFFFFF">
                  <a:alpha val="20000"/>
                </a:srgbClr>
              </a:solidFill>
            </a:endParaRPr>
          </a:p>
        </p:txBody>
      </p:sp>
      <p:sp>
        <p:nvSpPr>
          <p:cNvPr id="536" name="Titre 1">
            <a:extLst>
              <a:ext uri="{FF2B5EF4-FFF2-40B4-BE49-F238E27FC236}">
                <a16:creationId xmlns:a16="http://schemas.microsoft.com/office/drawing/2014/main" id="{C58571FA-A5ED-4D39-7EA7-26337D3F6EFF}"/>
              </a:ext>
            </a:extLst>
          </p:cNvPr>
          <p:cNvSpPr txBox="1"/>
          <p:nvPr/>
        </p:nvSpPr>
        <p:spPr>
          <a:xfrm>
            <a:off x="6883438" y="-30655"/>
            <a:ext cx="10617124" cy="107696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68580" tIns="68580" rIns="68580" bIns="68580">
            <a:spAutoFit/>
          </a:bodyPr>
          <a:lstStyle>
            <a:lvl1pPr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6200">
                <a:latin typeface="Helvetica"/>
                <a:ea typeface="Helvetica"/>
                <a:cs typeface="Helvetica"/>
                <a:sym typeface="Helvetica"/>
              </a:defRPr>
            </a:lvl1pPr>
          </a:lstStyle>
          <a:p>
            <a:r>
              <a:t>Problématique </a:t>
            </a:r>
          </a:p>
        </p:txBody>
      </p:sp>
      <p:sp>
        <p:nvSpPr>
          <p:cNvPr id="2" name="Titre 1">
            <a:extLst>
              <a:ext uri="{FF2B5EF4-FFF2-40B4-BE49-F238E27FC236}">
                <a16:creationId xmlns:a16="http://schemas.microsoft.com/office/drawing/2014/main" id="{C7A13C52-05C2-0B8E-02E8-9E1BC89C1DF3}"/>
              </a:ext>
            </a:extLst>
          </p:cNvPr>
          <p:cNvSpPr txBox="1"/>
          <p:nvPr/>
        </p:nvSpPr>
        <p:spPr>
          <a:xfrm>
            <a:off x="285381" y="12105018"/>
            <a:ext cx="8337865" cy="152349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68580" tIns="68580" rIns="68580" bIns="68580">
            <a:spAutoFit/>
          </a:bodyPr>
          <a:lstStyle/>
          <a:p>
            <a:pPr algn="l" defTabSz="457200">
              <a:spcBef>
                <a:spcPts val="1600"/>
              </a:spcBef>
              <a:defRPr sz="3000" b="0" i="1">
                <a:latin typeface="Times Roman"/>
                <a:ea typeface="Times Roman"/>
                <a:cs typeface="Times Roman"/>
                <a:sym typeface="Times Roman"/>
              </a:defRPr>
            </a:pPr>
            <a:br>
              <a:rPr>
                <a:solidFill>
                  <a:srgbClr val="000000">
                    <a:alpha val="20000"/>
                  </a:srgbClr>
                </a:solidFill>
              </a:rPr>
            </a:br>
            <a:r>
              <a:rPr err="1">
                <a:solidFill>
                  <a:srgbClr val="000000">
                    <a:alpha val="20000"/>
                  </a:srgbClr>
                </a:solidFill>
              </a:rPr>
              <a:t>Crédits</a:t>
            </a:r>
            <a:r>
              <a:rPr>
                <a:solidFill>
                  <a:srgbClr val="000000">
                    <a:alpha val="20000"/>
                  </a:srgbClr>
                </a:solidFill>
              </a:rPr>
              <a:t> : MSSS/MO/ JPL /NAS</a:t>
            </a:r>
            <a:r>
              <a:rPr lang="en-US">
                <a:solidFill>
                  <a:srgbClr val="000000">
                    <a:alpha val="20000"/>
                  </a:srgbClr>
                </a:solidFill>
              </a:rPr>
              <a:t>A</a:t>
            </a:r>
            <a:r>
              <a:rPr>
                <a:solidFill>
                  <a:srgbClr val="000000">
                    <a:alpha val="20000"/>
                  </a:srgbClr>
                </a:solidFill>
              </a:rPr>
              <a:t>/National Geographic</a:t>
            </a:r>
          </a:p>
        </p:txBody>
      </p:sp>
      <p:sp>
        <p:nvSpPr>
          <p:cNvPr id="4" name="Line">
            <a:extLst>
              <a:ext uri="{FF2B5EF4-FFF2-40B4-BE49-F238E27FC236}">
                <a16:creationId xmlns:a16="http://schemas.microsoft.com/office/drawing/2014/main" id="{195F832A-2160-F73E-3AD3-16DB116F098C}"/>
              </a:ext>
            </a:extLst>
          </p:cNvPr>
          <p:cNvSpPr/>
          <p:nvPr/>
        </p:nvSpPr>
        <p:spPr>
          <a:xfrm>
            <a:off x="17750357" y="9221545"/>
            <a:ext cx="680645" cy="1"/>
          </a:xfrm>
          <a:prstGeom prst="line">
            <a:avLst/>
          </a:prstGeom>
          <a:ln w="88900">
            <a:solidFill>
              <a:srgbClr val="FFFFFF"/>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solidFill>
                <a:srgbClr val="FFFFFF">
                  <a:alpha val="20000"/>
                </a:srgbClr>
              </a:solidFill>
            </a:endParaRPr>
          </a:p>
        </p:txBody>
      </p:sp>
      <p:sp>
        <p:nvSpPr>
          <p:cNvPr id="5" name="Titre 1">
            <a:extLst>
              <a:ext uri="{FF2B5EF4-FFF2-40B4-BE49-F238E27FC236}">
                <a16:creationId xmlns:a16="http://schemas.microsoft.com/office/drawing/2014/main" id="{8ED8FCAB-E354-62A0-AA51-C4F523922629}"/>
              </a:ext>
            </a:extLst>
          </p:cNvPr>
          <p:cNvSpPr txBox="1"/>
          <p:nvPr/>
        </p:nvSpPr>
        <p:spPr>
          <a:xfrm>
            <a:off x="21823363" y="4432670"/>
            <a:ext cx="2235374" cy="198515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68580" tIns="68580" rIns="68580" bIns="68580">
            <a:spAutoFit/>
          </a:bodyPr>
          <a:lstStyle/>
          <a:p>
            <a:pPr defTabSz="457200">
              <a:spcBef>
                <a:spcPts val="1600"/>
              </a:spcBef>
              <a:defRPr sz="3000" b="0" i="1">
                <a:solidFill>
                  <a:srgbClr val="FFFFFF"/>
                </a:solidFill>
                <a:latin typeface="Times Roman"/>
                <a:ea typeface="Times Roman"/>
                <a:cs typeface="Times Roman"/>
                <a:sym typeface="Times Roman"/>
              </a:defRPr>
            </a:pPr>
            <a:r>
              <a:rPr dirty="0" err="1">
                <a:solidFill>
                  <a:schemeClr val="tx1">
                    <a:alpha val="20000"/>
                  </a:schemeClr>
                </a:solidFill>
              </a:rPr>
              <a:t>Crédits</a:t>
            </a:r>
            <a:r>
              <a:rPr dirty="0">
                <a:solidFill>
                  <a:schemeClr val="tx1">
                    <a:alpha val="20000"/>
                  </a:schemeClr>
                </a:solidFill>
              </a:rPr>
              <a:t> : </a:t>
            </a:r>
            <a:br>
              <a:rPr lang="en-US" dirty="0">
                <a:solidFill>
                  <a:schemeClr val="tx1">
                    <a:alpha val="20000"/>
                  </a:schemeClr>
                </a:solidFill>
              </a:rPr>
            </a:br>
            <a:r>
              <a:rPr dirty="0">
                <a:solidFill>
                  <a:schemeClr val="tx1">
                    <a:alpha val="20000"/>
                  </a:schemeClr>
                </a:solidFill>
              </a:rPr>
              <a:t>HiRISE / NASA/JPL/</a:t>
            </a:r>
            <a:r>
              <a:rPr dirty="0" err="1">
                <a:solidFill>
                  <a:schemeClr val="tx1">
                    <a:alpha val="20000"/>
                  </a:schemeClr>
                </a:solidFill>
              </a:rPr>
              <a:t>UArizona</a:t>
            </a:r>
            <a:endParaRPr dirty="0">
              <a:solidFill>
                <a:schemeClr val="tx1">
                  <a:alpha val="20000"/>
                </a:schemeClr>
              </a:solidFill>
            </a:endParaRPr>
          </a:p>
        </p:txBody>
      </p:sp>
      <p:pic>
        <p:nvPicPr>
          <p:cNvPr id="7" name="Image" descr="Image">
            <a:extLst>
              <a:ext uri="{FF2B5EF4-FFF2-40B4-BE49-F238E27FC236}">
                <a16:creationId xmlns:a16="http://schemas.microsoft.com/office/drawing/2014/main" id="{EE051DEB-4E2B-87F4-4F3A-9F1A790A4D66}"/>
              </a:ext>
            </a:extLst>
          </p:cNvPr>
          <p:cNvPicPr>
            <a:picLocks noChangeAspect="1"/>
          </p:cNvPicPr>
          <p:nvPr/>
        </p:nvPicPr>
        <p:blipFill>
          <a:blip r:embed="rId5">
            <a:alphaModFix amt="20000"/>
          </a:blip>
          <a:srcRect l="44316"/>
          <a:stretch>
            <a:fillRect/>
          </a:stretch>
        </p:blipFill>
        <p:spPr>
          <a:xfrm>
            <a:off x="9835347" y="7895602"/>
            <a:ext cx="4713306" cy="3906064"/>
          </a:xfrm>
          <a:prstGeom prst="rect">
            <a:avLst/>
          </a:prstGeom>
          <a:ln w="41275">
            <a:solidFill>
              <a:srgbClr val="FFFFFF"/>
            </a:solidFill>
            <a:miter lim="400000"/>
          </a:ln>
        </p:spPr>
      </p:pic>
      <p:sp>
        <p:nvSpPr>
          <p:cNvPr id="8" name="Dundas et al., 2021">
            <a:extLst>
              <a:ext uri="{FF2B5EF4-FFF2-40B4-BE49-F238E27FC236}">
                <a16:creationId xmlns:a16="http://schemas.microsoft.com/office/drawing/2014/main" id="{79FF3236-066A-D493-079C-EED3237821FC}"/>
              </a:ext>
            </a:extLst>
          </p:cNvPr>
          <p:cNvSpPr txBox="1"/>
          <p:nvPr/>
        </p:nvSpPr>
        <p:spPr>
          <a:xfrm>
            <a:off x="9585000" y="7792230"/>
            <a:ext cx="4238950" cy="63671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71437" tIns="71437" rIns="71437" bIns="71437" anchor="ctr">
            <a:spAutoFit/>
          </a:bodyPr>
          <a:lstStyle>
            <a:lvl1pPr>
              <a:defRPr b="0" i="1"/>
            </a:lvl1pPr>
          </a:lstStyle>
          <a:p>
            <a:r>
              <a:rPr dirty="0">
                <a:solidFill>
                  <a:srgbClr val="000000">
                    <a:alpha val="20000"/>
                  </a:srgbClr>
                </a:solidFill>
              </a:rPr>
              <a:t>Dundas et al., 2021</a:t>
            </a:r>
          </a:p>
        </p:txBody>
      </p:sp>
      <p:sp>
        <p:nvSpPr>
          <p:cNvPr id="9" name="Rectangle">
            <a:extLst>
              <a:ext uri="{FF2B5EF4-FFF2-40B4-BE49-F238E27FC236}">
                <a16:creationId xmlns:a16="http://schemas.microsoft.com/office/drawing/2014/main" id="{3BCE0E4E-5A1D-6438-6BB1-BDF4D31CF275}"/>
              </a:ext>
            </a:extLst>
          </p:cNvPr>
          <p:cNvSpPr/>
          <p:nvPr/>
        </p:nvSpPr>
        <p:spPr>
          <a:xfrm>
            <a:off x="6568516" y="10937043"/>
            <a:ext cx="629844" cy="511175"/>
          </a:xfrm>
          <a:prstGeom prst="rect">
            <a:avLst/>
          </a:prstGeom>
          <a:ln w="50800">
            <a:solidFill>
              <a:srgbClr val="FFFFFF"/>
            </a:solidFill>
            <a:prstDash val="sysDot"/>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solidFill>
                <a:srgbClr val="FFFFFF">
                  <a:alpha val="20000"/>
                </a:srgbClr>
              </a:solidFill>
            </a:endParaRPr>
          </a:p>
        </p:txBody>
      </p:sp>
      <p:sp>
        <p:nvSpPr>
          <p:cNvPr id="10" name="Line">
            <a:extLst>
              <a:ext uri="{FF2B5EF4-FFF2-40B4-BE49-F238E27FC236}">
                <a16:creationId xmlns:a16="http://schemas.microsoft.com/office/drawing/2014/main" id="{6BE6CDF0-44BD-7DCE-431F-699285826F0B}"/>
              </a:ext>
            </a:extLst>
          </p:cNvPr>
          <p:cNvSpPr/>
          <p:nvPr/>
        </p:nvSpPr>
        <p:spPr>
          <a:xfrm flipH="1" flipV="1">
            <a:off x="7198359" y="11448218"/>
            <a:ext cx="2636893" cy="349752"/>
          </a:xfrm>
          <a:prstGeom prst="line">
            <a:avLst/>
          </a:prstGeom>
          <a:ln w="25400">
            <a:solidFill>
              <a:srgbClr val="FFFFFF"/>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solidFill>
                <a:srgbClr val="FFFFFF">
                  <a:alpha val="20000"/>
                </a:srgbClr>
              </a:solidFill>
            </a:endParaRPr>
          </a:p>
        </p:txBody>
      </p:sp>
      <p:sp>
        <p:nvSpPr>
          <p:cNvPr id="11" name="Line">
            <a:extLst>
              <a:ext uri="{FF2B5EF4-FFF2-40B4-BE49-F238E27FC236}">
                <a16:creationId xmlns:a16="http://schemas.microsoft.com/office/drawing/2014/main" id="{797B897C-549A-2FBD-4D98-8CDE590861A8}"/>
              </a:ext>
            </a:extLst>
          </p:cNvPr>
          <p:cNvSpPr/>
          <p:nvPr/>
        </p:nvSpPr>
        <p:spPr>
          <a:xfrm flipH="1">
            <a:off x="7179084" y="7895602"/>
            <a:ext cx="2656168" cy="3063874"/>
          </a:xfrm>
          <a:prstGeom prst="line">
            <a:avLst/>
          </a:prstGeom>
          <a:ln w="25400">
            <a:solidFill>
              <a:srgbClr val="FFFFFF"/>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solidFill>
                <a:srgbClr val="FFFFFF">
                  <a:alpha val="20000"/>
                </a:srgbClr>
              </a:solidFill>
            </a:endParaRPr>
          </a:p>
        </p:txBody>
      </p:sp>
      <p:grpSp>
        <p:nvGrpSpPr>
          <p:cNvPr id="12" name="Group 11">
            <a:extLst>
              <a:ext uri="{FF2B5EF4-FFF2-40B4-BE49-F238E27FC236}">
                <a16:creationId xmlns:a16="http://schemas.microsoft.com/office/drawing/2014/main" id="{E56B212E-E17E-3F64-384F-CD5FD267F336}"/>
              </a:ext>
            </a:extLst>
          </p:cNvPr>
          <p:cNvGrpSpPr>
            <a:grpSpLocks noChangeAspect="1"/>
          </p:cNvGrpSpPr>
          <p:nvPr/>
        </p:nvGrpSpPr>
        <p:grpSpPr>
          <a:xfrm>
            <a:off x="560510" y="5526477"/>
            <a:ext cx="6404300" cy="4645462"/>
            <a:chOff x="12181328" y="4425483"/>
            <a:chExt cx="8467558" cy="6142080"/>
          </a:xfrm>
        </p:grpSpPr>
        <p:sp>
          <p:nvSpPr>
            <p:cNvPr id="13" name="Line">
              <a:extLst>
                <a:ext uri="{FF2B5EF4-FFF2-40B4-BE49-F238E27FC236}">
                  <a16:creationId xmlns:a16="http://schemas.microsoft.com/office/drawing/2014/main" id="{F0051ED0-B80B-6A42-F37F-B0CDB353743A}"/>
                </a:ext>
              </a:extLst>
            </p:cNvPr>
            <p:cNvSpPr/>
            <p:nvPr/>
          </p:nvSpPr>
          <p:spPr>
            <a:xfrm>
              <a:off x="15430641" y="10399666"/>
              <a:ext cx="1136478" cy="1"/>
            </a:xfrm>
            <a:prstGeom prst="line">
              <a:avLst/>
            </a:prstGeom>
            <a:ln w="88900">
              <a:solidFill>
                <a:srgbClr val="FFFFFF"/>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solidFill>
                  <a:srgbClr val="FFFFFF">
                    <a:alpha val="20000"/>
                  </a:srgbClr>
                </a:solidFill>
              </a:endParaRPr>
            </a:p>
          </p:txBody>
        </p:sp>
        <p:sp>
          <p:nvSpPr>
            <p:cNvPr id="14" name="50 m">
              <a:extLst>
                <a:ext uri="{FF2B5EF4-FFF2-40B4-BE49-F238E27FC236}">
                  <a16:creationId xmlns:a16="http://schemas.microsoft.com/office/drawing/2014/main" id="{5E91072F-6A31-787B-4EEB-01C2B56AB25A}"/>
                </a:ext>
              </a:extLst>
            </p:cNvPr>
            <p:cNvSpPr txBox="1"/>
            <p:nvPr/>
          </p:nvSpPr>
          <p:spPr>
            <a:xfrm>
              <a:off x="15357750" y="9807110"/>
              <a:ext cx="1282259" cy="760453"/>
            </a:xfrm>
            <a:prstGeom prst="rect">
              <a:avLst/>
            </a:prstGeom>
            <a:ln w="12700">
              <a:solidFill>
                <a:srgbClr val="FFFFFF"/>
              </a:solidFill>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800">
                  <a:solidFill>
                    <a:srgbClr val="FFFFFF"/>
                  </a:solidFill>
                </a:defRPr>
              </a:lvl1pPr>
            </a:lstStyle>
            <a:p>
              <a:r>
                <a:rPr>
                  <a:solidFill>
                    <a:srgbClr val="FFFFFF">
                      <a:alpha val="20000"/>
                    </a:srgbClr>
                  </a:solidFill>
                </a:rPr>
                <a:t>50 m</a:t>
              </a:r>
            </a:p>
          </p:txBody>
        </p:sp>
        <p:sp>
          <p:nvSpPr>
            <p:cNvPr id="16" name="Line">
              <a:extLst>
                <a:ext uri="{FF2B5EF4-FFF2-40B4-BE49-F238E27FC236}">
                  <a16:creationId xmlns:a16="http://schemas.microsoft.com/office/drawing/2014/main" id="{2FF22727-A9F6-9F6C-8BDF-B0425A2DB143}"/>
                </a:ext>
              </a:extLst>
            </p:cNvPr>
            <p:cNvSpPr/>
            <p:nvPr/>
          </p:nvSpPr>
          <p:spPr>
            <a:xfrm>
              <a:off x="13046216" y="10399666"/>
              <a:ext cx="1432302" cy="1"/>
            </a:xfrm>
            <a:prstGeom prst="line">
              <a:avLst/>
            </a:prstGeom>
            <a:ln w="88900">
              <a:solidFill>
                <a:srgbClr val="FFFFFF"/>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solidFill>
                  <a:srgbClr val="FFFFFF">
                    <a:alpha val="20000"/>
                  </a:srgbClr>
                </a:solidFill>
              </a:endParaRPr>
            </a:p>
          </p:txBody>
        </p:sp>
        <p:pic>
          <p:nvPicPr>
            <p:cNvPr id="18" name="sublimPhoenix.gif" descr="sublimPhoenix.gif">
              <a:extLst>
                <a:ext uri="{FF2B5EF4-FFF2-40B4-BE49-F238E27FC236}">
                  <a16:creationId xmlns:a16="http://schemas.microsoft.com/office/drawing/2014/main" id="{792B740C-3836-BF7F-16AE-01F3E4606D62}"/>
                </a:ext>
              </a:extLst>
            </p:cNvPr>
            <p:cNvPicPr>
              <a:picLocks/>
            </p:cNvPicPr>
            <p:nvPr/>
          </p:nvPicPr>
          <p:blipFill>
            <a:blip r:embed="rId6">
              <a:alphaModFix amt="20000"/>
            </a:blip>
            <a:stretch>
              <a:fillRect/>
            </a:stretch>
          </p:blipFill>
          <p:spPr>
            <a:xfrm>
              <a:off x="15150179" y="7306345"/>
              <a:ext cx="697871" cy="757642"/>
            </a:xfrm>
            <a:prstGeom prst="rect">
              <a:avLst/>
            </a:prstGeom>
            <a:ln w="12700">
              <a:solidFill>
                <a:srgbClr val="FFFFFF"/>
              </a:solidFill>
              <a:miter lim="400000"/>
            </a:ln>
          </p:spPr>
        </p:pic>
        <p:pic>
          <p:nvPicPr>
            <p:cNvPr id="19" name="Image" descr="Image">
              <a:extLst>
                <a:ext uri="{FF2B5EF4-FFF2-40B4-BE49-F238E27FC236}">
                  <a16:creationId xmlns:a16="http://schemas.microsoft.com/office/drawing/2014/main" id="{7538C380-51E2-8842-5600-1BF32BC43670}"/>
                </a:ext>
              </a:extLst>
            </p:cNvPr>
            <p:cNvPicPr>
              <a:picLocks noChangeAspect="1"/>
            </p:cNvPicPr>
            <p:nvPr/>
          </p:nvPicPr>
          <p:blipFill>
            <a:blip r:embed="rId7">
              <a:alphaModFix amt="20000"/>
            </a:blip>
            <a:srcRect l="31577" t="3789" r="4701" b="32859"/>
            <a:stretch>
              <a:fillRect/>
            </a:stretch>
          </p:blipFill>
          <p:spPr>
            <a:xfrm>
              <a:off x="12181328" y="4425483"/>
              <a:ext cx="8467558" cy="6064576"/>
            </a:xfrm>
            <a:prstGeom prst="rect">
              <a:avLst/>
            </a:prstGeom>
            <a:ln w="41275">
              <a:solidFill>
                <a:srgbClr val="FFFFFF"/>
              </a:solidFill>
              <a:miter lim="400000"/>
            </a:ln>
          </p:spPr>
        </p:pic>
        <p:sp>
          <p:nvSpPr>
            <p:cNvPr id="20" name="Dundas et al., 2023">
              <a:extLst>
                <a:ext uri="{FF2B5EF4-FFF2-40B4-BE49-F238E27FC236}">
                  <a16:creationId xmlns:a16="http://schemas.microsoft.com/office/drawing/2014/main" id="{E687FCC9-14A4-2F39-0C33-D9078C1C8889}"/>
                </a:ext>
              </a:extLst>
            </p:cNvPr>
            <p:cNvSpPr txBox="1"/>
            <p:nvPr/>
          </p:nvSpPr>
          <p:spPr>
            <a:xfrm>
              <a:off x="15628070" y="9716128"/>
              <a:ext cx="4859872" cy="841840"/>
            </a:xfrm>
            <a:prstGeom prst="rect">
              <a:avLst/>
            </a:prstGeom>
            <a:ln w="12700">
              <a:noFill/>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i="1"/>
              </a:lvl1pPr>
            </a:lstStyle>
            <a:p>
              <a:r>
                <a:rPr dirty="0">
                  <a:solidFill>
                    <a:srgbClr val="000000">
                      <a:alpha val="20000"/>
                    </a:srgbClr>
                  </a:solidFill>
                </a:rPr>
                <a:t>Dundas et al., 2023</a:t>
              </a:r>
            </a:p>
          </p:txBody>
        </p:sp>
        <p:sp>
          <p:nvSpPr>
            <p:cNvPr id="22" name="50 m">
              <a:extLst>
                <a:ext uri="{FF2B5EF4-FFF2-40B4-BE49-F238E27FC236}">
                  <a16:creationId xmlns:a16="http://schemas.microsoft.com/office/drawing/2014/main" id="{F26E066E-2EEC-F7F6-002A-C4DCA60BDD68}"/>
                </a:ext>
              </a:extLst>
            </p:cNvPr>
            <p:cNvSpPr txBox="1"/>
            <p:nvPr/>
          </p:nvSpPr>
          <p:spPr>
            <a:xfrm>
              <a:off x="12621360" y="9317329"/>
              <a:ext cx="1282259" cy="760453"/>
            </a:xfrm>
            <a:prstGeom prst="rect">
              <a:avLst/>
            </a:prstGeom>
            <a:ln w="12700">
              <a:solidFill>
                <a:srgbClr val="FFFFFF"/>
              </a:solidFill>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800">
                  <a:solidFill>
                    <a:srgbClr val="FFFFFF"/>
                  </a:solidFill>
                </a:defRPr>
              </a:lvl1pPr>
            </a:lstStyle>
            <a:p>
              <a:r>
                <a:rPr dirty="0">
                  <a:solidFill>
                    <a:srgbClr val="FFFFFF">
                      <a:alpha val="20000"/>
                    </a:srgbClr>
                  </a:solidFill>
                </a:rPr>
                <a:t>50 m</a:t>
              </a:r>
            </a:p>
          </p:txBody>
        </p:sp>
        <p:sp>
          <p:nvSpPr>
            <p:cNvPr id="23" name="Line">
              <a:extLst>
                <a:ext uri="{FF2B5EF4-FFF2-40B4-BE49-F238E27FC236}">
                  <a16:creationId xmlns:a16="http://schemas.microsoft.com/office/drawing/2014/main" id="{05CDB758-6199-72CF-B905-C855CF003F15}"/>
                </a:ext>
              </a:extLst>
            </p:cNvPr>
            <p:cNvSpPr/>
            <p:nvPr/>
          </p:nvSpPr>
          <p:spPr>
            <a:xfrm>
              <a:off x="18358409" y="4650521"/>
              <a:ext cx="1" cy="614097"/>
            </a:xfrm>
            <a:prstGeom prst="line">
              <a:avLst/>
            </a:prstGeom>
            <a:ln w="88900">
              <a:solidFill>
                <a:srgbClr val="FFFFFF"/>
              </a:solidFill>
              <a:miter lim="400000"/>
              <a:tailEnd type="triangle"/>
            </a:ln>
          </p:spPr>
          <p:txBody>
            <a:bodyPr lIns="71437" tIns="71437" rIns="71437" bIns="71437" anchor="ctr"/>
            <a:lstStyle/>
            <a:p>
              <a:pPr>
                <a:defRPr sz="3000" b="0">
                  <a:solidFill>
                    <a:srgbClr val="FFFFFF"/>
                  </a:solidFill>
                  <a:latin typeface="+mn-lt"/>
                  <a:ea typeface="+mn-ea"/>
                  <a:cs typeface="+mn-cs"/>
                  <a:sym typeface="Helvetica Neue Medium"/>
                </a:defRPr>
              </a:pPr>
              <a:endParaRPr>
                <a:solidFill>
                  <a:srgbClr val="FFFFFF">
                    <a:alpha val="20000"/>
                  </a:srgbClr>
                </a:solidFill>
              </a:endParaRPr>
            </a:p>
          </p:txBody>
        </p:sp>
        <p:sp>
          <p:nvSpPr>
            <p:cNvPr id="24" name="Line">
              <a:extLst>
                <a:ext uri="{FF2B5EF4-FFF2-40B4-BE49-F238E27FC236}">
                  <a16:creationId xmlns:a16="http://schemas.microsoft.com/office/drawing/2014/main" id="{CBE85482-C99A-8D4A-8C7C-73AF2177FAED}"/>
                </a:ext>
              </a:extLst>
            </p:cNvPr>
            <p:cNvSpPr/>
            <p:nvPr/>
          </p:nvSpPr>
          <p:spPr>
            <a:xfrm>
              <a:off x="14194262" y="9823650"/>
              <a:ext cx="697871" cy="1"/>
            </a:xfrm>
            <a:prstGeom prst="line">
              <a:avLst/>
            </a:prstGeom>
            <a:ln w="88900">
              <a:solidFill>
                <a:srgbClr val="FFFFFF"/>
              </a:solidFill>
              <a:miter lim="400000"/>
              <a:tailEnd type="triangle"/>
            </a:ln>
          </p:spPr>
          <p:txBody>
            <a:bodyPr lIns="71437" tIns="71437" rIns="71437" bIns="71437" anchor="ctr"/>
            <a:lstStyle/>
            <a:p>
              <a:pPr>
                <a:defRPr sz="3000" b="0">
                  <a:solidFill>
                    <a:srgbClr val="FFFFFF"/>
                  </a:solidFill>
                  <a:latin typeface="+mn-lt"/>
                  <a:ea typeface="+mn-ea"/>
                  <a:cs typeface="+mn-cs"/>
                  <a:sym typeface="Helvetica Neue Medium"/>
                </a:defRPr>
              </a:pPr>
              <a:endParaRPr>
                <a:solidFill>
                  <a:srgbClr val="FFFFFF">
                    <a:alpha val="20000"/>
                  </a:srgbClr>
                </a:solidFill>
              </a:endParaRPr>
            </a:p>
          </p:txBody>
        </p:sp>
        <p:sp>
          <p:nvSpPr>
            <p:cNvPr id="25" name="Line">
              <a:extLst>
                <a:ext uri="{FF2B5EF4-FFF2-40B4-BE49-F238E27FC236}">
                  <a16:creationId xmlns:a16="http://schemas.microsoft.com/office/drawing/2014/main" id="{7A66998B-6277-1969-E0BA-6B92B4AE995E}"/>
                </a:ext>
              </a:extLst>
            </p:cNvPr>
            <p:cNvSpPr/>
            <p:nvPr/>
          </p:nvSpPr>
          <p:spPr>
            <a:xfrm>
              <a:off x="19634541" y="6841129"/>
              <a:ext cx="1" cy="757642"/>
            </a:xfrm>
            <a:prstGeom prst="line">
              <a:avLst/>
            </a:prstGeom>
            <a:ln w="88900">
              <a:solidFill>
                <a:srgbClr val="FFFFFF"/>
              </a:solidFill>
              <a:miter lim="400000"/>
              <a:tailEnd type="triangle"/>
            </a:ln>
          </p:spPr>
          <p:txBody>
            <a:bodyPr lIns="71437" tIns="71437" rIns="71437" bIns="71437" anchor="ctr"/>
            <a:lstStyle/>
            <a:p>
              <a:pPr>
                <a:defRPr sz="3000" b="0">
                  <a:solidFill>
                    <a:srgbClr val="FFFFFF"/>
                  </a:solidFill>
                  <a:latin typeface="+mn-lt"/>
                  <a:ea typeface="+mn-ea"/>
                  <a:cs typeface="+mn-cs"/>
                  <a:sym typeface="Helvetica Neue Medium"/>
                </a:defRPr>
              </a:pPr>
              <a:endParaRPr>
                <a:solidFill>
                  <a:srgbClr val="FFFFFF">
                    <a:alpha val="20000"/>
                  </a:srgbClr>
                </a:solidFill>
              </a:endParaRPr>
            </a:p>
          </p:txBody>
        </p:sp>
        <p:sp>
          <p:nvSpPr>
            <p:cNvPr id="26" name="Line">
              <a:extLst>
                <a:ext uri="{FF2B5EF4-FFF2-40B4-BE49-F238E27FC236}">
                  <a16:creationId xmlns:a16="http://schemas.microsoft.com/office/drawing/2014/main" id="{72B46710-C98E-2203-FDF3-386B3201FC20}"/>
                </a:ext>
              </a:extLst>
            </p:cNvPr>
            <p:cNvSpPr/>
            <p:nvPr/>
          </p:nvSpPr>
          <p:spPr>
            <a:xfrm>
              <a:off x="12643724" y="10097672"/>
              <a:ext cx="1136479" cy="2"/>
            </a:xfrm>
            <a:prstGeom prst="line">
              <a:avLst/>
            </a:prstGeom>
            <a:ln w="88900">
              <a:solidFill>
                <a:srgbClr val="FFFFFF"/>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solidFill>
                  <a:srgbClr val="FFFFFF">
                    <a:alpha val="20000"/>
                  </a:srgbClr>
                </a:solidFill>
              </a:endParaRPr>
            </a:p>
          </p:txBody>
        </p:sp>
        <p:sp>
          <p:nvSpPr>
            <p:cNvPr id="28" name="Line">
              <a:extLst>
                <a:ext uri="{FF2B5EF4-FFF2-40B4-BE49-F238E27FC236}">
                  <a16:creationId xmlns:a16="http://schemas.microsoft.com/office/drawing/2014/main" id="{0339A2F4-55B2-8515-AA6D-B5E8128AB340}"/>
                </a:ext>
              </a:extLst>
            </p:cNvPr>
            <p:cNvSpPr/>
            <p:nvPr/>
          </p:nvSpPr>
          <p:spPr>
            <a:xfrm>
              <a:off x="14683824" y="6164407"/>
              <a:ext cx="697871" cy="1"/>
            </a:xfrm>
            <a:prstGeom prst="line">
              <a:avLst/>
            </a:prstGeom>
            <a:ln w="88900">
              <a:solidFill>
                <a:srgbClr val="FFFFFF"/>
              </a:solidFill>
              <a:miter lim="400000"/>
              <a:tailEnd type="triangle"/>
            </a:ln>
          </p:spPr>
          <p:txBody>
            <a:bodyPr lIns="71437" tIns="71437" rIns="71437" bIns="71437" anchor="ctr"/>
            <a:lstStyle/>
            <a:p>
              <a:pPr>
                <a:defRPr sz="3000" b="0">
                  <a:solidFill>
                    <a:srgbClr val="FFFFFF"/>
                  </a:solidFill>
                  <a:latin typeface="+mn-lt"/>
                  <a:ea typeface="+mn-ea"/>
                  <a:cs typeface="+mn-cs"/>
                  <a:sym typeface="Helvetica Neue Medium"/>
                </a:defRPr>
              </a:pPr>
              <a:endParaRPr>
                <a:solidFill>
                  <a:srgbClr val="FFFFFF">
                    <a:alpha val="20000"/>
                  </a:srgbClr>
                </a:solidFill>
              </a:endParaRPr>
            </a:p>
          </p:txBody>
        </p:sp>
      </p:grpSp>
      <p:sp>
        <p:nvSpPr>
          <p:cNvPr id="32" name="Rectangle">
            <a:extLst>
              <a:ext uri="{FF2B5EF4-FFF2-40B4-BE49-F238E27FC236}">
                <a16:creationId xmlns:a16="http://schemas.microsoft.com/office/drawing/2014/main" id="{C0D77321-C16D-9685-51A0-D107F7B50D63}"/>
              </a:ext>
            </a:extLst>
          </p:cNvPr>
          <p:cNvSpPr/>
          <p:nvPr/>
        </p:nvSpPr>
        <p:spPr>
          <a:xfrm>
            <a:off x="6059482" y="4019453"/>
            <a:ext cx="629844" cy="511175"/>
          </a:xfrm>
          <a:prstGeom prst="rect">
            <a:avLst/>
          </a:prstGeom>
          <a:ln w="50800">
            <a:solidFill>
              <a:srgbClr val="FFFFFF"/>
            </a:solidFill>
            <a:prstDash val="sysDot"/>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solidFill>
                <a:srgbClr val="FFFFFF">
                  <a:alpha val="20000"/>
                </a:srgbClr>
              </a:solidFill>
            </a:endParaRPr>
          </a:p>
        </p:txBody>
      </p:sp>
      <p:sp>
        <p:nvSpPr>
          <p:cNvPr id="33" name="Line">
            <a:extLst>
              <a:ext uri="{FF2B5EF4-FFF2-40B4-BE49-F238E27FC236}">
                <a16:creationId xmlns:a16="http://schemas.microsoft.com/office/drawing/2014/main" id="{B70A576C-7526-6335-2554-60279D3B2560}"/>
              </a:ext>
            </a:extLst>
          </p:cNvPr>
          <p:cNvSpPr/>
          <p:nvPr/>
        </p:nvSpPr>
        <p:spPr>
          <a:xfrm flipH="1">
            <a:off x="509447" y="4508551"/>
            <a:ext cx="5498971" cy="1040583"/>
          </a:xfrm>
          <a:prstGeom prst="line">
            <a:avLst/>
          </a:prstGeom>
          <a:ln w="25400">
            <a:solidFill>
              <a:srgbClr val="FFFFFF"/>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solidFill>
                <a:srgbClr val="FFFFFF">
                  <a:alpha val="20000"/>
                </a:srgbClr>
              </a:solidFill>
            </a:endParaRPr>
          </a:p>
        </p:txBody>
      </p:sp>
      <p:sp>
        <p:nvSpPr>
          <p:cNvPr id="34" name="Line">
            <a:extLst>
              <a:ext uri="{FF2B5EF4-FFF2-40B4-BE49-F238E27FC236}">
                <a16:creationId xmlns:a16="http://schemas.microsoft.com/office/drawing/2014/main" id="{9E0D4182-8145-BA4E-C662-05F9C9BFDD2F}"/>
              </a:ext>
            </a:extLst>
          </p:cNvPr>
          <p:cNvSpPr/>
          <p:nvPr/>
        </p:nvSpPr>
        <p:spPr>
          <a:xfrm>
            <a:off x="6714297" y="4534478"/>
            <a:ext cx="265752" cy="1040583"/>
          </a:xfrm>
          <a:prstGeom prst="line">
            <a:avLst/>
          </a:prstGeom>
          <a:ln w="25400">
            <a:solidFill>
              <a:srgbClr val="FFFFFF"/>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solidFill>
                <a:srgbClr val="FFFFFF">
                  <a:alpha val="20000"/>
                </a:srgbClr>
              </a:solidFill>
            </a:endParaRPr>
          </a:p>
        </p:txBody>
      </p:sp>
      <p:sp>
        <p:nvSpPr>
          <p:cNvPr id="35" name="3">
            <a:extLst>
              <a:ext uri="{FF2B5EF4-FFF2-40B4-BE49-F238E27FC236}">
                <a16:creationId xmlns:a16="http://schemas.microsoft.com/office/drawing/2014/main" id="{52DA6615-C123-AAC3-0A25-4079B96047A3}"/>
              </a:ext>
            </a:extLst>
          </p:cNvPr>
          <p:cNvSpPr txBox="1">
            <a:spLocks/>
          </p:cNvSpPr>
          <p:nvPr/>
        </p:nvSpPr>
        <p:spPr>
          <a:xfrm>
            <a:off x="24058737" y="13253127"/>
            <a:ext cx="281164" cy="47705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68579" tIns="68579" rIns="68579" bIns="68579"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r" defTabSz="18288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888888"/>
                </a:solidFill>
                <a:effectLst/>
                <a:uFillTx/>
                <a:latin typeface="Calibri"/>
                <a:ea typeface="Calibri"/>
                <a:cs typeface="Calibri"/>
                <a:sym typeface="Calibri"/>
              </a:defRPr>
            </a:lvl1pPr>
            <a:lvl2pPr marL="0" marR="0" indent="228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2pPr>
            <a:lvl3pPr marL="0" marR="0" indent="457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3pPr>
            <a:lvl4pPr marL="0" marR="0" indent="685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4pPr>
            <a:lvl5pPr marL="0" marR="0" indent="9144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5pPr>
            <a:lvl6pPr marL="0" marR="0" indent="11430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6pPr>
            <a:lvl7pPr marL="0" marR="0" indent="1371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7pPr>
            <a:lvl8pPr marL="0" marR="0" indent="1600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8pPr>
            <a:lvl9pPr marL="0" marR="0" indent="1828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9pPr>
          </a:lstStyle>
          <a:p>
            <a:r>
              <a:rPr lang="en-US">
                <a:solidFill>
                  <a:srgbClr val="888888">
                    <a:alpha val="20000"/>
                  </a:srgbClr>
                </a:solidFill>
              </a:rPr>
              <a:t>3</a:t>
            </a:r>
          </a:p>
        </p:txBody>
      </p:sp>
      <p:sp>
        <p:nvSpPr>
          <p:cNvPr id="15" name="TextBox 14">
            <a:extLst>
              <a:ext uri="{FF2B5EF4-FFF2-40B4-BE49-F238E27FC236}">
                <a16:creationId xmlns:a16="http://schemas.microsoft.com/office/drawing/2014/main" id="{3F263886-052A-F2F2-8A3C-5C4DC63755CA}"/>
              </a:ext>
            </a:extLst>
          </p:cNvPr>
          <p:cNvSpPr txBox="1"/>
          <p:nvPr/>
        </p:nvSpPr>
        <p:spPr>
          <a:xfrm>
            <a:off x="2440156" y="4591303"/>
            <a:ext cx="18755536" cy="3591367"/>
          </a:xfrm>
          <a:prstGeom prst="rect">
            <a:avLst/>
          </a:prstGeom>
          <a:solidFill>
            <a:schemeClr val="bg1">
              <a:lumMod val="85000"/>
            </a:schemeClr>
          </a:solidFill>
          <a:ln w="38100" cap="flat">
            <a:solidFill>
              <a:schemeClr val="tx1"/>
            </a:solid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457200" marR="0" indent="-457200" algn="just" defTabSz="821531" rtl="0" fontAlgn="auto" latinLnBrk="0" hangingPunct="0">
              <a:lnSpc>
                <a:spcPct val="100000"/>
              </a:lnSpc>
              <a:spcBef>
                <a:spcPts val="0"/>
              </a:spcBef>
              <a:spcAft>
                <a:spcPts val="0"/>
              </a:spcAft>
              <a:buClrTx/>
              <a:buSzTx/>
              <a:buFont typeface="Arial" panose="020B0604020202020204" pitchFamily="34" charset="0"/>
              <a:buChar char="•"/>
              <a:tabLst/>
            </a:pPr>
            <a:r>
              <a:rPr kumimoji="0" lang="fr-FR" sz="3200" b="1" i="0" u="none" strike="noStrike" cap="none" spc="0" normalizeH="0" baseline="0" noProof="1">
                <a:ln>
                  <a:noFill/>
                </a:ln>
                <a:solidFill>
                  <a:srgbClr val="000000"/>
                </a:solidFill>
                <a:effectLst/>
                <a:uFillTx/>
                <a:latin typeface="Helvetica Neue"/>
                <a:ea typeface="Helvetica Neue"/>
                <a:cs typeface="Helvetica Neue"/>
                <a:sym typeface="Helvetica Neue"/>
              </a:rPr>
              <a:t>Mars a connu des âges glaciaires récents (~derniers millions d’années).</a:t>
            </a:r>
          </a:p>
          <a:p>
            <a:pPr marL="457200" marR="0" indent="-457200" algn="just" defTabSz="821531" rtl="0" fontAlgn="auto" latinLnBrk="0" hangingPunct="0">
              <a:lnSpc>
                <a:spcPct val="100000"/>
              </a:lnSpc>
              <a:spcBef>
                <a:spcPts val="0"/>
              </a:spcBef>
              <a:spcAft>
                <a:spcPts val="0"/>
              </a:spcAft>
              <a:buClrTx/>
              <a:buSzTx/>
              <a:buFont typeface="Arial" panose="020B0604020202020204" pitchFamily="34" charset="0"/>
              <a:buChar char="•"/>
              <a:tabLst/>
            </a:pPr>
            <a:endParaRPr kumimoji="0" lang="fr-FR" sz="3200" b="1" i="0" u="none" strike="noStrike" cap="none" spc="0" normalizeH="0" baseline="0" noProof="1">
              <a:ln>
                <a:noFill/>
              </a:ln>
              <a:solidFill>
                <a:schemeClr val="bg1">
                  <a:lumMod val="85000"/>
                </a:schemeClr>
              </a:solidFill>
              <a:effectLst/>
              <a:uFillTx/>
              <a:latin typeface="Helvetica Neue"/>
              <a:ea typeface="Helvetica Neue"/>
              <a:cs typeface="Helvetica Neue"/>
              <a:sym typeface="Helvetica Neue"/>
            </a:endParaRPr>
          </a:p>
          <a:p>
            <a:pPr marL="457200" marR="0" indent="-457200" algn="just" defTabSz="821531" rtl="0" fontAlgn="auto" latinLnBrk="0" hangingPunct="0">
              <a:lnSpc>
                <a:spcPct val="100000"/>
              </a:lnSpc>
              <a:spcBef>
                <a:spcPts val="0"/>
              </a:spcBef>
              <a:spcAft>
                <a:spcPts val="0"/>
              </a:spcAft>
              <a:buClrTx/>
              <a:buSzTx/>
              <a:buFont typeface="Arial" panose="020B0604020202020204" pitchFamily="34" charset="0"/>
              <a:buChar char="•"/>
              <a:tabLst/>
            </a:pPr>
            <a:r>
              <a:rPr lang="fr-FR" noProof="1">
                <a:solidFill>
                  <a:schemeClr val="bg1">
                    <a:lumMod val="85000"/>
                  </a:schemeClr>
                </a:solidFill>
              </a:rPr>
              <a:t>Comme pour la Terre, ces âges glaciaires ont été induits par les variations des paramètres orbitaux de la planète.</a:t>
            </a:r>
          </a:p>
          <a:p>
            <a:pPr marL="457200" marR="0" indent="-457200" algn="just" defTabSz="821531" rtl="0" fontAlgn="auto" latinLnBrk="0" hangingPunct="0">
              <a:lnSpc>
                <a:spcPct val="100000"/>
              </a:lnSpc>
              <a:spcBef>
                <a:spcPts val="0"/>
              </a:spcBef>
              <a:spcAft>
                <a:spcPts val="0"/>
              </a:spcAft>
              <a:buClrTx/>
              <a:buSzTx/>
              <a:buFont typeface="Arial" panose="020B0604020202020204" pitchFamily="34" charset="0"/>
              <a:buChar char="•"/>
              <a:tabLst/>
            </a:pPr>
            <a:endParaRPr lang="fr-FR" noProof="1">
              <a:solidFill>
                <a:schemeClr val="bg1">
                  <a:lumMod val="85000"/>
                </a:schemeClr>
              </a:solidFill>
            </a:endParaRPr>
          </a:p>
          <a:p>
            <a:pPr marL="457200" marR="0" indent="-457200" algn="just" defTabSz="821531" rtl="0" fontAlgn="auto" latinLnBrk="0" hangingPunct="0">
              <a:lnSpc>
                <a:spcPct val="100000"/>
              </a:lnSpc>
              <a:spcBef>
                <a:spcPts val="0"/>
              </a:spcBef>
              <a:spcAft>
                <a:spcPts val="0"/>
              </a:spcAft>
              <a:buClrTx/>
              <a:buSzTx/>
              <a:buFont typeface="Arial" panose="020B0604020202020204" pitchFamily="34" charset="0"/>
              <a:buChar char="•"/>
              <a:tabLst/>
            </a:pPr>
            <a:r>
              <a:rPr kumimoji="0" lang="fr-FR" sz="3200" b="1" i="0" u="none" strike="noStrike" cap="none" spc="0" normalizeH="0" baseline="0" noProof="1">
                <a:ln>
                  <a:noFill/>
                </a:ln>
                <a:solidFill>
                  <a:schemeClr val="bg1">
                    <a:lumMod val="85000"/>
                  </a:schemeClr>
                </a:solidFill>
                <a:effectLst/>
                <a:uFillTx/>
                <a:latin typeface="Helvetica Neue"/>
                <a:ea typeface="Helvetica Neue"/>
                <a:cs typeface="Helvetica Neue"/>
                <a:sym typeface="Helvetica Neue"/>
              </a:rPr>
              <a:t>Comment reproduire </a:t>
            </a:r>
            <a:r>
              <a:rPr lang="fr-FR" noProof="1">
                <a:solidFill>
                  <a:schemeClr val="bg1">
                    <a:lumMod val="85000"/>
                  </a:schemeClr>
                </a:solidFill>
              </a:rPr>
              <a:t>ces âges glaciaires pour comprendre la géologie/géomorphologie observée aujourd’hui en surface ?</a:t>
            </a:r>
            <a:endParaRPr kumimoji="0" lang="fr-FR" sz="3200" b="1" i="0" u="none" strike="noStrike" cap="none" spc="0" normalizeH="0" baseline="0" noProof="1">
              <a:ln>
                <a:noFill/>
              </a:ln>
              <a:solidFill>
                <a:schemeClr val="bg1">
                  <a:lumMod val="85000"/>
                </a:schemeClr>
              </a:solidFill>
              <a:effectLst/>
              <a:uFillTx/>
              <a:latin typeface="Helvetica Neue"/>
              <a:ea typeface="Helvetica Neue"/>
              <a:cs typeface="Helvetica Neue"/>
              <a:sym typeface="Helvetica Neue"/>
            </a:endParaRPr>
          </a:p>
        </p:txBody>
      </p:sp>
    </p:spTree>
    <p:extLst>
      <p:ext uri="{BB962C8B-B14F-4D97-AF65-F5344CB8AC3E}">
        <p14:creationId xmlns:p14="http://schemas.microsoft.com/office/powerpoint/2010/main" val="172170658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B1EC12EB-EC9D-FA7B-F71A-7C0B5C970AEC}"/>
            </a:ext>
          </a:extLst>
        </p:cNvPr>
        <p:cNvGrpSpPr/>
        <p:nvPr/>
      </p:nvGrpSpPr>
      <p:grpSpPr>
        <a:xfrm>
          <a:off x="0" y="0"/>
          <a:ext cx="0" cy="0"/>
          <a:chOff x="0" y="0"/>
          <a:chExt cx="0" cy="0"/>
        </a:xfrm>
      </p:grpSpPr>
      <p:pic>
        <p:nvPicPr>
          <p:cNvPr id="513" name="Mars_Map.jpg" descr="Mars_Map.jpg">
            <a:extLst>
              <a:ext uri="{FF2B5EF4-FFF2-40B4-BE49-F238E27FC236}">
                <a16:creationId xmlns:a16="http://schemas.microsoft.com/office/drawing/2014/main" id="{C2404A18-F396-1D35-358B-D30F9704B7BC}"/>
              </a:ext>
            </a:extLst>
          </p:cNvPr>
          <p:cNvPicPr>
            <a:picLocks noChangeAspect="1"/>
          </p:cNvPicPr>
          <p:nvPr/>
        </p:nvPicPr>
        <p:blipFill>
          <a:blip r:embed="rId3">
            <a:alphaModFix amt="20000"/>
          </a:blip>
          <a:srcRect l="1666" t="4461" r="1666" b="4685"/>
          <a:stretch>
            <a:fillRect/>
          </a:stretch>
        </p:blipFill>
        <p:spPr>
          <a:xfrm>
            <a:off x="2560637" y="1577709"/>
            <a:ext cx="19262820" cy="11785894"/>
          </a:xfrm>
          <a:prstGeom prst="rect">
            <a:avLst/>
          </a:prstGeom>
          <a:ln w="12700">
            <a:miter lim="400000"/>
          </a:ln>
        </p:spPr>
      </p:pic>
      <p:sp>
        <p:nvSpPr>
          <p:cNvPr id="514" name="Rectangle 18">
            <a:extLst>
              <a:ext uri="{FF2B5EF4-FFF2-40B4-BE49-F238E27FC236}">
                <a16:creationId xmlns:a16="http://schemas.microsoft.com/office/drawing/2014/main" id="{30F9503B-25FC-E46A-1730-DC4101E2A524}"/>
              </a:ext>
            </a:extLst>
          </p:cNvPr>
          <p:cNvSpPr/>
          <p:nvPr/>
        </p:nvSpPr>
        <p:spPr>
          <a:xfrm>
            <a:off x="2560637" y="1157763"/>
            <a:ext cx="19262726" cy="12654835"/>
          </a:xfrm>
          <a:custGeom>
            <a:avLst/>
            <a:gdLst/>
            <a:ahLst/>
            <a:cxnLst>
              <a:cxn ang="0">
                <a:pos x="wd2" y="hd2"/>
              </a:cxn>
              <a:cxn ang="5400000">
                <a:pos x="wd2" y="hd2"/>
              </a:cxn>
              <a:cxn ang="10800000">
                <a:pos x="wd2" y="hd2"/>
              </a:cxn>
              <a:cxn ang="16200000">
                <a:pos x="wd2" y="hd2"/>
              </a:cxn>
            </a:cxnLst>
            <a:rect l="0" t="0" r="r" b="b"/>
            <a:pathLst>
              <a:path w="21600" h="21600" extrusionOk="0">
                <a:moveTo>
                  <a:pt x="0" y="10800"/>
                </a:moveTo>
                <a:cubicBezTo>
                  <a:pt x="0" y="16747"/>
                  <a:pt x="4835" y="21569"/>
                  <a:pt x="10800" y="21569"/>
                </a:cubicBezTo>
                <a:cubicBezTo>
                  <a:pt x="16765" y="21569"/>
                  <a:pt x="21600" y="16747"/>
                  <a:pt x="21600" y="10800"/>
                </a:cubicBezTo>
                <a:lnTo>
                  <a:pt x="21600" y="21600"/>
                </a:lnTo>
                <a:lnTo>
                  <a:pt x="0" y="21600"/>
                </a:lnTo>
                <a:close/>
                <a:moveTo>
                  <a:pt x="0" y="0"/>
                </a:moveTo>
                <a:lnTo>
                  <a:pt x="21600" y="0"/>
                </a:lnTo>
                <a:lnTo>
                  <a:pt x="21600" y="10800"/>
                </a:lnTo>
                <a:cubicBezTo>
                  <a:pt x="21600" y="4853"/>
                  <a:pt x="16765" y="31"/>
                  <a:pt x="10800" y="31"/>
                </a:cubicBezTo>
                <a:cubicBezTo>
                  <a:pt x="4835" y="31"/>
                  <a:pt x="0" y="4853"/>
                  <a:pt x="0" y="10800"/>
                </a:cubicBezTo>
                <a:close/>
              </a:path>
            </a:pathLst>
          </a:custGeom>
          <a:solidFill>
            <a:srgbClr val="FFFFFF"/>
          </a:solidFill>
          <a:ln w="12700">
            <a:miter lim="400000"/>
          </a:ln>
        </p:spPr>
        <p:txBody>
          <a:bodyPr lIns="45719" rIns="45719"/>
          <a:lstStyle/>
          <a:p>
            <a:pPr defTabSz="914400">
              <a:defRPr sz="2400" b="0">
                <a:solidFill>
                  <a:srgbClr val="FFFFFF"/>
                </a:solidFill>
                <a:latin typeface="Times Roman"/>
                <a:ea typeface="Times Roman"/>
                <a:cs typeface="Times Roman"/>
                <a:sym typeface="Times Roman"/>
              </a:defRPr>
            </a:pPr>
            <a:endParaRPr>
              <a:solidFill>
                <a:srgbClr val="FFFFFF">
                  <a:alpha val="20000"/>
                </a:srgbClr>
              </a:solidFill>
            </a:endParaRPr>
          </a:p>
        </p:txBody>
      </p:sp>
      <p:sp>
        <p:nvSpPr>
          <p:cNvPr id="516" name="90°N">
            <a:extLst>
              <a:ext uri="{FF2B5EF4-FFF2-40B4-BE49-F238E27FC236}">
                <a16:creationId xmlns:a16="http://schemas.microsoft.com/office/drawing/2014/main" id="{0883B55C-8D5D-D992-7676-E80658EC625A}"/>
              </a:ext>
            </a:extLst>
          </p:cNvPr>
          <p:cNvSpPr txBox="1"/>
          <p:nvPr/>
        </p:nvSpPr>
        <p:spPr>
          <a:xfrm>
            <a:off x="7331848" y="1236452"/>
            <a:ext cx="1059584" cy="63671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b="0"/>
            </a:lvl1pPr>
          </a:lstStyle>
          <a:p>
            <a:r>
              <a:rPr>
                <a:solidFill>
                  <a:srgbClr val="000000">
                    <a:alpha val="20000"/>
                  </a:srgbClr>
                </a:solidFill>
              </a:rPr>
              <a:t>90°N</a:t>
            </a:r>
          </a:p>
        </p:txBody>
      </p:sp>
      <p:sp>
        <p:nvSpPr>
          <p:cNvPr id="517" name="60°N">
            <a:extLst>
              <a:ext uri="{FF2B5EF4-FFF2-40B4-BE49-F238E27FC236}">
                <a16:creationId xmlns:a16="http://schemas.microsoft.com/office/drawing/2014/main" id="{0C2F1446-FC11-81C1-4535-ECFAD1692260}"/>
              </a:ext>
            </a:extLst>
          </p:cNvPr>
          <p:cNvSpPr txBox="1"/>
          <p:nvPr/>
        </p:nvSpPr>
        <p:spPr>
          <a:xfrm>
            <a:off x="4456259" y="2506138"/>
            <a:ext cx="1059584" cy="63671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b="0"/>
            </a:lvl1pPr>
          </a:lstStyle>
          <a:p>
            <a:r>
              <a:rPr>
                <a:solidFill>
                  <a:srgbClr val="000000">
                    <a:alpha val="20000"/>
                  </a:srgbClr>
                </a:solidFill>
              </a:rPr>
              <a:t>60°N</a:t>
            </a:r>
          </a:p>
        </p:txBody>
      </p:sp>
      <p:sp>
        <p:nvSpPr>
          <p:cNvPr id="518" name="30°N">
            <a:extLst>
              <a:ext uri="{FF2B5EF4-FFF2-40B4-BE49-F238E27FC236}">
                <a16:creationId xmlns:a16="http://schemas.microsoft.com/office/drawing/2014/main" id="{CD822C67-E9C4-CB77-F6A1-F35220DE8ABF}"/>
              </a:ext>
            </a:extLst>
          </p:cNvPr>
          <p:cNvSpPr txBox="1"/>
          <p:nvPr/>
        </p:nvSpPr>
        <p:spPr>
          <a:xfrm>
            <a:off x="2271859" y="4639738"/>
            <a:ext cx="1059584" cy="63671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b="0"/>
            </a:lvl1pPr>
          </a:lstStyle>
          <a:p>
            <a:r>
              <a:rPr>
                <a:solidFill>
                  <a:srgbClr val="000000">
                    <a:alpha val="20000"/>
                  </a:srgbClr>
                </a:solidFill>
              </a:rPr>
              <a:t>30°N</a:t>
            </a:r>
          </a:p>
        </p:txBody>
      </p:sp>
      <p:sp>
        <p:nvSpPr>
          <p:cNvPr id="519" name="0°">
            <a:extLst>
              <a:ext uri="{FF2B5EF4-FFF2-40B4-BE49-F238E27FC236}">
                <a16:creationId xmlns:a16="http://schemas.microsoft.com/office/drawing/2014/main" id="{253804B4-293A-3642-58F4-A45C0E95E4E9}"/>
              </a:ext>
            </a:extLst>
          </p:cNvPr>
          <p:cNvSpPr txBox="1"/>
          <p:nvPr/>
        </p:nvSpPr>
        <p:spPr>
          <a:xfrm>
            <a:off x="1797349" y="7166826"/>
            <a:ext cx="535402" cy="63671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b="0"/>
            </a:lvl1pPr>
          </a:lstStyle>
          <a:p>
            <a:r>
              <a:rPr>
                <a:solidFill>
                  <a:srgbClr val="000000">
                    <a:alpha val="20000"/>
                  </a:srgbClr>
                </a:solidFill>
              </a:rPr>
              <a:t>0°</a:t>
            </a:r>
          </a:p>
        </p:txBody>
      </p:sp>
      <p:sp>
        <p:nvSpPr>
          <p:cNvPr id="520" name="30°S">
            <a:extLst>
              <a:ext uri="{FF2B5EF4-FFF2-40B4-BE49-F238E27FC236}">
                <a16:creationId xmlns:a16="http://schemas.microsoft.com/office/drawing/2014/main" id="{2D28CFEA-FE3F-6820-5702-9AB131A2B014}"/>
              </a:ext>
            </a:extLst>
          </p:cNvPr>
          <p:cNvSpPr txBox="1"/>
          <p:nvPr/>
        </p:nvSpPr>
        <p:spPr>
          <a:xfrm>
            <a:off x="2287087" y="9644103"/>
            <a:ext cx="1029127" cy="63671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b="0"/>
            </a:lvl1pPr>
          </a:lstStyle>
          <a:p>
            <a:r>
              <a:rPr>
                <a:solidFill>
                  <a:srgbClr val="000000">
                    <a:alpha val="20000"/>
                  </a:srgbClr>
                </a:solidFill>
              </a:rPr>
              <a:t>30°S</a:t>
            </a:r>
          </a:p>
        </p:txBody>
      </p:sp>
      <p:sp>
        <p:nvSpPr>
          <p:cNvPr id="521" name="60°S">
            <a:extLst>
              <a:ext uri="{FF2B5EF4-FFF2-40B4-BE49-F238E27FC236}">
                <a16:creationId xmlns:a16="http://schemas.microsoft.com/office/drawing/2014/main" id="{03D32B68-B9C4-19FD-56EF-911C9C053382}"/>
              </a:ext>
            </a:extLst>
          </p:cNvPr>
          <p:cNvSpPr txBox="1"/>
          <p:nvPr/>
        </p:nvSpPr>
        <p:spPr>
          <a:xfrm>
            <a:off x="4471487" y="11786663"/>
            <a:ext cx="1029127" cy="63671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b="0"/>
            </a:lvl1pPr>
          </a:lstStyle>
          <a:p>
            <a:r>
              <a:rPr>
                <a:solidFill>
                  <a:srgbClr val="000000">
                    <a:alpha val="20000"/>
                  </a:srgbClr>
                </a:solidFill>
              </a:rPr>
              <a:t>60°S</a:t>
            </a:r>
          </a:p>
        </p:txBody>
      </p:sp>
      <p:sp>
        <p:nvSpPr>
          <p:cNvPr id="522" name="90°S">
            <a:extLst>
              <a:ext uri="{FF2B5EF4-FFF2-40B4-BE49-F238E27FC236}">
                <a16:creationId xmlns:a16="http://schemas.microsoft.com/office/drawing/2014/main" id="{BE4493EE-DB0E-4017-E3CE-8641C4A88BA6}"/>
              </a:ext>
            </a:extLst>
          </p:cNvPr>
          <p:cNvSpPr txBox="1"/>
          <p:nvPr/>
        </p:nvSpPr>
        <p:spPr>
          <a:xfrm>
            <a:off x="7347076" y="13103014"/>
            <a:ext cx="1029127" cy="63671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b="0"/>
            </a:lvl1pPr>
          </a:lstStyle>
          <a:p>
            <a:r>
              <a:rPr>
                <a:solidFill>
                  <a:srgbClr val="000000">
                    <a:alpha val="20000"/>
                  </a:srgbClr>
                </a:solidFill>
              </a:rPr>
              <a:t>90°S</a:t>
            </a:r>
          </a:p>
        </p:txBody>
      </p:sp>
      <p:sp>
        <p:nvSpPr>
          <p:cNvPr id="523" name="180°">
            <a:extLst>
              <a:ext uri="{FF2B5EF4-FFF2-40B4-BE49-F238E27FC236}">
                <a16:creationId xmlns:a16="http://schemas.microsoft.com/office/drawing/2014/main" id="{152E36F7-6976-A3E2-E388-4ED99355D0E2}"/>
              </a:ext>
            </a:extLst>
          </p:cNvPr>
          <p:cNvSpPr txBox="1"/>
          <p:nvPr/>
        </p:nvSpPr>
        <p:spPr>
          <a:xfrm>
            <a:off x="8374375" y="1077702"/>
            <a:ext cx="990655" cy="63671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b="0"/>
            </a:lvl1pPr>
          </a:lstStyle>
          <a:p>
            <a:r>
              <a:rPr>
                <a:solidFill>
                  <a:srgbClr val="000000">
                    <a:alpha val="20000"/>
                  </a:srgbClr>
                </a:solidFill>
              </a:rPr>
              <a:t>180°</a:t>
            </a:r>
          </a:p>
        </p:txBody>
      </p:sp>
      <p:sp>
        <p:nvSpPr>
          <p:cNvPr id="524" name="90°W">
            <a:extLst>
              <a:ext uri="{FF2B5EF4-FFF2-40B4-BE49-F238E27FC236}">
                <a16:creationId xmlns:a16="http://schemas.microsoft.com/office/drawing/2014/main" id="{3D8768CC-989A-B46E-7E88-68E18E2582EF}"/>
              </a:ext>
            </a:extLst>
          </p:cNvPr>
          <p:cNvSpPr txBox="1"/>
          <p:nvPr/>
        </p:nvSpPr>
        <p:spPr>
          <a:xfrm>
            <a:off x="9967669" y="1077702"/>
            <a:ext cx="1142941" cy="63671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b="0"/>
            </a:lvl1pPr>
          </a:lstStyle>
          <a:p>
            <a:r>
              <a:rPr>
                <a:solidFill>
                  <a:srgbClr val="000000">
                    <a:alpha val="20000"/>
                  </a:srgbClr>
                </a:solidFill>
              </a:rPr>
              <a:t>90°W</a:t>
            </a:r>
          </a:p>
        </p:txBody>
      </p:sp>
      <p:sp>
        <p:nvSpPr>
          <p:cNvPr id="525" name="0°">
            <a:extLst>
              <a:ext uri="{FF2B5EF4-FFF2-40B4-BE49-F238E27FC236}">
                <a16:creationId xmlns:a16="http://schemas.microsoft.com/office/drawing/2014/main" id="{F123A36D-7872-27CE-6741-B30863B7F2B3}"/>
              </a:ext>
            </a:extLst>
          </p:cNvPr>
          <p:cNvSpPr txBox="1"/>
          <p:nvPr/>
        </p:nvSpPr>
        <p:spPr>
          <a:xfrm>
            <a:off x="11924299" y="1077702"/>
            <a:ext cx="535402" cy="63671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b="0"/>
            </a:lvl1pPr>
          </a:lstStyle>
          <a:p>
            <a:r>
              <a:rPr>
                <a:solidFill>
                  <a:srgbClr val="000000">
                    <a:alpha val="20000"/>
                  </a:srgbClr>
                </a:solidFill>
              </a:rPr>
              <a:t>0°</a:t>
            </a:r>
          </a:p>
        </p:txBody>
      </p:sp>
      <p:sp>
        <p:nvSpPr>
          <p:cNvPr id="526" name="90°E">
            <a:extLst>
              <a:ext uri="{FF2B5EF4-FFF2-40B4-BE49-F238E27FC236}">
                <a16:creationId xmlns:a16="http://schemas.microsoft.com/office/drawing/2014/main" id="{7A631079-B326-22DA-F5DB-33C4E2167B52}"/>
              </a:ext>
            </a:extLst>
          </p:cNvPr>
          <p:cNvSpPr txBox="1"/>
          <p:nvPr/>
        </p:nvSpPr>
        <p:spPr>
          <a:xfrm>
            <a:off x="13759973" y="1077702"/>
            <a:ext cx="1013097" cy="63671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b="0"/>
            </a:lvl1pPr>
          </a:lstStyle>
          <a:p>
            <a:r>
              <a:rPr dirty="0">
                <a:solidFill>
                  <a:srgbClr val="000000">
                    <a:alpha val="20000"/>
                  </a:srgbClr>
                </a:solidFill>
              </a:rPr>
              <a:t>90°E</a:t>
            </a:r>
          </a:p>
        </p:txBody>
      </p:sp>
      <p:sp>
        <p:nvSpPr>
          <p:cNvPr id="527" name="180°E">
            <a:extLst>
              <a:ext uri="{FF2B5EF4-FFF2-40B4-BE49-F238E27FC236}">
                <a16:creationId xmlns:a16="http://schemas.microsoft.com/office/drawing/2014/main" id="{46531FFF-A237-131D-1525-3719D4C6193B}"/>
              </a:ext>
            </a:extLst>
          </p:cNvPr>
          <p:cNvSpPr txBox="1"/>
          <p:nvPr/>
        </p:nvSpPr>
        <p:spPr>
          <a:xfrm>
            <a:off x="15159794" y="1077702"/>
            <a:ext cx="1240723" cy="63671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b="0"/>
            </a:lvl1pPr>
          </a:lstStyle>
          <a:p>
            <a:r>
              <a:rPr>
                <a:solidFill>
                  <a:srgbClr val="000000">
                    <a:alpha val="20000"/>
                  </a:srgbClr>
                </a:solidFill>
              </a:rPr>
              <a:t>180°E</a:t>
            </a:r>
          </a:p>
        </p:txBody>
      </p:sp>
      <p:grpSp>
        <p:nvGrpSpPr>
          <p:cNvPr id="3" name="Group 2">
            <a:extLst>
              <a:ext uri="{FF2B5EF4-FFF2-40B4-BE49-F238E27FC236}">
                <a16:creationId xmlns:a16="http://schemas.microsoft.com/office/drawing/2014/main" id="{37C1207F-26DC-0B0F-DE81-D822A132ECF7}"/>
              </a:ext>
            </a:extLst>
          </p:cNvPr>
          <p:cNvGrpSpPr/>
          <p:nvPr/>
        </p:nvGrpSpPr>
        <p:grpSpPr>
          <a:xfrm>
            <a:off x="17459728" y="2136310"/>
            <a:ext cx="4235546" cy="7341040"/>
            <a:chOff x="6783529" y="3828922"/>
            <a:chExt cx="4235546" cy="7341040"/>
          </a:xfrm>
        </p:grpSpPr>
        <p:pic>
          <p:nvPicPr>
            <p:cNvPr id="528" name="ESP_018857_2225alpineglacier.jpg" descr="ESP_018857_2225alpineglacier.jpg">
              <a:extLst>
                <a:ext uri="{FF2B5EF4-FFF2-40B4-BE49-F238E27FC236}">
                  <a16:creationId xmlns:a16="http://schemas.microsoft.com/office/drawing/2014/main" id="{F0A37E7D-AF37-0787-6D18-2DA8225490F0}"/>
                </a:ext>
              </a:extLst>
            </p:cNvPr>
            <p:cNvPicPr>
              <a:picLocks noChangeAspect="1"/>
            </p:cNvPicPr>
            <p:nvPr/>
          </p:nvPicPr>
          <p:blipFill>
            <a:blip r:embed="rId4">
              <a:alphaModFix amt="20000"/>
            </a:blip>
            <a:srcRect l="16118" t="8612" r="18711" b="25284"/>
            <a:stretch>
              <a:fillRect/>
            </a:stretch>
          </p:blipFill>
          <p:spPr>
            <a:xfrm>
              <a:off x="6783529" y="3924849"/>
              <a:ext cx="4172496" cy="7245113"/>
            </a:xfrm>
            <a:prstGeom prst="rect">
              <a:avLst/>
            </a:prstGeom>
            <a:ln w="25400">
              <a:solidFill>
                <a:srgbClr val="FFFFFF"/>
              </a:solidFill>
              <a:miter lim="400000"/>
            </a:ln>
          </p:spPr>
        </p:pic>
        <p:sp>
          <p:nvSpPr>
            <p:cNvPr id="531" name="500 m">
              <a:extLst>
                <a:ext uri="{FF2B5EF4-FFF2-40B4-BE49-F238E27FC236}">
                  <a16:creationId xmlns:a16="http://schemas.microsoft.com/office/drawing/2014/main" id="{B9F7C76A-1AC0-1DCB-55A4-5EC1E6A390E1}"/>
                </a:ext>
              </a:extLst>
            </p:cNvPr>
            <p:cNvSpPr txBox="1"/>
            <p:nvPr/>
          </p:nvSpPr>
          <p:spPr>
            <a:xfrm>
              <a:off x="7032994" y="10451748"/>
              <a:ext cx="934549" cy="48282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200" b="0">
                  <a:solidFill>
                    <a:srgbClr val="FFFFFF"/>
                  </a:solidFill>
                </a:defRPr>
              </a:lvl1pPr>
            </a:lstStyle>
            <a:p>
              <a:r>
                <a:rPr dirty="0">
                  <a:solidFill>
                    <a:srgbClr val="FFFFFF">
                      <a:alpha val="20000"/>
                    </a:srgbClr>
                  </a:solidFill>
                </a:rPr>
                <a:t>500 m</a:t>
              </a:r>
            </a:p>
          </p:txBody>
        </p:sp>
        <p:sp>
          <p:nvSpPr>
            <p:cNvPr id="532" name="43.86° N, 49.4° E.">
              <a:extLst>
                <a:ext uri="{FF2B5EF4-FFF2-40B4-BE49-F238E27FC236}">
                  <a16:creationId xmlns:a16="http://schemas.microsoft.com/office/drawing/2014/main" id="{4B0A3D34-C7DA-B022-B4C7-68B14F369D7E}"/>
                </a:ext>
              </a:extLst>
            </p:cNvPr>
            <p:cNvSpPr txBox="1"/>
            <p:nvPr/>
          </p:nvSpPr>
          <p:spPr>
            <a:xfrm>
              <a:off x="8584114" y="3828922"/>
              <a:ext cx="2434961" cy="62036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lgn="l" defTabSz="457200">
                <a:lnSpc>
                  <a:spcPts val="4200"/>
                </a:lnSpc>
                <a:defRPr sz="2400">
                  <a:latin typeface="Times Roman"/>
                  <a:ea typeface="Times Roman"/>
                  <a:cs typeface="Times Roman"/>
                  <a:sym typeface="Times Roman"/>
                </a:defRPr>
              </a:lvl1pPr>
            </a:lstStyle>
            <a:p>
              <a:r>
                <a:rPr dirty="0">
                  <a:solidFill>
                    <a:srgbClr val="000000">
                      <a:alpha val="20000"/>
                    </a:srgbClr>
                  </a:solidFill>
                </a:rPr>
                <a:t>43.86° N, 49.4° E.</a:t>
              </a:r>
            </a:p>
          </p:txBody>
        </p:sp>
      </p:grpSp>
      <p:sp>
        <p:nvSpPr>
          <p:cNvPr id="533" name="Rectangle">
            <a:extLst>
              <a:ext uri="{FF2B5EF4-FFF2-40B4-BE49-F238E27FC236}">
                <a16:creationId xmlns:a16="http://schemas.microsoft.com/office/drawing/2014/main" id="{A66C9B08-64DF-5D23-7D23-D0C0AE1E2697}"/>
              </a:ext>
            </a:extLst>
          </p:cNvPr>
          <p:cNvSpPr/>
          <p:nvPr/>
        </p:nvSpPr>
        <p:spPr>
          <a:xfrm>
            <a:off x="13823950" y="4111625"/>
            <a:ext cx="629844" cy="511175"/>
          </a:xfrm>
          <a:prstGeom prst="rect">
            <a:avLst/>
          </a:prstGeom>
          <a:ln w="50800">
            <a:solidFill>
              <a:srgbClr val="FFFFFF"/>
            </a:solidFill>
            <a:prstDash val="sysDot"/>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solidFill>
                <a:srgbClr val="FFFFFF">
                  <a:alpha val="20000"/>
                </a:srgbClr>
              </a:solidFill>
            </a:endParaRPr>
          </a:p>
        </p:txBody>
      </p:sp>
      <p:sp>
        <p:nvSpPr>
          <p:cNvPr id="534" name="Line">
            <a:extLst>
              <a:ext uri="{FF2B5EF4-FFF2-40B4-BE49-F238E27FC236}">
                <a16:creationId xmlns:a16="http://schemas.microsoft.com/office/drawing/2014/main" id="{CD1AA376-3667-F132-EC8C-523BFDF56AFE}"/>
              </a:ext>
            </a:extLst>
          </p:cNvPr>
          <p:cNvSpPr/>
          <p:nvPr/>
        </p:nvSpPr>
        <p:spPr>
          <a:xfrm flipH="1">
            <a:off x="14453793" y="2232238"/>
            <a:ext cx="3046768" cy="1879388"/>
          </a:xfrm>
          <a:prstGeom prst="line">
            <a:avLst/>
          </a:prstGeom>
          <a:ln w="25400">
            <a:solidFill>
              <a:srgbClr val="FFFFFF"/>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solidFill>
                <a:srgbClr val="FFFFFF">
                  <a:alpha val="20000"/>
                </a:srgbClr>
              </a:solidFill>
            </a:endParaRPr>
          </a:p>
        </p:txBody>
      </p:sp>
      <p:sp>
        <p:nvSpPr>
          <p:cNvPr id="535" name="Line">
            <a:extLst>
              <a:ext uri="{FF2B5EF4-FFF2-40B4-BE49-F238E27FC236}">
                <a16:creationId xmlns:a16="http://schemas.microsoft.com/office/drawing/2014/main" id="{CC30BB8A-5B61-5B9F-8E59-691E1BCA73DE}"/>
              </a:ext>
            </a:extLst>
          </p:cNvPr>
          <p:cNvSpPr/>
          <p:nvPr/>
        </p:nvSpPr>
        <p:spPr>
          <a:xfrm flipH="1" flipV="1">
            <a:off x="14453794" y="4622800"/>
            <a:ext cx="3005840" cy="4895884"/>
          </a:xfrm>
          <a:prstGeom prst="line">
            <a:avLst/>
          </a:prstGeom>
          <a:ln w="25400">
            <a:solidFill>
              <a:srgbClr val="FFFFFF"/>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solidFill>
                <a:srgbClr val="FFFFFF">
                  <a:alpha val="20000"/>
                </a:srgbClr>
              </a:solidFill>
            </a:endParaRPr>
          </a:p>
        </p:txBody>
      </p:sp>
      <p:sp>
        <p:nvSpPr>
          <p:cNvPr id="536" name="Titre 1">
            <a:extLst>
              <a:ext uri="{FF2B5EF4-FFF2-40B4-BE49-F238E27FC236}">
                <a16:creationId xmlns:a16="http://schemas.microsoft.com/office/drawing/2014/main" id="{D3CD26C1-A57A-0A4B-E9B8-627BD5A74AD6}"/>
              </a:ext>
            </a:extLst>
          </p:cNvPr>
          <p:cNvSpPr txBox="1"/>
          <p:nvPr/>
        </p:nvSpPr>
        <p:spPr>
          <a:xfrm>
            <a:off x="6883438" y="-30655"/>
            <a:ext cx="10617124" cy="107696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68580" tIns="68580" rIns="68580" bIns="68580">
            <a:spAutoFit/>
          </a:bodyPr>
          <a:lstStyle>
            <a:lvl1pPr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6200">
                <a:latin typeface="Helvetica"/>
                <a:ea typeface="Helvetica"/>
                <a:cs typeface="Helvetica"/>
                <a:sym typeface="Helvetica"/>
              </a:defRPr>
            </a:lvl1pPr>
          </a:lstStyle>
          <a:p>
            <a:r>
              <a:t>Problématique </a:t>
            </a:r>
          </a:p>
        </p:txBody>
      </p:sp>
      <p:sp>
        <p:nvSpPr>
          <p:cNvPr id="2" name="Titre 1">
            <a:extLst>
              <a:ext uri="{FF2B5EF4-FFF2-40B4-BE49-F238E27FC236}">
                <a16:creationId xmlns:a16="http://schemas.microsoft.com/office/drawing/2014/main" id="{CBB1FA06-A53C-BAF0-EE77-05AB4C49D453}"/>
              </a:ext>
            </a:extLst>
          </p:cNvPr>
          <p:cNvSpPr txBox="1"/>
          <p:nvPr/>
        </p:nvSpPr>
        <p:spPr>
          <a:xfrm>
            <a:off x="285381" y="12105018"/>
            <a:ext cx="8337865" cy="152349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68580" tIns="68580" rIns="68580" bIns="68580">
            <a:spAutoFit/>
          </a:bodyPr>
          <a:lstStyle/>
          <a:p>
            <a:pPr algn="l" defTabSz="457200">
              <a:spcBef>
                <a:spcPts val="1600"/>
              </a:spcBef>
              <a:defRPr sz="3000" b="0" i="1">
                <a:latin typeface="Times Roman"/>
                <a:ea typeface="Times Roman"/>
                <a:cs typeface="Times Roman"/>
                <a:sym typeface="Times Roman"/>
              </a:defRPr>
            </a:pPr>
            <a:br>
              <a:rPr>
                <a:solidFill>
                  <a:srgbClr val="000000">
                    <a:alpha val="20000"/>
                  </a:srgbClr>
                </a:solidFill>
              </a:rPr>
            </a:br>
            <a:r>
              <a:rPr err="1">
                <a:solidFill>
                  <a:srgbClr val="000000">
                    <a:alpha val="20000"/>
                  </a:srgbClr>
                </a:solidFill>
              </a:rPr>
              <a:t>Crédits</a:t>
            </a:r>
            <a:r>
              <a:rPr>
                <a:solidFill>
                  <a:srgbClr val="000000">
                    <a:alpha val="20000"/>
                  </a:srgbClr>
                </a:solidFill>
              </a:rPr>
              <a:t> : MSSS/MO/ JPL /NAS</a:t>
            </a:r>
            <a:r>
              <a:rPr lang="en-US">
                <a:solidFill>
                  <a:srgbClr val="000000">
                    <a:alpha val="20000"/>
                  </a:srgbClr>
                </a:solidFill>
              </a:rPr>
              <a:t>A</a:t>
            </a:r>
            <a:r>
              <a:rPr>
                <a:solidFill>
                  <a:srgbClr val="000000">
                    <a:alpha val="20000"/>
                  </a:srgbClr>
                </a:solidFill>
              </a:rPr>
              <a:t>/National Geographic</a:t>
            </a:r>
          </a:p>
        </p:txBody>
      </p:sp>
      <p:sp>
        <p:nvSpPr>
          <p:cNvPr id="4" name="Line">
            <a:extLst>
              <a:ext uri="{FF2B5EF4-FFF2-40B4-BE49-F238E27FC236}">
                <a16:creationId xmlns:a16="http://schemas.microsoft.com/office/drawing/2014/main" id="{CF87617A-A408-38A8-07A9-C25D87EDB6CF}"/>
              </a:ext>
            </a:extLst>
          </p:cNvPr>
          <p:cNvSpPr/>
          <p:nvPr/>
        </p:nvSpPr>
        <p:spPr>
          <a:xfrm>
            <a:off x="17750357" y="9221545"/>
            <a:ext cx="680645" cy="1"/>
          </a:xfrm>
          <a:prstGeom prst="line">
            <a:avLst/>
          </a:prstGeom>
          <a:ln w="88900">
            <a:solidFill>
              <a:srgbClr val="FFFFFF"/>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solidFill>
                <a:srgbClr val="FFFFFF">
                  <a:alpha val="20000"/>
                </a:srgbClr>
              </a:solidFill>
            </a:endParaRPr>
          </a:p>
        </p:txBody>
      </p:sp>
      <p:sp>
        <p:nvSpPr>
          <p:cNvPr id="5" name="Titre 1">
            <a:extLst>
              <a:ext uri="{FF2B5EF4-FFF2-40B4-BE49-F238E27FC236}">
                <a16:creationId xmlns:a16="http://schemas.microsoft.com/office/drawing/2014/main" id="{3947E621-B21A-9594-9A74-997905EDCBA7}"/>
              </a:ext>
            </a:extLst>
          </p:cNvPr>
          <p:cNvSpPr txBox="1"/>
          <p:nvPr/>
        </p:nvSpPr>
        <p:spPr>
          <a:xfrm>
            <a:off x="21823363" y="4432670"/>
            <a:ext cx="2235374" cy="198515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68580" tIns="68580" rIns="68580" bIns="68580">
            <a:spAutoFit/>
          </a:bodyPr>
          <a:lstStyle/>
          <a:p>
            <a:pPr defTabSz="457200">
              <a:spcBef>
                <a:spcPts val="1600"/>
              </a:spcBef>
              <a:defRPr sz="3000" b="0" i="1">
                <a:solidFill>
                  <a:srgbClr val="FFFFFF"/>
                </a:solidFill>
                <a:latin typeface="Times Roman"/>
                <a:ea typeface="Times Roman"/>
                <a:cs typeface="Times Roman"/>
                <a:sym typeface="Times Roman"/>
              </a:defRPr>
            </a:pPr>
            <a:r>
              <a:rPr dirty="0" err="1">
                <a:solidFill>
                  <a:schemeClr val="tx1">
                    <a:alpha val="20000"/>
                  </a:schemeClr>
                </a:solidFill>
              </a:rPr>
              <a:t>Crédits</a:t>
            </a:r>
            <a:r>
              <a:rPr dirty="0">
                <a:solidFill>
                  <a:schemeClr val="tx1">
                    <a:alpha val="20000"/>
                  </a:schemeClr>
                </a:solidFill>
              </a:rPr>
              <a:t> : </a:t>
            </a:r>
            <a:br>
              <a:rPr lang="en-US" dirty="0">
                <a:solidFill>
                  <a:schemeClr val="tx1">
                    <a:alpha val="20000"/>
                  </a:schemeClr>
                </a:solidFill>
              </a:rPr>
            </a:br>
            <a:r>
              <a:rPr dirty="0">
                <a:solidFill>
                  <a:schemeClr val="tx1">
                    <a:alpha val="20000"/>
                  </a:schemeClr>
                </a:solidFill>
              </a:rPr>
              <a:t>HiRISE / NASA/JPL/</a:t>
            </a:r>
            <a:r>
              <a:rPr dirty="0" err="1">
                <a:solidFill>
                  <a:schemeClr val="tx1">
                    <a:alpha val="20000"/>
                  </a:schemeClr>
                </a:solidFill>
              </a:rPr>
              <a:t>UArizona</a:t>
            </a:r>
            <a:endParaRPr dirty="0">
              <a:solidFill>
                <a:schemeClr val="tx1">
                  <a:alpha val="20000"/>
                </a:schemeClr>
              </a:solidFill>
            </a:endParaRPr>
          </a:p>
        </p:txBody>
      </p:sp>
      <p:pic>
        <p:nvPicPr>
          <p:cNvPr id="7" name="Image" descr="Image">
            <a:extLst>
              <a:ext uri="{FF2B5EF4-FFF2-40B4-BE49-F238E27FC236}">
                <a16:creationId xmlns:a16="http://schemas.microsoft.com/office/drawing/2014/main" id="{BC72267A-85B6-1BF6-FA9A-275E0E4C2323}"/>
              </a:ext>
            </a:extLst>
          </p:cNvPr>
          <p:cNvPicPr>
            <a:picLocks noChangeAspect="1"/>
          </p:cNvPicPr>
          <p:nvPr/>
        </p:nvPicPr>
        <p:blipFill>
          <a:blip r:embed="rId5">
            <a:alphaModFix amt="20000"/>
          </a:blip>
          <a:srcRect l="44316"/>
          <a:stretch>
            <a:fillRect/>
          </a:stretch>
        </p:blipFill>
        <p:spPr>
          <a:xfrm>
            <a:off x="9835347" y="7895602"/>
            <a:ext cx="4713306" cy="3906064"/>
          </a:xfrm>
          <a:prstGeom prst="rect">
            <a:avLst/>
          </a:prstGeom>
          <a:ln w="41275">
            <a:solidFill>
              <a:srgbClr val="FFFFFF"/>
            </a:solidFill>
            <a:miter lim="400000"/>
          </a:ln>
        </p:spPr>
      </p:pic>
      <p:sp>
        <p:nvSpPr>
          <p:cNvPr id="8" name="Dundas et al., 2021">
            <a:extLst>
              <a:ext uri="{FF2B5EF4-FFF2-40B4-BE49-F238E27FC236}">
                <a16:creationId xmlns:a16="http://schemas.microsoft.com/office/drawing/2014/main" id="{6D91C611-F233-1A60-667D-6B3F63A7BA23}"/>
              </a:ext>
            </a:extLst>
          </p:cNvPr>
          <p:cNvSpPr txBox="1"/>
          <p:nvPr/>
        </p:nvSpPr>
        <p:spPr>
          <a:xfrm>
            <a:off x="9585000" y="7792230"/>
            <a:ext cx="4238950" cy="63671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71437" tIns="71437" rIns="71437" bIns="71437" anchor="ctr">
            <a:spAutoFit/>
          </a:bodyPr>
          <a:lstStyle>
            <a:lvl1pPr>
              <a:defRPr b="0" i="1"/>
            </a:lvl1pPr>
          </a:lstStyle>
          <a:p>
            <a:r>
              <a:rPr dirty="0">
                <a:solidFill>
                  <a:srgbClr val="000000">
                    <a:alpha val="20000"/>
                  </a:srgbClr>
                </a:solidFill>
              </a:rPr>
              <a:t>Dundas et al., 2021</a:t>
            </a:r>
          </a:p>
        </p:txBody>
      </p:sp>
      <p:sp>
        <p:nvSpPr>
          <p:cNvPr id="9" name="Rectangle">
            <a:extLst>
              <a:ext uri="{FF2B5EF4-FFF2-40B4-BE49-F238E27FC236}">
                <a16:creationId xmlns:a16="http://schemas.microsoft.com/office/drawing/2014/main" id="{032001B9-E1E5-CDD1-4C6E-233F988812A8}"/>
              </a:ext>
            </a:extLst>
          </p:cNvPr>
          <p:cNvSpPr/>
          <p:nvPr/>
        </p:nvSpPr>
        <p:spPr>
          <a:xfrm>
            <a:off x="6568516" y="10937043"/>
            <a:ext cx="629844" cy="511175"/>
          </a:xfrm>
          <a:prstGeom prst="rect">
            <a:avLst/>
          </a:prstGeom>
          <a:ln w="50800">
            <a:solidFill>
              <a:srgbClr val="FFFFFF"/>
            </a:solidFill>
            <a:prstDash val="sysDot"/>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solidFill>
                <a:srgbClr val="FFFFFF">
                  <a:alpha val="20000"/>
                </a:srgbClr>
              </a:solidFill>
            </a:endParaRPr>
          </a:p>
        </p:txBody>
      </p:sp>
      <p:sp>
        <p:nvSpPr>
          <p:cNvPr id="10" name="Line">
            <a:extLst>
              <a:ext uri="{FF2B5EF4-FFF2-40B4-BE49-F238E27FC236}">
                <a16:creationId xmlns:a16="http://schemas.microsoft.com/office/drawing/2014/main" id="{4B400617-F07F-4B34-5C40-B734FA7E8CBB}"/>
              </a:ext>
            </a:extLst>
          </p:cNvPr>
          <p:cNvSpPr/>
          <p:nvPr/>
        </p:nvSpPr>
        <p:spPr>
          <a:xfrm flipH="1" flipV="1">
            <a:off x="7198359" y="11448218"/>
            <a:ext cx="2636893" cy="349752"/>
          </a:xfrm>
          <a:prstGeom prst="line">
            <a:avLst/>
          </a:prstGeom>
          <a:ln w="25400">
            <a:solidFill>
              <a:srgbClr val="FFFFFF"/>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solidFill>
                <a:srgbClr val="FFFFFF">
                  <a:alpha val="20000"/>
                </a:srgbClr>
              </a:solidFill>
            </a:endParaRPr>
          </a:p>
        </p:txBody>
      </p:sp>
      <p:sp>
        <p:nvSpPr>
          <p:cNvPr id="11" name="Line">
            <a:extLst>
              <a:ext uri="{FF2B5EF4-FFF2-40B4-BE49-F238E27FC236}">
                <a16:creationId xmlns:a16="http://schemas.microsoft.com/office/drawing/2014/main" id="{D47C586E-90BB-F51C-BCEA-21A49FB3FF57}"/>
              </a:ext>
            </a:extLst>
          </p:cNvPr>
          <p:cNvSpPr/>
          <p:nvPr/>
        </p:nvSpPr>
        <p:spPr>
          <a:xfrm flipH="1">
            <a:off x="7179084" y="7895602"/>
            <a:ext cx="2656168" cy="3063874"/>
          </a:xfrm>
          <a:prstGeom prst="line">
            <a:avLst/>
          </a:prstGeom>
          <a:ln w="25400">
            <a:solidFill>
              <a:srgbClr val="FFFFFF"/>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solidFill>
                <a:srgbClr val="FFFFFF">
                  <a:alpha val="20000"/>
                </a:srgbClr>
              </a:solidFill>
            </a:endParaRPr>
          </a:p>
        </p:txBody>
      </p:sp>
      <p:grpSp>
        <p:nvGrpSpPr>
          <p:cNvPr id="12" name="Group 11">
            <a:extLst>
              <a:ext uri="{FF2B5EF4-FFF2-40B4-BE49-F238E27FC236}">
                <a16:creationId xmlns:a16="http://schemas.microsoft.com/office/drawing/2014/main" id="{0B444E54-887B-0D33-6C93-9A70F29E5F12}"/>
              </a:ext>
            </a:extLst>
          </p:cNvPr>
          <p:cNvGrpSpPr>
            <a:grpSpLocks noChangeAspect="1"/>
          </p:cNvGrpSpPr>
          <p:nvPr/>
        </p:nvGrpSpPr>
        <p:grpSpPr>
          <a:xfrm>
            <a:off x="560510" y="5526477"/>
            <a:ext cx="6404300" cy="4645462"/>
            <a:chOff x="12181328" y="4425483"/>
            <a:chExt cx="8467558" cy="6142080"/>
          </a:xfrm>
        </p:grpSpPr>
        <p:sp>
          <p:nvSpPr>
            <p:cNvPr id="13" name="Line">
              <a:extLst>
                <a:ext uri="{FF2B5EF4-FFF2-40B4-BE49-F238E27FC236}">
                  <a16:creationId xmlns:a16="http://schemas.microsoft.com/office/drawing/2014/main" id="{A40910F0-31E1-F974-8B9C-DF7ECAC19A7C}"/>
                </a:ext>
              </a:extLst>
            </p:cNvPr>
            <p:cNvSpPr/>
            <p:nvPr/>
          </p:nvSpPr>
          <p:spPr>
            <a:xfrm>
              <a:off x="15430641" y="10399666"/>
              <a:ext cx="1136478" cy="1"/>
            </a:xfrm>
            <a:prstGeom prst="line">
              <a:avLst/>
            </a:prstGeom>
            <a:ln w="88900">
              <a:solidFill>
                <a:srgbClr val="FFFFFF"/>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solidFill>
                  <a:srgbClr val="FFFFFF">
                    <a:alpha val="20000"/>
                  </a:srgbClr>
                </a:solidFill>
              </a:endParaRPr>
            </a:p>
          </p:txBody>
        </p:sp>
        <p:sp>
          <p:nvSpPr>
            <p:cNvPr id="14" name="50 m">
              <a:extLst>
                <a:ext uri="{FF2B5EF4-FFF2-40B4-BE49-F238E27FC236}">
                  <a16:creationId xmlns:a16="http://schemas.microsoft.com/office/drawing/2014/main" id="{1826A97F-1973-96B7-FA28-099DB7899CCD}"/>
                </a:ext>
              </a:extLst>
            </p:cNvPr>
            <p:cNvSpPr txBox="1"/>
            <p:nvPr/>
          </p:nvSpPr>
          <p:spPr>
            <a:xfrm>
              <a:off x="15357750" y="9807110"/>
              <a:ext cx="1282259" cy="760453"/>
            </a:xfrm>
            <a:prstGeom prst="rect">
              <a:avLst/>
            </a:prstGeom>
            <a:ln w="12700">
              <a:solidFill>
                <a:srgbClr val="FFFFFF"/>
              </a:solidFill>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800">
                  <a:solidFill>
                    <a:srgbClr val="FFFFFF"/>
                  </a:solidFill>
                </a:defRPr>
              </a:lvl1pPr>
            </a:lstStyle>
            <a:p>
              <a:r>
                <a:rPr>
                  <a:solidFill>
                    <a:srgbClr val="FFFFFF">
                      <a:alpha val="20000"/>
                    </a:srgbClr>
                  </a:solidFill>
                </a:rPr>
                <a:t>50 m</a:t>
              </a:r>
            </a:p>
          </p:txBody>
        </p:sp>
        <p:sp>
          <p:nvSpPr>
            <p:cNvPr id="16" name="Line">
              <a:extLst>
                <a:ext uri="{FF2B5EF4-FFF2-40B4-BE49-F238E27FC236}">
                  <a16:creationId xmlns:a16="http://schemas.microsoft.com/office/drawing/2014/main" id="{B9F2061B-A25E-B789-9A28-06791125BA50}"/>
                </a:ext>
              </a:extLst>
            </p:cNvPr>
            <p:cNvSpPr/>
            <p:nvPr/>
          </p:nvSpPr>
          <p:spPr>
            <a:xfrm>
              <a:off x="13046216" y="10399666"/>
              <a:ext cx="1432302" cy="1"/>
            </a:xfrm>
            <a:prstGeom prst="line">
              <a:avLst/>
            </a:prstGeom>
            <a:ln w="88900">
              <a:solidFill>
                <a:srgbClr val="FFFFFF"/>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solidFill>
                  <a:srgbClr val="FFFFFF">
                    <a:alpha val="20000"/>
                  </a:srgbClr>
                </a:solidFill>
              </a:endParaRPr>
            </a:p>
          </p:txBody>
        </p:sp>
        <p:pic>
          <p:nvPicPr>
            <p:cNvPr id="18" name="sublimPhoenix.gif" descr="sublimPhoenix.gif">
              <a:extLst>
                <a:ext uri="{FF2B5EF4-FFF2-40B4-BE49-F238E27FC236}">
                  <a16:creationId xmlns:a16="http://schemas.microsoft.com/office/drawing/2014/main" id="{121E242F-223F-345D-E874-3E0EC2DB3687}"/>
                </a:ext>
              </a:extLst>
            </p:cNvPr>
            <p:cNvPicPr>
              <a:picLocks/>
            </p:cNvPicPr>
            <p:nvPr/>
          </p:nvPicPr>
          <p:blipFill>
            <a:blip r:embed="rId6">
              <a:alphaModFix amt="20000"/>
            </a:blip>
            <a:stretch>
              <a:fillRect/>
            </a:stretch>
          </p:blipFill>
          <p:spPr>
            <a:xfrm>
              <a:off x="15150179" y="7306345"/>
              <a:ext cx="697871" cy="757642"/>
            </a:xfrm>
            <a:prstGeom prst="rect">
              <a:avLst/>
            </a:prstGeom>
            <a:ln w="12700">
              <a:solidFill>
                <a:srgbClr val="FFFFFF"/>
              </a:solidFill>
              <a:miter lim="400000"/>
            </a:ln>
          </p:spPr>
        </p:pic>
        <p:pic>
          <p:nvPicPr>
            <p:cNvPr id="19" name="Image" descr="Image">
              <a:extLst>
                <a:ext uri="{FF2B5EF4-FFF2-40B4-BE49-F238E27FC236}">
                  <a16:creationId xmlns:a16="http://schemas.microsoft.com/office/drawing/2014/main" id="{13E9B1B2-1068-22AE-99BF-8A073182A312}"/>
                </a:ext>
              </a:extLst>
            </p:cNvPr>
            <p:cNvPicPr>
              <a:picLocks noChangeAspect="1"/>
            </p:cNvPicPr>
            <p:nvPr/>
          </p:nvPicPr>
          <p:blipFill>
            <a:blip r:embed="rId7">
              <a:alphaModFix amt="20000"/>
            </a:blip>
            <a:srcRect l="31577" t="3789" r="4701" b="32859"/>
            <a:stretch>
              <a:fillRect/>
            </a:stretch>
          </p:blipFill>
          <p:spPr>
            <a:xfrm>
              <a:off x="12181328" y="4425483"/>
              <a:ext cx="8467558" cy="6064576"/>
            </a:xfrm>
            <a:prstGeom prst="rect">
              <a:avLst/>
            </a:prstGeom>
            <a:ln w="41275">
              <a:solidFill>
                <a:srgbClr val="FFFFFF"/>
              </a:solidFill>
              <a:miter lim="400000"/>
            </a:ln>
          </p:spPr>
        </p:pic>
        <p:sp>
          <p:nvSpPr>
            <p:cNvPr id="20" name="Dundas et al., 2023">
              <a:extLst>
                <a:ext uri="{FF2B5EF4-FFF2-40B4-BE49-F238E27FC236}">
                  <a16:creationId xmlns:a16="http://schemas.microsoft.com/office/drawing/2014/main" id="{8E6BC2C4-5462-6DE5-AB64-5CD374DA78FF}"/>
                </a:ext>
              </a:extLst>
            </p:cNvPr>
            <p:cNvSpPr txBox="1"/>
            <p:nvPr/>
          </p:nvSpPr>
          <p:spPr>
            <a:xfrm>
              <a:off x="15628070" y="9716128"/>
              <a:ext cx="4859872" cy="841840"/>
            </a:xfrm>
            <a:prstGeom prst="rect">
              <a:avLst/>
            </a:prstGeom>
            <a:ln w="12700">
              <a:noFill/>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b="0" i="1"/>
              </a:lvl1pPr>
            </a:lstStyle>
            <a:p>
              <a:r>
                <a:rPr dirty="0">
                  <a:solidFill>
                    <a:srgbClr val="000000">
                      <a:alpha val="20000"/>
                    </a:srgbClr>
                  </a:solidFill>
                </a:rPr>
                <a:t>Dundas et al., 2023</a:t>
              </a:r>
            </a:p>
          </p:txBody>
        </p:sp>
        <p:sp>
          <p:nvSpPr>
            <p:cNvPr id="22" name="50 m">
              <a:extLst>
                <a:ext uri="{FF2B5EF4-FFF2-40B4-BE49-F238E27FC236}">
                  <a16:creationId xmlns:a16="http://schemas.microsoft.com/office/drawing/2014/main" id="{24AC3035-2A21-49C1-D3CC-7AD9162C7F99}"/>
                </a:ext>
              </a:extLst>
            </p:cNvPr>
            <p:cNvSpPr txBox="1"/>
            <p:nvPr/>
          </p:nvSpPr>
          <p:spPr>
            <a:xfrm>
              <a:off x="12621360" y="9317329"/>
              <a:ext cx="1282259" cy="760453"/>
            </a:xfrm>
            <a:prstGeom prst="rect">
              <a:avLst/>
            </a:prstGeom>
            <a:ln w="12700">
              <a:solidFill>
                <a:srgbClr val="FFFFFF"/>
              </a:solidFill>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800">
                  <a:solidFill>
                    <a:srgbClr val="FFFFFF"/>
                  </a:solidFill>
                </a:defRPr>
              </a:lvl1pPr>
            </a:lstStyle>
            <a:p>
              <a:r>
                <a:rPr dirty="0">
                  <a:solidFill>
                    <a:srgbClr val="FFFFFF">
                      <a:alpha val="20000"/>
                    </a:srgbClr>
                  </a:solidFill>
                </a:rPr>
                <a:t>50 m</a:t>
              </a:r>
            </a:p>
          </p:txBody>
        </p:sp>
        <p:sp>
          <p:nvSpPr>
            <p:cNvPr id="23" name="Line">
              <a:extLst>
                <a:ext uri="{FF2B5EF4-FFF2-40B4-BE49-F238E27FC236}">
                  <a16:creationId xmlns:a16="http://schemas.microsoft.com/office/drawing/2014/main" id="{BEDBD487-25AF-8CA1-86BD-A17D10280AF0}"/>
                </a:ext>
              </a:extLst>
            </p:cNvPr>
            <p:cNvSpPr/>
            <p:nvPr/>
          </p:nvSpPr>
          <p:spPr>
            <a:xfrm>
              <a:off x="18358409" y="4650521"/>
              <a:ext cx="1" cy="614097"/>
            </a:xfrm>
            <a:prstGeom prst="line">
              <a:avLst/>
            </a:prstGeom>
            <a:ln w="88900">
              <a:solidFill>
                <a:srgbClr val="FFFFFF"/>
              </a:solidFill>
              <a:miter lim="400000"/>
              <a:tailEnd type="triangle"/>
            </a:ln>
          </p:spPr>
          <p:txBody>
            <a:bodyPr lIns="71437" tIns="71437" rIns="71437" bIns="71437" anchor="ctr"/>
            <a:lstStyle/>
            <a:p>
              <a:pPr>
                <a:defRPr sz="3000" b="0">
                  <a:solidFill>
                    <a:srgbClr val="FFFFFF"/>
                  </a:solidFill>
                  <a:latin typeface="+mn-lt"/>
                  <a:ea typeface="+mn-ea"/>
                  <a:cs typeface="+mn-cs"/>
                  <a:sym typeface="Helvetica Neue Medium"/>
                </a:defRPr>
              </a:pPr>
              <a:endParaRPr>
                <a:solidFill>
                  <a:srgbClr val="FFFFFF">
                    <a:alpha val="20000"/>
                  </a:srgbClr>
                </a:solidFill>
              </a:endParaRPr>
            </a:p>
          </p:txBody>
        </p:sp>
        <p:sp>
          <p:nvSpPr>
            <p:cNvPr id="24" name="Line">
              <a:extLst>
                <a:ext uri="{FF2B5EF4-FFF2-40B4-BE49-F238E27FC236}">
                  <a16:creationId xmlns:a16="http://schemas.microsoft.com/office/drawing/2014/main" id="{46C13FCA-E57A-D870-C61E-896B521CCB61}"/>
                </a:ext>
              </a:extLst>
            </p:cNvPr>
            <p:cNvSpPr/>
            <p:nvPr/>
          </p:nvSpPr>
          <p:spPr>
            <a:xfrm>
              <a:off x="14194262" y="9823650"/>
              <a:ext cx="697871" cy="1"/>
            </a:xfrm>
            <a:prstGeom prst="line">
              <a:avLst/>
            </a:prstGeom>
            <a:ln w="88900">
              <a:solidFill>
                <a:srgbClr val="FFFFFF"/>
              </a:solidFill>
              <a:miter lim="400000"/>
              <a:tailEnd type="triangle"/>
            </a:ln>
          </p:spPr>
          <p:txBody>
            <a:bodyPr lIns="71437" tIns="71437" rIns="71437" bIns="71437" anchor="ctr"/>
            <a:lstStyle/>
            <a:p>
              <a:pPr>
                <a:defRPr sz="3000" b="0">
                  <a:solidFill>
                    <a:srgbClr val="FFFFFF"/>
                  </a:solidFill>
                  <a:latin typeface="+mn-lt"/>
                  <a:ea typeface="+mn-ea"/>
                  <a:cs typeface="+mn-cs"/>
                  <a:sym typeface="Helvetica Neue Medium"/>
                </a:defRPr>
              </a:pPr>
              <a:endParaRPr>
                <a:solidFill>
                  <a:srgbClr val="FFFFFF">
                    <a:alpha val="20000"/>
                  </a:srgbClr>
                </a:solidFill>
              </a:endParaRPr>
            </a:p>
          </p:txBody>
        </p:sp>
        <p:sp>
          <p:nvSpPr>
            <p:cNvPr id="25" name="Line">
              <a:extLst>
                <a:ext uri="{FF2B5EF4-FFF2-40B4-BE49-F238E27FC236}">
                  <a16:creationId xmlns:a16="http://schemas.microsoft.com/office/drawing/2014/main" id="{A9B655AF-CAF6-94FB-82B4-566938363E7A}"/>
                </a:ext>
              </a:extLst>
            </p:cNvPr>
            <p:cNvSpPr/>
            <p:nvPr/>
          </p:nvSpPr>
          <p:spPr>
            <a:xfrm>
              <a:off x="19634541" y="6841129"/>
              <a:ext cx="1" cy="757642"/>
            </a:xfrm>
            <a:prstGeom prst="line">
              <a:avLst/>
            </a:prstGeom>
            <a:ln w="88900">
              <a:solidFill>
                <a:srgbClr val="FFFFFF"/>
              </a:solidFill>
              <a:miter lim="400000"/>
              <a:tailEnd type="triangle"/>
            </a:ln>
          </p:spPr>
          <p:txBody>
            <a:bodyPr lIns="71437" tIns="71437" rIns="71437" bIns="71437" anchor="ctr"/>
            <a:lstStyle/>
            <a:p>
              <a:pPr>
                <a:defRPr sz="3000" b="0">
                  <a:solidFill>
                    <a:srgbClr val="FFFFFF"/>
                  </a:solidFill>
                  <a:latin typeface="+mn-lt"/>
                  <a:ea typeface="+mn-ea"/>
                  <a:cs typeface="+mn-cs"/>
                  <a:sym typeface="Helvetica Neue Medium"/>
                </a:defRPr>
              </a:pPr>
              <a:endParaRPr>
                <a:solidFill>
                  <a:srgbClr val="FFFFFF">
                    <a:alpha val="20000"/>
                  </a:srgbClr>
                </a:solidFill>
              </a:endParaRPr>
            </a:p>
          </p:txBody>
        </p:sp>
        <p:sp>
          <p:nvSpPr>
            <p:cNvPr id="26" name="Line">
              <a:extLst>
                <a:ext uri="{FF2B5EF4-FFF2-40B4-BE49-F238E27FC236}">
                  <a16:creationId xmlns:a16="http://schemas.microsoft.com/office/drawing/2014/main" id="{803763D9-A851-58B0-5B0F-6CC08A14A6F0}"/>
                </a:ext>
              </a:extLst>
            </p:cNvPr>
            <p:cNvSpPr/>
            <p:nvPr/>
          </p:nvSpPr>
          <p:spPr>
            <a:xfrm>
              <a:off x="12643724" y="10097672"/>
              <a:ext cx="1136479" cy="2"/>
            </a:xfrm>
            <a:prstGeom prst="line">
              <a:avLst/>
            </a:prstGeom>
            <a:ln w="88900">
              <a:solidFill>
                <a:srgbClr val="FFFFFF"/>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solidFill>
                  <a:srgbClr val="FFFFFF">
                    <a:alpha val="20000"/>
                  </a:srgbClr>
                </a:solidFill>
              </a:endParaRPr>
            </a:p>
          </p:txBody>
        </p:sp>
        <p:sp>
          <p:nvSpPr>
            <p:cNvPr id="28" name="Line">
              <a:extLst>
                <a:ext uri="{FF2B5EF4-FFF2-40B4-BE49-F238E27FC236}">
                  <a16:creationId xmlns:a16="http://schemas.microsoft.com/office/drawing/2014/main" id="{9329A5FF-39E6-520D-D960-A64E7958B997}"/>
                </a:ext>
              </a:extLst>
            </p:cNvPr>
            <p:cNvSpPr/>
            <p:nvPr/>
          </p:nvSpPr>
          <p:spPr>
            <a:xfrm>
              <a:off x="14683824" y="6164407"/>
              <a:ext cx="697871" cy="1"/>
            </a:xfrm>
            <a:prstGeom prst="line">
              <a:avLst/>
            </a:prstGeom>
            <a:ln w="88900">
              <a:solidFill>
                <a:srgbClr val="FFFFFF"/>
              </a:solidFill>
              <a:miter lim="400000"/>
              <a:tailEnd type="triangle"/>
            </a:ln>
          </p:spPr>
          <p:txBody>
            <a:bodyPr lIns="71437" tIns="71437" rIns="71437" bIns="71437" anchor="ctr"/>
            <a:lstStyle/>
            <a:p>
              <a:pPr>
                <a:defRPr sz="3000" b="0">
                  <a:solidFill>
                    <a:srgbClr val="FFFFFF"/>
                  </a:solidFill>
                  <a:latin typeface="+mn-lt"/>
                  <a:ea typeface="+mn-ea"/>
                  <a:cs typeface="+mn-cs"/>
                  <a:sym typeface="Helvetica Neue Medium"/>
                </a:defRPr>
              </a:pPr>
              <a:endParaRPr>
                <a:solidFill>
                  <a:srgbClr val="FFFFFF">
                    <a:alpha val="20000"/>
                  </a:srgbClr>
                </a:solidFill>
              </a:endParaRPr>
            </a:p>
          </p:txBody>
        </p:sp>
      </p:grpSp>
      <p:sp>
        <p:nvSpPr>
          <p:cNvPr id="32" name="Rectangle">
            <a:extLst>
              <a:ext uri="{FF2B5EF4-FFF2-40B4-BE49-F238E27FC236}">
                <a16:creationId xmlns:a16="http://schemas.microsoft.com/office/drawing/2014/main" id="{A287577F-3DC5-2BF4-031C-3358CC370B8C}"/>
              </a:ext>
            </a:extLst>
          </p:cNvPr>
          <p:cNvSpPr/>
          <p:nvPr/>
        </p:nvSpPr>
        <p:spPr>
          <a:xfrm>
            <a:off x="6059482" y="4019453"/>
            <a:ext cx="629844" cy="511175"/>
          </a:xfrm>
          <a:prstGeom prst="rect">
            <a:avLst/>
          </a:prstGeom>
          <a:ln w="50800">
            <a:solidFill>
              <a:srgbClr val="FFFFFF"/>
            </a:solidFill>
            <a:prstDash val="sysDot"/>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solidFill>
                <a:srgbClr val="FFFFFF">
                  <a:alpha val="20000"/>
                </a:srgbClr>
              </a:solidFill>
            </a:endParaRPr>
          </a:p>
        </p:txBody>
      </p:sp>
      <p:sp>
        <p:nvSpPr>
          <p:cNvPr id="33" name="Line">
            <a:extLst>
              <a:ext uri="{FF2B5EF4-FFF2-40B4-BE49-F238E27FC236}">
                <a16:creationId xmlns:a16="http://schemas.microsoft.com/office/drawing/2014/main" id="{2DCB8B87-D6FC-8B34-991C-5F6B26D7EACA}"/>
              </a:ext>
            </a:extLst>
          </p:cNvPr>
          <p:cNvSpPr/>
          <p:nvPr/>
        </p:nvSpPr>
        <p:spPr>
          <a:xfrm flipH="1">
            <a:off x="509447" y="4508551"/>
            <a:ext cx="5498971" cy="1040583"/>
          </a:xfrm>
          <a:prstGeom prst="line">
            <a:avLst/>
          </a:prstGeom>
          <a:ln w="25400">
            <a:solidFill>
              <a:srgbClr val="FFFFFF"/>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solidFill>
                <a:srgbClr val="FFFFFF">
                  <a:alpha val="20000"/>
                </a:srgbClr>
              </a:solidFill>
            </a:endParaRPr>
          </a:p>
        </p:txBody>
      </p:sp>
      <p:sp>
        <p:nvSpPr>
          <p:cNvPr id="34" name="Line">
            <a:extLst>
              <a:ext uri="{FF2B5EF4-FFF2-40B4-BE49-F238E27FC236}">
                <a16:creationId xmlns:a16="http://schemas.microsoft.com/office/drawing/2014/main" id="{649EE913-B8EF-7CCD-AF0C-39B3D998516E}"/>
              </a:ext>
            </a:extLst>
          </p:cNvPr>
          <p:cNvSpPr/>
          <p:nvPr/>
        </p:nvSpPr>
        <p:spPr>
          <a:xfrm>
            <a:off x="6714297" y="4534478"/>
            <a:ext cx="265752" cy="1040583"/>
          </a:xfrm>
          <a:prstGeom prst="line">
            <a:avLst/>
          </a:prstGeom>
          <a:ln w="25400">
            <a:solidFill>
              <a:srgbClr val="FFFFFF"/>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solidFill>
                <a:srgbClr val="FFFFFF">
                  <a:alpha val="20000"/>
                </a:srgbClr>
              </a:solidFill>
            </a:endParaRPr>
          </a:p>
        </p:txBody>
      </p:sp>
      <p:sp>
        <p:nvSpPr>
          <p:cNvPr id="35" name="3">
            <a:extLst>
              <a:ext uri="{FF2B5EF4-FFF2-40B4-BE49-F238E27FC236}">
                <a16:creationId xmlns:a16="http://schemas.microsoft.com/office/drawing/2014/main" id="{7B88BE8C-CB5B-2AE0-C03A-D441EBE01EEC}"/>
              </a:ext>
            </a:extLst>
          </p:cNvPr>
          <p:cNvSpPr txBox="1">
            <a:spLocks/>
          </p:cNvSpPr>
          <p:nvPr/>
        </p:nvSpPr>
        <p:spPr>
          <a:xfrm>
            <a:off x="24058737" y="13253127"/>
            <a:ext cx="281164" cy="47705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68579" tIns="68579" rIns="68579" bIns="68579"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r" defTabSz="18288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888888"/>
                </a:solidFill>
                <a:effectLst/>
                <a:uFillTx/>
                <a:latin typeface="Calibri"/>
                <a:ea typeface="Calibri"/>
                <a:cs typeface="Calibri"/>
                <a:sym typeface="Calibri"/>
              </a:defRPr>
            </a:lvl1pPr>
            <a:lvl2pPr marL="0" marR="0" indent="228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2pPr>
            <a:lvl3pPr marL="0" marR="0" indent="457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3pPr>
            <a:lvl4pPr marL="0" marR="0" indent="685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4pPr>
            <a:lvl5pPr marL="0" marR="0" indent="9144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5pPr>
            <a:lvl6pPr marL="0" marR="0" indent="11430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6pPr>
            <a:lvl7pPr marL="0" marR="0" indent="1371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7pPr>
            <a:lvl8pPr marL="0" marR="0" indent="1600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8pPr>
            <a:lvl9pPr marL="0" marR="0" indent="1828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9pPr>
          </a:lstStyle>
          <a:p>
            <a:r>
              <a:rPr lang="en-US">
                <a:solidFill>
                  <a:srgbClr val="888888">
                    <a:alpha val="20000"/>
                  </a:srgbClr>
                </a:solidFill>
              </a:rPr>
              <a:t>3</a:t>
            </a:r>
          </a:p>
        </p:txBody>
      </p:sp>
      <p:sp>
        <p:nvSpPr>
          <p:cNvPr id="15" name="TextBox 14">
            <a:extLst>
              <a:ext uri="{FF2B5EF4-FFF2-40B4-BE49-F238E27FC236}">
                <a16:creationId xmlns:a16="http://schemas.microsoft.com/office/drawing/2014/main" id="{371F29C5-7C55-6C59-0652-72229A08C4F6}"/>
              </a:ext>
            </a:extLst>
          </p:cNvPr>
          <p:cNvSpPr txBox="1"/>
          <p:nvPr/>
        </p:nvSpPr>
        <p:spPr>
          <a:xfrm>
            <a:off x="2440156" y="4591303"/>
            <a:ext cx="18755536" cy="3591367"/>
          </a:xfrm>
          <a:prstGeom prst="rect">
            <a:avLst/>
          </a:prstGeom>
          <a:solidFill>
            <a:schemeClr val="bg1">
              <a:lumMod val="85000"/>
            </a:schemeClr>
          </a:solidFill>
          <a:ln w="38100" cap="flat">
            <a:solidFill>
              <a:schemeClr val="tx1"/>
            </a:solid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457200" marR="0" indent="-457200" algn="just" defTabSz="821531" rtl="0" fontAlgn="auto" latinLnBrk="0" hangingPunct="0">
              <a:lnSpc>
                <a:spcPct val="100000"/>
              </a:lnSpc>
              <a:spcBef>
                <a:spcPts val="0"/>
              </a:spcBef>
              <a:spcAft>
                <a:spcPts val="0"/>
              </a:spcAft>
              <a:buClrTx/>
              <a:buSzTx/>
              <a:buFont typeface="Arial" panose="020B0604020202020204" pitchFamily="34" charset="0"/>
              <a:buChar char="•"/>
              <a:tabLst/>
            </a:pPr>
            <a:r>
              <a:rPr kumimoji="0" lang="fr-FR" sz="3200" b="1" i="0" u="none" strike="noStrike" cap="none" spc="0" normalizeH="0" baseline="0" noProof="1">
                <a:ln>
                  <a:noFill/>
                </a:ln>
                <a:solidFill>
                  <a:srgbClr val="000000"/>
                </a:solidFill>
                <a:effectLst/>
                <a:uFillTx/>
                <a:latin typeface="Helvetica Neue"/>
                <a:ea typeface="Helvetica Neue"/>
                <a:cs typeface="Helvetica Neue"/>
                <a:sym typeface="Helvetica Neue"/>
              </a:rPr>
              <a:t>Mars a connu des âges glaciaires récents (~derniers millions d’années).</a:t>
            </a:r>
          </a:p>
          <a:p>
            <a:pPr marL="457200" marR="0" indent="-457200" algn="just" defTabSz="821531" rtl="0" fontAlgn="auto" latinLnBrk="0" hangingPunct="0">
              <a:lnSpc>
                <a:spcPct val="100000"/>
              </a:lnSpc>
              <a:spcBef>
                <a:spcPts val="0"/>
              </a:spcBef>
              <a:spcAft>
                <a:spcPts val="0"/>
              </a:spcAft>
              <a:buClrTx/>
              <a:buSzTx/>
              <a:buFont typeface="Arial" panose="020B0604020202020204" pitchFamily="34" charset="0"/>
              <a:buChar char="•"/>
              <a:tabLst/>
            </a:pPr>
            <a:endParaRPr kumimoji="0" lang="fr-FR" sz="3200" b="1" i="0" u="none" strike="noStrike" cap="none" spc="0" normalizeH="0" baseline="0" noProof="1">
              <a:ln>
                <a:noFill/>
              </a:ln>
              <a:solidFill>
                <a:srgbClr val="000000"/>
              </a:solidFill>
              <a:effectLst/>
              <a:uFillTx/>
              <a:latin typeface="Helvetica Neue"/>
              <a:ea typeface="Helvetica Neue"/>
              <a:cs typeface="Helvetica Neue"/>
              <a:sym typeface="Helvetica Neue"/>
            </a:endParaRPr>
          </a:p>
          <a:p>
            <a:pPr marL="457200" marR="0" indent="-457200" algn="just" defTabSz="821531" rtl="0" fontAlgn="auto" latinLnBrk="0" hangingPunct="0">
              <a:lnSpc>
                <a:spcPct val="100000"/>
              </a:lnSpc>
              <a:spcBef>
                <a:spcPts val="0"/>
              </a:spcBef>
              <a:spcAft>
                <a:spcPts val="0"/>
              </a:spcAft>
              <a:buClrTx/>
              <a:buSzTx/>
              <a:buFont typeface="Arial" panose="020B0604020202020204" pitchFamily="34" charset="0"/>
              <a:buChar char="•"/>
              <a:tabLst/>
            </a:pPr>
            <a:r>
              <a:rPr lang="fr-FR" noProof="1"/>
              <a:t>Comme pour la Terre, ces âges glaciaires ont été induits par les variations des paramètres orbitaux de la planète.</a:t>
            </a:r>
          </a:p>
          <a:p>
            <a:pPr marL="457200" marR="0" indent="-457200" algn="just" defTabSz="821531" rtl="0" fontAlgn="auto" latinLnBrk="0" hangingPunct="0">
              <a:lnSpc>
                <a:spcPct val="100000"/>
              </a:lnSpc>
              <a:spcBef>
                <a:spcPts val="0"/>
              </a:spcBef>
              <a:spcAft>
                <a:spcPts val="0"/>
              </a:spcAft>
              <a:buClrTx/>
              <a:buSzTx/>
              <a:buFont typeface="Arial" panose="020B0604020202020204" pitchFamily="34" charset="0"/>
              <a:buChar char="•"/>
              <a:tabLst/>
            </a:pPr>
            <a:endParaRPr lang="fr-FR" noProof="1"/>
          </a:p>
          <a:p>
            <a:pPr marL="457200" marR="0" indent="-457200" algn="just" defTabSz="821531" rtl="0" fontAlgn="auto" latinLnBrk="0" hangingPunct="0">
              <a:lnSpc>
                <a:spcPct val="100000"/>
              </a:lnSpc>
              <a:spcBef>
                <a:spcPts val="0"/>
              </a:spcBef>
              <a:spcAft>
                <a:spcPts val="0"/>
              </a:spcAft>
              <a:buClrTx/>
              <a:buSzTx/>
              <a:buFont typeface="Arial" panose="020B0604020202020204" pitchFamily="34" charset="0"/>
              <a:buChar char="•"/>
              <a:tabLst/>
            </a:pPr>
            <a:r>
              <a:rPr kumimoji="0" lang="fr-FR" sz="3200" b="1" i="0" u="none" strike="noStrike" cap="none" spc="0" normalizeH="0" baseline="0" noProof="1">
                <a:ln>
                  <a:noFill/>
                </a:ln>
                <a:solidFill>
                  <a:schemeClr val="bg1">
                    <a:lumMod val="85000"/>
                  </a:schemeClr>
                </a:solidFill>
                <a:effectLst/>
                <a:uFillTx/>
                <a:latin typeface="Helvetica Neue"/>
                <a:ea typeface="Helvetica Neue"/>
                <a:cs typeface="Helvetica Neue"/>
                <a:sym typeface="Helvetica Neue"/>
              </a:rPr>
              <a:t>Comment reproduire </a:t>
            </a:r>
            <a:r>
              <a:rPr lang="fr-FR" noProof="1">
                <a:solidFill>
                  <a:schemeClr val="bg1">
                    <a:lumMod val="85000"/>
                  </a:schemeClr>
                </a:solidFill>
              </a:rPr>
              <a:t>ces âges glaciaires pour comprendre la géologie/géomorphologie observée aujourd’hui en surface ?</a:t>
            </a:r>
            <a:endParaRPr kumimoji="0" lang="fr-FR" sz="3200" b="1" i="0" u="none" strike="noStrike" cap="none" spc="0" normalizeH="0" baseline="0" noProof="1">
              <a:ln>
                <a:noFill/>
              </a:ln>
              <a:solidFill>
                <a:schemeClr val="bg1">
                  <a:lumMod val="85000"/>
                </a:schemeClr>
              </a:solidFill>
              <a:effectLst/>
              <a:uFillTx/>
              <a:latin typeface="Helvetica Neue"/>
              <a:ea typeface="Helvetica Neue"/>
              <a:cs typeface="Helvetica Neue"/>
              <a:sym typeface="Helvetica Neue"/>
            </a:endParaRPr>
          </a:p>
        </p:txBody>
      </p:sp>
    </p:spTree>
    <p:extLst>
      <p:ext uri="{BB962C8B-B14F-4D97-AF65-F5344CB8AC3E}">
        <p14:creationId xmlns:p14="http://schemas.microsoft.com/office/powerpoint/2010/main" val="77629601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F5F4ACF6-2F9F-E312-F296-E87662003897}"/>
            </a:ext>
          </a:extLst>
        </p:cNvPr>
        <p:cNvGrpSpPr/>
        <p:nvPr/>
      </p:nvGrpSpPr>
      <p:grpSpPr>
        <a:xfrm>
          <a:off x="0" y="0"/>
          <a:ext cx="0" cy="0"/>
          <a:chOff x="0" y="0"/>
          <a:chExt cx="0" cy="0"/>
        </a:xfrm>
      </p:grpSpPr>
      <p:pic>
        <p:nvPicPr>
          <p:cNvPr id="513" name="Mars_Map.jpg" descr="Mars_Map.jpg">
            <a:extLst>
              <a:ext uri="{FF2B5EF4-FFF2-40B4-BE49-F238E27FC236}">
                <a16:creationId xmlns:a16="http://schemas.microsoft.com/office/drawing/2014/main" id="{0B08340E-71C6-DEF9-3B6D-77090FC50230}"/>
              </a:ext>
            </a:extLst>
          </p:cNvPr>
          <p:cNvPicPr>
            <a:picLocks noChangeAspect="1"/>
          </p:cNvPicPr>
          <p:nvPr/>
        </p:nvPicPr>
        <p:blipFill>
          <a:blip r:embed="rId4">
            <a:alphaModFix amt="20000"/>
          </a:blip>
          <a:srcRect l="1666" t="4461" r="1666" b="4685"/>
          <a:stretch>
            <a:fillRect/>
          </a:stretch>
        </p:blipFill>
        <p:spPr>
          <a:xfrm>
            <a:off x="2560637" y="1577709"/>
            <a:ext cx="19262820" cy="11785894"/>
          </a:xfrm>
          <a:prstGeom prst="rect">
            <a:avLst/>
          </a:prstGeom>
          <a:ln w="12700">
            <a:miter lim="400000"/>
          </a:ln>
        </p:spPr>
      </p:pic>
      <p:sp>
        <p:nvSpPr>
          <p:cNvPr id="514" name="Rectangle 18">
            <a:extLst>
              <a:ext uri="{FF2B5EF4-FFF2-40B4-BE49-F238E27FC236}">
                <a16:creationId xmlns:a16="http://schemas.microsoft.com/office/drawing/2014/main" id="{F5F592EE-FAF4-DECA-B1BC-CDBC62882705}"/>
              </a:ext>
            </a:extLst>
          </p:cNvPr>
          <p:cNvSpPr/>
          <p:nvPr/>
        </p:nvSpPr>
        <p:spPr>
          <a:xfrm>
            <a:off x="2560637" y="1157763"/>
            <a:ext cx="19262726" cy="12654835"/>
          </a:xfrm>
          <a:custGeom>
            <a:avLst/>
            <a:gdLst/>
            <a:ahLst/>
            <a:cxnLst>
              <a:cxn ang="0">
                <a:pos x="wd2" y="hd2"/>
              </a:cxn>
              <a:cxn ang="5400000">
                <a:pos x="wd2" y="hd2"/>
              </a:cxn>
              <a:cxn ang="10800000">
                <a:pos x="wd2" y="hd2"/>
              </a:cxn>
              <a:cxn ang="16200000">
                <a:pos x="wd2" y="hd2"/>
              </a:cxn>
            </a:cxnLst>
            <a:rect l="0" t="0" r="r" b="b"/>
            <a:pathLst>
              <a:path w="21600" h="21600" extrusionOk="0">
                <a:moveTo>
                  <a:pt x="0" y="10800"/>
                </a:moveTo>
                <a:cubicBezTo>
                  <a:pt x="0" y="16747"/>
                  <a:pt x="4835" y="21569"/>
                  <a:pt x="10800" y="21569"/>
                </a:cubicBezTo>
                <a:cubicBezTo>
                  <a:pt x="16765" y="21569"/>
                  <a:pt x="21600" y="16747"/>
                  <a:pt x="21600" y="10800"/>
                </a:cubicBezTo>
                <a:lnTo>
                  <a:pt x="21600" y="21600"/>
                </a:lnTo>
                <a:lnTo>
                  <a:pt x="0" y="21600"/>
                </a:lnTo>
                <a:close/>
                <a:moveTo>
                  <a:pt x="0" y="0"/>
                </a:moveTo>
                <a:lnTo>
                  <a:pt x="21600" y="0"/>
                </a:lnTo>
                <a:lnTo>
                  <a:pt x="21600" y="10800"/>
                </a:lnTo>
                <a:cubicBezTo>
                  <a:pt x="21600" y="4853"/>
                  <a:pt x="16765" y="31"/>
                  <a:pt x="10800" y="31"/>
                </a:cubicBezTo>
                <a:cubicBezTo>
                  <a:pt x="4835" y="31"/>
                  <a:pt x="0" y="4853"/>
                  <a:pt x="0" y="10800"/>
                </a:cubicBezTo>
                <a:close/>
              </a:path>
            </a:pathLst>
          </a:custGeom>
          <a:solidFill>
            <a:srgbClr val="FFFFFF"/>
          </a:solidFill>
          <a:ln w="12700">
            <a:miter lim="400000"/>
          </a:ln>
        </p:spPr>
        <p:txBody>
          <a:bodyPr lIns="45719" rIns="45719"/>
          <a:lstStyle/>
          <a:p>
            <a:pPr defTabSz="914400">
              <a:defRPr sz="2400" b="0">
                <a:solidFill>
                  <a:srgbClr val="FFFFFF"/>
                </a:solidFill>
                <a:latin typeface="Times Roman"/>
                <a:ea typeface="Times Roman"/>
                <a:cs typeface="Times Roman"/>
                <a:sym typeface="Times Roman"/>
              </a:defRPr>
            </a:pPr>
            <a:endParaRPr>
              <a:solidFill>
                <a:srgbClr val="FFFFFF">
                  <a:alpha val="20000"/>
                </a:srgbClr>
              </a:solidFill>
            </a:endParaRPr>
          </a:p>
        </p:txBody>
      </p:sp>
      <p:sp>
        <p:nvSpPr>
          <p:cNvPr id="516" name="90°N">
            <a:extLst>
              <a:ext uri="{FF2B5EF4-FFF2-40B4-BE49-F238E27FC236}">
                <a16:creationId xmlns:a16="http://schemas.microsoft.com/office/drawing/2014/main" id="{B758C7D8-8EE6-7907-700D-43D8D3CBBC4E}"/>
              </a:ext>
            </a:extLst>
          </p:cNvPr>
          <p:cNvSpPr txBox="1"/>
          <p:nvPr/>
        </p:nvSpPr>
        <p:spPr>
          <a:xfrm>
            <a:off x="7331848" y="1236452"/>
            <a:ext cx="1059584" cy="63671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rPr>
                <a:solidFill>
                  <a:srgbClr val="000000">
                    <a:alpha val="20000"/>
                  </a:srgbClr>
                </a:solidFill>
              </a:rPr>
              <a:t>90°N</a:t>
            </a:r>
          </a:p>
        </p:txBody>
      </p:sp>
      <p:sp>
        <p:nvSpPr>
          <p:cNvPr id="517" name="60°N">
            <a:extLst>
              <a:ext uri="{FF2B5EF4-FFF2-40B4-BE49-F238E27FC236}">
                <a16:creationId xmlns:a16="http://schemas.microsoft.com/office/drawing/2014/main" id="{42D420A7-BE4C-4CB9-9214-263DDA6B5A40}"/>
              </a:ext>
            </a:extLst>
          </p:cNvPr>
          <p:cNvSpPr txBox="1"/>
          <p:nvPr/>
        </p:nvSpPr>
        <p:spPr>
          <a:xfrm>
            <a:off x="4456259" y="2506138"/>
            <a:ext cx="1059584" cy="63671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rPr>
                <a:solidFill>
                  <a:srgbClr val="000000">
                    <a:alpha val="20000"/>
                  </a:srgbClr>
                </a:solidFill>
              </a:rPr>
              <a:t>60°N</a:t>
            </a:r>
          </a:p>
        </p:txBody>
      </p:sp>
      <p:sp>
        <p:nvSpPr>
          <p:cNvPr id="518" name="30°N">
            <a:extLst>
              <a:ext uri="{FF2B5EF4-FFF2-40B4-BE49-F238E27FC236}">
                <a16:creationId xmlns:a16="http://schemas.microsoft.com/office/drawing/2014/main" id="{CA243D00-EDF8-2428-3EB0-3D157F49C8C6}"/>
              </a:ext>
            </a:extLst>
          </p:cNvPr>
          <p:cNvSpPr txBox="1"/>
          <p:nvPr/>
        </p:nvSpPr>
        <p:spPr>
          <a:xfrm>
            <a:off x="2271859" y="4639738"/>
            <a:ext cx="1059584" cy="63671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rPr>
                <a:solidFill>
                  <a:srgbClr val="000000">
                    <a:alpha val="20000"/>
                  </a:srgbClr>
                </a:solidFill>
              </a:rPr>
              <a:t>30°N</a:t>
            </a:r>
          </a:p>
        </p:txBody>
      </p:sp>
      <p:sp>
        <p:nvSpPr>
          <p:cNvPr id="519" name="0°">
            <a:extLst>
              <a:ext uri="{FF2B5EF4-FFF2-40B4-BE49-F238E27FC236}">
                <a16:creationId xmlns:a16="http://schemas.microsoft.com/office/drawing/2014/main" id="{53C97E28-D6BF-6421-F698-2D28F50A8B09}"/>
              </a:ext>
            </a:extLst>
          </p:cNvPr>
          <p:cNvSpPr txBox="1"/>
          <p:nvPr/>
        </p:nvSpPr>
        <p:spPr>
          <a:xfrm>
            <a:off x="1797349" y="7166826"/>
            <a:ext cx="535402" cy="63671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rPr>
                <a:solidFill>
                  <a:srgbClr val="000000">
                    <a:alpha val="20000"/>
                  </a:srgbClr>
                </a:solidFill>
              </a:rPr>
              <a:t>0°</a:t>
            </a:r>
          </a:p>
        </p:txBody>
      </p:sp>
      <p:sp>
        <p:nvSpPr>
          <p:cNvPr id="520" name="30°S">
            <a:extLst>
              <a:ext uri="{FF2B5EF4-FFF2-40B4-BE49-F238E27FC236}">
                <a16:creationId xmlns:a16="http://schemas.microsoft.com/office/drawing/2014/main" id="{0475EE8C-7D7A-B757-DA01-A53741844CEB}"/>
              </a:ext>
            </a:extLst>
          </p:cNvPr>
          <p:cNvSpPr txBox="1"/>
          <p:nvPr/>
        </p:nvSpPr>
        <p:spPr>
          <a:xfrm>
            <a:off x="2287087" y="9644103"/>
            <a:ext cx="1029127" cy="63671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rPr>
                <a:solidFill>
                  <a:srgbClr val="000000">
                    <a:alpha val="20000"/>
                  </a:srgbClr>
                </a:solidFill>
              </a:rPr>
              <a:t>30°S</a:t>
            </a:r>
          </a:p>
        </p:txBody>
      </p:sp>
      <p:sp>
        <p:nvSpPr>
          <p:cNvPr id="521" name="60°S">
            <a:extLst>
              <a:ext uri="{FF2B5EF4-FFF2-40B4-BE49-F238E27FC236}">
                <a16:creationId xmlns:a16="http://schemas.microsoft.com/office/drawing/2014/main" id="{0FE0DE8F-0690-A3AA-4F89-DD3E1DA238A0}"/>
              </a:ext>
            </a:extLst>
          </p:cNvPr>
          <p:cNvSpPr txBox="1"/>
          <p:nvPr/>
        </p:nvSpPr>
        <p:spPr>
          <a:xfrm>
            <a:off x="4471487" y="11786663"/>
            <a:ext cx="1029127" cy="63671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rPr>
                <a:solidFill>
                  <a:srgbClr val="000000">
                    <a:alpha val="20000"/>
                  </a:srgbClr>
                </a:solidFill>
              </a:rPr>
              <a:t>60°S</a:t>
            </a:r>
          </a:p>
        </p:txBody>
      </p:sp>
      <p:sp>
        <p:nvSpPr>
          <p:cNvPr id="522" name="90°S">
            <a:extLst>
              <a:ext uri="{FF2B5EF4-FFF2-40B4-BE49-F238E27FC236}">
                <a16:creationId xmlns:a16="http://schemas.microsoft.com/office/drawing/2014/main" id="{BB2E813B-A2CC-2705-43EA-1E912F8FD0C0}"/>
              </a:ext>
            </a:extLst>
          </p:cNvPr>
          <p:cNvSpPr txBox="1"/>
          <p:nvPr/>
        </p:nvSpPr>
        <p:spPr>
          <a:xfrm>
            <a:off x="7347076" y="13103014"/>
            <a:ext cx="1029127" cy="63671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rPr>
                <a:solidFill>
                  <a:srgbClr val="000000">
                    <a:alpha val="20000"/>
                  </a:srgbClr>
                </a:solidFill>
              </a:rPr>
              <a:t>90°S</a:t>
            </a:r>
          </a:p>
        </p:txBody>
      </p:sp>
      <p:sp>
        <p:nvSpPr>
          <p:cNvPr id="523" name="180°">
            <a:extLst>
              <a:ext uri="{FF2B5EF4-FFF2-40B4-BE49-F238E27FC236}">
                <a16:creationId xmlns:a16="http://schemas.microsoft.com/office/drawing/2014/main" id="{3797E5E2-893C-505D-4731-2F4E090B091A}"/>
              </a:ext>
            </a:extLst>
          </p:cNvPr>
          <p:cNvSpPr txBox="1"/>
          <p:nvPr/>
        </p:nvSpPr>
        <p:spPr>
          <a:xfrm>
            <a:off x="8374375" y="1077702"/>
            <a:ext cx="990655" cy="63671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rPr>
                <a:solidFill>
                  <a:srgbClr val="000000">
                    <a:alpha val="20000"/>
                  </a:srgbClr>
                </a:solidFill>
              </a:rPr>
              <a:t>180°</a:t>
            </a:r>
          </a:p>
        </p:txBody>
      </p:sp>
      <p:sp>
        <p:nvSpPr>
          <p:cNvPr id="524" name="90°W">
            <a:extLst>
              <a:ext uri="{FF2B5EF4-FFF2-40B4-BE49-F238E27FC236}">
                <a16:creationId xmlns:a16="http://schemas.microsoft.com/office/drawing/2014/main" id="{A1057861-011D-3EEB-DCC4-8B886D366053}"/>
              </a:ext>
            </a:extLst>
          </p:cNvPr>
          <p:cNvSpPr txBox="1"/>
          <p:nvPr/>
        </p:nvSpPr>
        <p:spPr>
          <a:xfrm>
            <a:off x="9967669" y="1077702"/>
            <a:ext cx="1142941" cy="63671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rPr>
                <a:solidFill>
                  <a:srgbClr val="000000">
                    <a:alpha val="20000"/>
                  </a:srgbClr>
                </a:solidFill>
              </a:rPr>
              <a:t>90°W</a:t>
            </a:r>
          </a:p>
        </p:txBody>
      </p:sp>
      <p:sp>
        <p:nvSpPr>
          <p:cNvPr id="525" name="0°">
            <a:extLst>
              <a:ext uri="{FF2B5EF4-FFF2-40B4-BE49-F238E27FC236}">
                <a16:creationId xmlns:a16="http://schemas.microsoft.com/office/drawing/2014/main" id="{77939E57-62D3-75A4-01A8-FE4CCE3393DC}"/>
              </a:ext>
            </a:extLst>
          </p:cNvPr>
          <p:cNvSpPr txBox="1"/>
          <p:nvPr/>
        </p:nvSpPr>
        <p:spPr>
          <a:xfrm>
            <a:off x="11924299" y="1077702"/>
            <a:ext cx="535402" cy="63671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rPr>
                <a:solidFill>
                  <a:srgbClr val="000000">
                    <a:alpha val="20000"/>
                  </a:srgbClr>
                </a:solidFill>
              </a:rPr>
              <a:t>0°</a:t>
            </a:r>
          </a:p>
        </p:txBody>
      </p:sp>
      <p:sp>
        <p:nvSpPr>
          <p:cNvPr id="526" name="90°E">
            <a:extLst>
              <a:ext uri="{FF2B5EF4-FFF2-40B4-BE49-F238E27FC236}">
                <a16:creationId xmlns:a16="http://schemas.microsoft.com/office/drawing/2014/main" id="{61327EC3-58E2-2898-58ED-7B7259F1E3F7}"/>
              </a:ext>
            </a:extLst>
          </p:cNvPr>
          <p:cNvSpPr txBox="1"/>
          <p:nvPr/>
        </p:nvSpPr>
        <p:spPr>
          <a:xfrm>
            <a:off x="13759973" y="1077702"/>
            <a:ext cx="1013097" cy="63671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rPr dirty="0">
                <a:solidFill>
                  <a:srgbClr val="000000">
                    <a:alpha val="20000"/>
                  </a:srgbClr>
                </a:solidFill>
              </a:rPr>
              <a:t>90°E</a:t>
            </a:r>
          </a:p>
        </p:txBody>
      </p:sp>
      <p:sp>
        <p:nvSpPr>
          <p:cNvPr id="527" name="180°E">
            <a:extLst>
              <a:ext uri="{FF2B5EF4-FFF2-40B4-BE49-F238E27FC236}">
                <a16:creationId xmlns:a16="http://schemas.microsoft.com/office/drawing/2014/main" id="{826C42EF-0EAA-A31D-F3BD-B3D0D7DA6B64}"/>
              </a:ext>
            </a:extLst>
          </p:cNvPr>
          <p:cNvSpPr txBox="1"/>
          <p:nvPr/>
        </p:nvSpPr>
        <p:spPr>
          <a:xfrm>
            <a:off x="15159794" y="1077702"/>
            <a:ext cx="1240723" cy="63671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rPr>
                <a:solidFill>
                  <a:srgbClr val="000000">
                    <a:alpha val="20000"/>
                  </a:srgbClr>
                </a:solidFill>
              </a:rPr>
              <a:t>180°E</a:t>
            </a:r>
          </a:p>
        </p:txBody>
      </p:sp>
      <p:grpSp>
        <p:nvGrpSpPr>
          <p:cNvPr id="3" name="Group 2">
            <a:extLst>
              <a:ext uri="{FF2B5EF4-FFF2-40B4-BE49-F238E27FC236}">
                <a16:creationId xmlns:a16="http://schemas.microsoft.com/office/drawing/2014/main" id="{2B31293C-E969-3D51-D885-0A9327C73297}"/>
              </a:ext>
            </a:extLst>
          </p:cNvPr>
          <p:cNvGrpSpPr/>
          <p:nvPr/>
        </p:nvGrpSpPr>
        <p:grpSpPr>
          <a:xfrm>
            <a:off x="17459728" y="2136310"/>
            <a:ext cx="4235546" cy="7341040"/>
            <a:chOff x="6783529" y="3828922"/>
            <a:chExt cx="4235546" cy="7341040"/>
          </a:xfrm>
        </p:grpSpPr>
        <p:pic>
          <p:nvPicPr>
            <p:cNvPr id="528" name="ESP_018857_2225alpineglacier.jpg" descr="ESP_018857_2225alpineglacier.jpg">
              <a:extLst>
                <a:ext uri="{FF2B5EF4-FFF2-40B4-BE49-F238E27FC236}">
                  <a16:creationId xmlns:a16="http://schemas.microsoft.com/office/drawing/2014/main" id="{231B83D2-4593-E20F-C9E3-CB68FC85B297}"/>
                </a:ext>
              </a:extLst>
            </p:cNvPr>
            <p:cNvPicPr>
              <a:picLocks noChangeAspect="1"/>
            </p:cNvPicPr>
            <p:nvPr/>
          </p:nvPicPr>
          <p:blipFill>
            <a:blip r:embed="rId5">
              <a:alphaModFix amt="20000"/>
            </a:blip>
            <a:srcRect l="16118" t="8612" r="18711" b="25284"/>
            <a:stretch>
              <a:fillRect/>
            </a:stretch>
          </p:blipFill>
          <p:spPr>
            <a:xfrm>
              <a:off x="6783529" y="3924849"/>
              <a:ext cx="4172496" cy="7245113"/>
            </a:xfrm>
            <a:prstGeom prst="rect">
              <a:avLst/>
            </a:prstGeom>
            <a:ln w="25400">
              <a:solidFill>
                <a:srgbClr val="FFFFFF"/>
              </a:solidFill>
              <a:miter lim="400000"/>
            </a:ln>
          </p:spPr>
        </p:pic>
        <p:sp>
          <p:nvSpPr>
            <p:cNvPr id="531" name="500 m">
              <a:extLst>
                <a:ext uri="{FF2B5EF4-FFF2-40B4-BE49-F238E27FC236}">
                  <a16:creationId xmlns:a16="http://schemas.microsoft.com/office/drawing/2014/main" id="{735A2B05-4934-B93B-0674-1A5F58B01886}"/>
                </a:ext>
              </a:extLst>
            </p:cNvPr>
            <p:cNvSpPr txBox="1"/>
            <p:nvPr/>
          </p:nvSpPr>
          <p:spPr>
            <a:xfrm>
              <a:off x="7032994" y="10451748"/>
              <a:ext cx="934549" cy="48282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200" b="0">
                  <a:solidFill>
                    <a:srgbClr val="FFFFFF"/>
                  </a:solidFill>
                </a:defRPr>
              </a:lvl1pPr>
            </a:lstStyle>
            <a:p>
              <a:r>
                <a:rPr dirty="0">
                  <a:solidFill>
                    <a:srgbClr val="FFFFFF">
                      <a:alpha val="20000"/>
                    </a:srgbClr>
                  </a:solidFill>
                </a:rPr>
                <a:t>500 m</a:t>
              </a:r>
            </a:p>
          </p:txBody>
        </p:sp>
        <p:sp>
          <p:nvSpPr>
            <p:cNvPr id="532" name="43.86° N, 49.4° E.">
              <a:extLst>
                <a:ext uri="{FF2B5EF4-FFF2-40B4-BE49-F238E27FC236}">
                  <a16:creationId xmlns:a16="http://schemas.microsoft.com/office/drawing/2014/main" id="{BE438EB2-D372-E9CD-A7A1-7760642F59B3}"/>
                </a:ext>
              </a:extLst>
            </p:cNvPr>
            <p:cNvSpPr txBox="1"/>
            <p:nvPr/>
          </p:nvSpPr>
          <p:spPr>
            <a:xfrm>
              <a:off x="8584114" y="3828922"/>
              <a:ext cx="2434961" cy="62036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lgn="l" defTabSz="457200">
                <a:lnSpc>
                  <a:spcPts val="4200"/>
                </a:lnSpc>
                <a:defRPr sz="2400">
                  <a:latin typeface="Times Roman"/>
                  <a:ea typeface="Times Roman"/>
                  <a:cs typeface="Times Roman"/>
                  <a:sym typeface="Times Roman"/>
                </a:defRPr>
              </a:lvl1pPr>
            </a:lstStyle>
            <a:p>
              <a:r>
                <a:rPr dirty="0">
                  <a:solidFill>
                    <a:srgbClr val="000000">
                      <a:alpha val="20000"/>
                    </a:srgbClr>
                  </a:solidFill>
                </a:rPr>
                <a:t>43.86° N, 49.4° E.</a:t>
              </a:r>
            </a:p>
          </p:txBody>
        </p:sp>
      </p:grpSp>
      <p:sp>
        <p:nvSpPr>
          <p:cNvPr id="533" name="Rectangle">
            <a:extLst>
              <a:ext uri="{FF2B5EF4-FFF2-40B4-BE49-F238E27FC236}">
                <a16:creationId xmlns:a16="http://schemas.microsoft.com/office/drawing/2014/main" id="{CF32F523-5961-DFD7-8877-67D2A1D25A2F}"/>
              </a:ext>
            </a:extLst>
          </p:cNvPr>
          <p:cNvSpPr/>
          <p:nvPr/>
        </p:nvSpPr>
        <p:spPr>
          <a:xfrm>
            <a:off x="13823950" y="4111625"/>
            <a:ext cx="629844" cy="511175"/>
          </a:xfrm>
          <a:prstGeom prst="rect">
            <a:avLst/>
          </a:prstGeom>
          <a:ln w="50800">
            <a:solidFill>
              <a:srgbClr val="FFFFFF"/>
            </a:solidFill>
            <a:prstDash val="sysDot"/>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solidFill>
                <a:srgbClr val="FFFFFF">
                  <a:alpha val="20000"/>
                </a:srgbClr>
              </a:solidFill>
            </a:endParaRPr>
          </a:p>
        </p:txBody>
      </p:sp>
      <p:sp>
        <p:nvSpPr>
          <p:cNvPr id="534" name="Line">
            <a:extLst>
              <a:ext uri="{FF2B5EF4-FFF2-40B4-BE49-F238E27FC236}">
                <a16:creationId xmlns:a16="http://schemas.microsoft.com/office/drawing/2014/main" id="{E506D331-001D-F73C-A703-E30C0C1D3D07}"/>
              </a:ext>
            </a:extLst>
          </p:cNvPr>
          <p:cNvSpPr/>
          <p:nvPr/>
        </p:nvSpPr>
        <p:spPr>
          <a:xfrm flipH="1">
            <a:off x="14453793" y="2232238"/>
            <a:ext cx="3046768" cy="1879388"/>
          </a:xfrm>
          <a:prstGeom prst="line">
            <a:avLst/>
          </a:prstGeom>
          <a:ln w="25400">
            <a:solidFill>
              <a:srgbClr val="FFFFFF"/>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solidFill>
                <a:srgbClr val="FFFFFF">
                  <a:alpha val="20000"/>
                </a:srgbClr>
              </a:solidFill>
            </a:endParaRPr>
          </a:p>
        </p:txBody>
      </p:sp>
      <p:sp>
        <p:nvSpPr>
          <p:cNvPr id="535" name="Line">
            <a:extLst>
              <a:ext uri="{FF2B5EF4-FFF2-40B4-BE49-F238E27FC236}">
                <a16:creationId xmlns:a16="http://schemas.microsoft.com/office/drawing/2014/main" id="{7E21CAC8-7493-AEEB-3000-4A2541FA01BD}"/>
              </a:ext>
            </a:extLst>
          </p:cNvPr>
          <p:cNvSpPr/>
          <p:nvPr/>
        </p:nvSpPr>
        <p:spPr>
          <a:xfrm flipH="1" flipV="1">
            <a:off x="14453794" y="4622800"/>
            <a:ext cx="3005840" cy="4895884"/>
          </a:xfrm>
          <a:prstGeom prst="line">
            <a:avLst/>
          </a:prstGeom>
          <a:ln w="25400">
            <a:solidFill>
              <a:srgbClr val="FFFFFF"/>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solidFill>
                <a:srgbClr val="FFFFFF">
                  <a:alpha val="20000"/>
                </a:srgbClr>
              </a:solidFill>
            </a:endParaRPr>
          </a:p>
        </p:txBody>
      </p:sp>
      <p:sp>
        <p:nvSpPr>
          <p:cNvPr id="536" name="Titre 1">
            <a:extLst>
              <a:ext uri="{FF2B5EF4-FFF2-40B4-BE49-F238E27FC236}">
                <a16:creationId xmlns:a16="http://schemas.microsoft.com/office/drawing/2014/main" id="{5C92F99C-3B67-80BD-E2B4-081DD99C9DB8}"/>
              </a:ext>
            </a:extLst>
          </p:cNvPr>
          <p:cNvSpPr txBox="1"/>
          <p:nvPr/>
        </p:nvSpPr>
        <p:spPr>
          <a:xfrm>
            <a:off x="6883438" y="-30655"/>
            <a:ext cx="10617124" cy="107696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68580" tIns="68580" rIns="68580" bIns="68580">
            <a:spAutoFit/>
          </a:bodyPr>
          <a:lstStyle>
            <a:lvl1pPr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6200">
                <a:latin typeface="Helvetica"/>
                <a:ea typeface="Helvetica"/>
                <a:cs typeface="Helvetica"/>
                <a:sym typeface="Helvetica"/>
              </a:defRPr>
            </a:lvl1pPr>
          </a:lstStyle>
          <a:p>
            <a:r>
              <a:t>Problématique </a:t>
            </a:r>
          </a:p>
        </p:txBody>
      </p:sp>
      <p:sp>
        <p:nvSpPr>
          <p:cNvPr id="2" name="Titre 1">
            <a:extLst>
              <a:ext uri="{FF2B5EF4-FFF2-40B4-BE49-F238E27FC236}">
                <a16:creationId xmlns:a16="http://schemas.microsoft.com/office/drawing/2014/main" id="{A1D08665-02CB-EE97-F394-5B68E99F7541}"/>
              </a:ext>
            </a:extLst>
          </p:cNvPr>
          <p:cNvSpPr txBox="1"/>
          <p:nvPr/>
        </p:nvSpPr>
        <p:spPr>
          <a:xfrm>
            <a:off x="285381" y="12105018"/>
            <a:ext cx="8337865" cy="152349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68580" tIns="68580" rIns="68580" bIns="68580">
            <a:spAutoFit/>
          </a:bodyPr>
          <a:lstStyle/>
          <a:p>
            <a:pPr algn="l" defTabSz="457200">
              <a:spcBef>
                <a:spcPts val="1600"/>
              </a:spcBef>
              <a:defRPr sz="3000" b="0" i="1">
                <a:latin typeface="Times Roman"/>
                <a:ea typeface="Times Roman"/>
                <a:cs typeface="Times Roman"/>
                <a:sym typeface="Times Roman"/>
              </a:defRPr>
            </a:pPr>
            <a:br>
              <a:rPr>
                <a:solidFill>
                  <a:srgbClr val="000000">
                    <a:alpha val="20000"/>
                  </a:srgbClr>
                </a:solidFill>
              </a:rPr>
            </a:br>
            <a:r>
              <a:rPr err="1">
                <a:solidFill>
                  <a:srgbClr val="000000">
                    <a:alpha val="20000"/>
                  </a:srgbClr>
                </a:solidFill>
              </a:rPr>
              <a:t>Crédits</a:t>
            </a:r>
            <a:r>
              <a:rPr>
                <a:solidFill>
                  <a:srgbClr val="000000">
                    <a:alpha val="20000"/>
                  </a:srgbClr>
                </a:solidFill>
              </a:rPr>
              <a:t> : MSSS/MO/ JPL /NAS</a:t>
            </a:r>
            <a:r>
              <a:rPr lang="en-US">
                <a:solidFill>
                  <a:srgbClr val="000000">
                    <a:alpha val="20000"/>
                  </a:srgbClr>
                </a:solidFill>
              </a:rPr>
              <a:t>A</a:t>
            </a:r>
            <a:r>
              <a:rPr>
                <a:solidFill>
                  <a:srgbClr val="000000">
                    <a:alpha val="20000"/>
                  </a:srgbClr>
                </a:solidFill>
              </a:rPr>
              <a:t>/National Geographic</a:t>
            </a:r>
          </a:p>
        </p:txBody>
      </p:sp>
      <p:sp>
        <p:nvSpPr>
          <p:cNvPr id="4" name="Line">
            <a:extLst>
              <a:ext uri="{FF2B5EF4-FFF2-40B4-BE49-F238E27FC236}">
                <a16:creationId xmlns:a16="http://schemas.microsoft.com/office/drawing/2014/main" id="{ECFF504E-5D53-3493-5170-740A92A14510}"/>
              </a:ext>
            </a:extLst>
          </p:cNvPr>
          <p:cNvSpPr/>
          <p:nvPr/>
        </p:nvSpPr>
        <p:spPr>
          <a:xfrm>
            <a:off x="17750357" y="9221545"/>
            <a:ext cx="680645" cy="1"/>
          </a:xfrm>
          <a:prstGeom prst="line">
            <a:avLst/>
          </a:prstGeom>
          <a:ln w="88900">
            <a:solidFill>
              <a:srgbClr val="FFFFFF"/>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solidFill>
                <a:srgbClr val="FFFFFF">
                  <a:alpha val="20000"/>
                </a:srgbClr>
              </a:solidFill>
            </a:endParaRPr>
          </a:p>
        </p:txBody>
      </p:sp>
      <p:sp>
        <p:nvSpPr>
          <p:cNvPr id="5" name="Titre 1">
            <a:extLst>
              <a:ext uri="{FF2B5EF4-FFF2-40B4-BE49-F238E27FC236}">
                <a16:creationId xmlns:a16="http://schemas.microsoft.com/office/drawing/2014/main" id="{9CED56A5-E3E7-70E1-AD3A-965C92351C00}"/>
              </a:ext>
            </a:extLst>
          </p:cNvPr>
          <p:cNvSpPr txBox="1"/>
          <p:nvPr/>
        </p:nvSpPr>
        <p:spPr>
          <a:xfrm>
            <a:off x="21823363" y="4432670"/>
            <a:ext cx="2235374" cy="198515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68580" tIns="68580" rIns="68580" bIns="68580">
            <a:spAutoFit/>
          </a:bodyPr>
          <a:lstStyle/>
          <a:p>
            <a:pPr defTabSz="457200">
              <a:spcBef>
                <a:spcPts val="1600"/>
              </a:spcBef>
              <a:defRPr sz="3000" b="0" i="1">
                <a:solidFill>
                  <a:srgbClr val="FFFFFF"/>
                </a:solidFill>
                <a:latin typeface="Times Roman"/>
                <a:ea typeface="Times Roman"/>
                <a:cs typeface="Times Roman"/>
                <a:sym typeface="Times Roman"/>
              </a:defRPr>
            </a:pPr>
            <a:r>
              <a:rPr dirty="0" err="1">
                <a:solidFill>
                  <a:schemeClr val="tx1">
                    <a:alpha val="20000"/>
                  </a:schemeClr>
                </a:solidFill>
              </a:rPr>
              <a:t>Crédits</a:t>
            </a:r>
            <a:r>
              <a:rPr dirty="0">
                <a:solidFill>
                  <a:schemeClr val="tx1">
                    <a:alpha val="20000"/>
                  </a:schemeClr>
                </a:solidFill>
              </a:rPr>
              <a:t> : </a:t>
            </a:r>
            <a:br>
              <a:rPr lang="en-US" dirty="0">
                <a:solidFill>
                  <a:schemeClr val="tx1">
                    <a:alpha val="20000"/>
                  </a:schemeClr>
                </a:solidFill>
              </a:rPr>
            </a:br>
            <a:r>
              <a:rPr dirty="0">
                <a:solidFill>
                  <a:schemeClr val="tx1">
                    <a:alpha val="20000"/>
                  </a:schemeClr>
                </a:solidFill>
              </a:rPr>
              <a:t>HiRISE / NASA/JPL/</a:t>
            </a:r>
            <a:r>
              <a:rPr dirty="0" err="1">
                <a:solidFill>
                  <a:schemeClr val="tx1">
                    <a:alpha val="20000"/>
                  </a:schemeClr>
                </a:solidFill>
              </a:rPr>
              <a:t>UArizona</a:t>
            </a:r>
            <a:endParaRPr dirty="0">
              <a:solidFill>
                <a:schemeClr val="tx1">
                  <a:alpha val="20000"/>
                </a:schemeClr>
              </a:solidFill>
            </a:endParaRPr>
          </a:p>
        </p:txBody>
      </p:sp>
      <p:pic>
        <p:nvPicPr>
          <p:cNvPr id="7" name="Image" descr="Image">
            <a:extLst>
              <a:ext uri="{FF2B5EF4-FFF2-40B4-BE49-F238E27FC236}">
                <a16:creationId xmlns:a16="http://schemas.microsoft.com/office/drawing/2014/main" id="{7AD68628-69A6-D750-6A70-30D1D61F81A6}"/>
              </a:ext>
            </a:extLst>
          </p:cNvPr>
          <p:cNvPicPr>
            <a:picLocks noChangeAspect="1"/>
          </p:cNvPicPr>
          <p:nvPr/>
        </p:nvPicPr>
        <p:blipFill>
          <a:blip r:embed="rId6">
            <a:alphaModFix amt="20000"/>
          </a:blip>
          <a:srcRect l="44316"/>
          <a:stretch>
            <a:fillRect/>
          </a:stretch>
        </p:blipFill>
        <p:spPr>
          <a:xfrm>
            <a:off x="9835347" y="7895602"/>
            <a:ext cx="4713306" cy="3906064"/>
          </a:xfrm>
          <a:prstGeom prst="rect">
            <a:avLst/>
          </a:prstGeom>
          <a:ln w="41275">
            <a:solidFill>
              <a:srgbClr val="FFFFFF"/>
            </a:solidFill>
            <a:miter lim="400000"/>
          </a:ln>
        </p:spPr>
      </p:pic>
      <p:sp>
        <p:nvSpPr>
          <p:cNvPr id="8" name="Dundas et al., 2021">
            <a:extLst>
              <a:ext uri="{FF2B5EF4-FFF2-40B4-BE49-F238E27FC236}">
                <a16:creationId xmlns:a16="http://schemas.microsoft.com/office/drawing/2014/main" id="{BFF62D9F-8BE2-83B7-48B7-A5DB6CCFF306}"/>
              </a:ext>
            </a:extLst>
          </p:cNvPr>
          <p:cNvSpPr txBox="1"/>
          <p:nvPr/>
        </p:nvSpPr>
        <p:spPr>
          <a:xfrm>
            <a:off x="9585000" y="7792230"/>
            <a:ext cx="4238950" cy="63671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71437" tIns="71437" rIns="71437" bIns="71437" anchor="ctr">
            <a:spAutoFit/>
          </a:bodyPr>
          <a:lstStyle>
            <a:lvl1pPr>
              <a:defRPr b="0" i="1"/>
            </a:lvl1pPr>
          </a:lstStyle>
          <a:p>
            <a:r>
              <a:rPr dirty="0">
                <a:solidFill>
                  <a:srgbClr val="000000">
                    <a:alpha val="20000"/>
                  </a:srgbClr>
                </a:solidFill>
              </a:rPr>
              <a:t>Dundas et al., 2021</a:t>
            </a:r>
          </a:p>
        </p:txBody>
      </p:sp>
      <p:sp>
        <p:nvSpPr>
          <p:cNvPr id="9" name="Rectangle">
            <a:extLst>
              <a:ext uri="{FF2B5EF4-FFF2-40B4-BE49-F238E27FC236}">
                <a16:creationId xmlns:a16="http://schemas.microsoft.com/office/drawing/2014/main" id="{842B9DF0-6EFD-759F-0EE4-49801F489F4E}"/>
              </a:ext>
            </a:extLst>
          </p:cNvPr>
          <p:cNvSpPr/>
          <p:nvPr/>
        </p:nvSpPr>
        <p:spPr>
          <a:xfrm>
            <a:off x="6568516" y="10937043"/>
            <a:ext cx="629844" cy="511175"/>
          </a:xfrm>
          <a:prstGeom prst="rect">
            <a:avLst/>
          </a:prstGeom>
          <a:ln w="50800">
            <a:solidFill>
              <a:srgbClr val="FFFFFF"/>
            </a:solidFill>
            <a:prstDash val="sysDot"/>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solidFill>
                <a:srgbClr val="FFFFFF">
                  <a:alpha val="20000"/>
                </a:srgbClr>
              </a:solidFill>
            </a:endParaRPr>
          </a:p>
        </p:txBody>
      </p:sp>
      <p:sp>
        <p:nvSpPr>
          <p:cNvPr id="10" name="Line">
            <a:extLst>
              <a:ext uri="{FF2B5EF4-FFF2-40B4-BE49-F238E27FC236}">
                <a16:creationId xmlns:a16="http://schemas.microsoft.com/office/drawing/2014/main" id="{700561A6-341F-1004-CCE9-BDA9795148CE}"/>
              </a:ext>
            </a:extLst>
          </p:cNvPr>
          <p:cNvSpPr/>
          <p:nvPr/>
        </p:nvSpPr>
        <p:spPr>
          <a:xfrm flipH="1" flipV="1">
            <a:off x="7198359" y="11448218"/>
            <a:ext cx="2636893" cy="349752"/>
          </a:xfrm>
          <a:prstGeom prst="line">
            <a:avLst/>
          </a:prstGeom>
          <a:ln w="25400">
            <a:solidFill>
              <a:srgbClr val="FFFFFF"/>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solidFill>
                <a:srgbClr val="FFFFFF">
                  <a:alpha val="20000"/>
                </a:srgbClr>
              </a:solidFill>
            </a:endParaRPr>
          </a:p>
        </p:txBody>
      </p:sp>
      <p:sp>
        <p:nvSpPr>
          <p:cNvPr id="11" name="Line">
            <a:extLst>
              <a:ext uri="{FF2B5EF4-FFF2-40B4-BE49-F238E27FC236}">
                <a16:creationId xmlns:a16="http://schemas.microsoft.com/office/drawing/2014/main" id="{A680F2F0-CB33-3612-67FE-8D3FAD93CBCF}"/>
              </a:ext>
            </a:extLst>
          </p:cNvPr>
          <p:cNvSpPr/>
          <p:nvPr/>
        </p:nvSpPr>
        <p:spPr>
          <a:xfrm flipH="1">
            <a:off x="7179084" y="7895602"/>
            <a:ext cx="2656168" cy="3063874"/>
          </a:xfrm>
          <a:prstGeom prst="line">
            <a:avLst/>
          </a:prstGeom>
          <a:ln w="25400">
            <a:solidFill>
              <a:srgbClr val="FFFFFF"/>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solidFill>
                <a:srgbClr val="FFFFFF">
                  <a:alpha val="20000"/>
                </a:srgbClr>
              </a:solidFill>
            </a:endParaRPr>
          </a:p>
        </p:txBody>
      </p:sp>
      <p:grpSp>
        <p:nvGrpSpPr>
          <p:cNvPr id="12" name="Group 11">
            <a:extLst>
              <a:ext uri="{FF2B5EF4-FFF2-40B4-BE49-F238E27FC236}">
                <a16:creationId xmlns:a16="http://schemas.microsoft.com/office/drawing/2014/main" id="{896FF879-2BBF-260B-CED1-7AE6F12144FE}"/>
              </a:ext>
            </a:extLst>
          </p:cNvPr>
          <p:cNvGrpSpPr>
            <a:grpSpLocks noChangeAspect="1"/>
          </p:cNvGrpSpPr>
          <p:nvPr/>
        </p:nvGrpSpPr>
        <p:grpSpPr>
          <a:xfrm>
            <a:off x="560510" y="5526477"/>
            <a:ext cx="6404300" cy="4645462"/>
            <a:chOff x="12181328" y="4425483"/>
            <a:chExt cx="8467558" cy="6142080"/>
          </a:xfrm>
        </p:grpSpPr>
        <p:sp>
          <p:nvSpPr>
            <p:cNvPr id="13" name="Line">
              <a:extLst>
                <a:ext uri="{FF2B5EF4-FFF2-40B4-BE49-F238E27FC236}">
                  <a16:creationId xmlns:a16="http://schemas.microsoft.com/office/drawing/2014/main" id="{D7455B11-05AE-F699-02F6-E741C238163F}"/>
                </a:ext>
              </a:extLst>
            </p:cNvPr>
            <p:cNvSpPr/>
            <p:nvPr/>
          </p:nvSpPr>
          <p:spPr>
            <a:xfrm>
              <a:off x="15430641" y="10399666"/>
              <a:ext cx="1136478" cy="1"/>
            </a:xfrm>
            <a:prstGeom prst="line">
              <a:avLst/>
            </a:prstGeom>
            <a:ln w="88900">
              <a:solidFill>
                <a:srgbClr val="FFFFFF"/>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solidFill>
                  <a:srgbClr val="FFFFFF">
                    <a:alpha val="20000"/>
                  </a:srgbClr>
                </a:solidFill>
              </a:endParaRPr>
            </a:p>
          </p:txBody>
        </p:sp>
        <p:sp>
          <p:nvSpPr>
            <p:cNvPr id="14" name="50 m">
              <a:extLst>
                <a:ext uri="{FF2B5EF4-FFF2-40B4-BE49-F238E27FC236}">
                  <a16:creationId xmlns:a16="http://schemas.microsoft.com/office/drawing/2014/main" id="{D31C23BB-7419-6DBD-FA82-BFD7F9046E49}"/>
                </a:ext>
              </a:extLst>
            </p:cNvPr>
            <p:cNvSpPr txBox="1"/>
            <p:nvPr/>
          </p:nvSpPr>
          <p:spPr>
            <a:xfrm>
              <a:off x="15357750" y="9807110"/>
              <a:ext cx="1282259" cy="760453"/>
            </a:xfrm>
            <a:prstGeom prst="rect">
              <a:avLst/>
            </a:prstGeom>
            <a:ln w="12700">
              <a:solidFill>
                <a:srgbClr val="FFFFFF"/>
              </a:solidFill>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800">
                  <a:solidFill>
                    <a:srgbClr val="FFFFFF"/>
                  </a:solidFill>
                </a:defRPr>
              </a:lvl1pPr>
            </a:lstStyle>
            <a:p>
              <a:r>
                <a:rPr>
                  <a:solidFill>
                    <a:srgbClr val="FFFFFF">
                      <a:alpha val="20000"/>
                    </a:srgbClr>
                  </a:solidFill>
                </a:rPr>
                <a:t>50 m</a:t>
              </a:r>
            </a:p>
          </p:txBody>
        </p:sp>
        <p:sp>
          <p:nvSpPr>
            <p:cNvPr id="16" name="Line">
              <a:extLst>
                <a:ext uri="{FF2B5EF4-FFF2-40B4-BE49-F238E27FC236}">
                  <a16:creationId xmlns:a16="http://schemas.microsoft.com/office/drawing/2014/main" id="{8100736F-1F1A-703C-A027-CC90D9D8A93F}"/>
                </a:ext>
              </a:extLst>
            </p:cNvPr>
            <p:cNvSpPr/>
            <p:nvPr/>
          </p:nvSpPr>
          <p:spPr>
            <a:xfrm>
              <a:off x="13046216" y="10399666"/>
              <a:ext cx="1432302" cy="1"/>
            </a:xfrm>
            <a:prstGeom prst="line">
              <a:avLst/>
            </a:prstGeom>
            <a:ln w="88900">
              <a:solidFill>
                <a:srgbClr val="FFFFFF"/>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solidFill>
                  <a:srgbClr val="FFFFFF">
                    <a:alpha val="20000"/>
                  </a:srgbClr>
                </a:solidFill>
              </a:endParaRPr>
            </a:p>
          </p:txBody>
        </p:sp>
        <p:pic>
          <p:nvPicPr>
            <p:cNvPr id="18" name="sublimPhoenix.gif" descr="sublimPhoenix.gif">
              <a:extLst>
                <a:ext uri="{FF2B5EF4-FFF2-40B4-BE49-F238E27FC236}">
                  <a16:creationId xmlns:a16="http://schemas.microsoft.com/office/drawing/2014/main" id="{B5D3D051-925D-9965-B94A-423045ECFA3D}"/>
                </a:ext>
              </a:extLst>
            </p:cNvPr>
            <p:cNvPicPr>
              <a:picLocks/>
            </p:cNvPicPr>
            <p:nvPr/>
          </p:nvPicPr>
          <p:blipFill>
            <a:blip r:embed="rId7">
              <a:alphaModFix amt="20000"/>
            </a:blip>
            <a:stretch>
              <a:fillRect/>
            </a:stretch>
          </p:blipFill>
          <p:spPr>
            <a:xfrm>
              <a:off x="15150179" y="7306345"/>
              <a:ext cx="697871" cy="757642"/>
            </a:xfrm>
            <a:prstGeom prst="rect">
              <a:avLst/>
            </a:prstGeom>
            <a:ln w="12700">
              <a:solidFill>
                <a:srgbClr val="FFFFFF"/>
              </a:solidFill>
              <a:miter lim="400000"/>
            </a:ln>
          </p:spPr>
        </p:pic>
        <p:pic>
          <p:nvPicPr>
            <p:cNvPr id="19" name="Image" descr="Image">
              <a:extLst>
                <a:ext uri="{FF2B5EF4-FFF2-40B4-BE49-F238E27FC236}">
                  <a16:creationId xmlns:a16="http://schemas.microsoft.com/office/drawing/2014/main" id="{37717FAB-CD80-207A-BED2-7824828BDF3E}"/>
                </a:ext>
              </a:extLst>
            </p:cNvPr>
            <p:cNvPicPr>
              <a:picLocks noChangeAspect="1"/>
            </p:cNvPicPr>
            <p:nvPr/>
          </p:nvPicPr>
          <p:blipFill>
            <a:blip r:embed="rId8">
              <a:alphaModFix amt="20000"/>
            </a:blip>
            <a:srcRect l="31577" t="3789" r="4701" b="32859"/>
            <a:stretch>
              <a:fillRect/>
            </a:stretch>
          </p:blipFill>
          <p:spPr>
            <a:xfrm>
              <a:off x="12181328" y="4425483"/>
              <a:ext cx="8467558" cy="6064576"/>
            </a:xfrm>
            <a:prstGeom prst="rect">
              <a:avLst/>
            </a:prstGeom>
            <a:ln w="41275">
              <a:solidFill>
                <a:srgbClr val="FFFFFF"/>
              </a:solidFill>
              <a:miter lim="400000"/>
            </a:ln>
          </p:spPr>
        </p:pic>
        <p:sp>
          <p:nvSpPr>
            <p:cNvPr id="20" name="Dundas et al., 2023">
              <a:extLst>
                <a:ext uri="{FF2B5EF4-FFF2-40B4-BE49-F238E27FC236}">
                  <a16:creationId xmlns:a16="http://schemas.microsoft.com/office/drawing/2014/main" id="{6F1F40F4-B9A4-B0F4-674D-9618677E1ED7}"/>
                </a:ext>
              </a:extLst>
            </p:cNvPr>
            <p:cNvSpPr txBox="1"/>
            <p:nvPr/>
          </p:nvSpPr>
          <p:spPr>
            <a:xfrm>
              <a:off x="15628070" y="9716128"/>
              <a:ext cx="4859872" cy="841840"/>
            </a:xfrm>
            <a:prstGeom prst="rect">
              <a:avLst/>
            </a:prstGeom>
            <a:ln w="12700">
              <a:noFill/>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i="1"/>
              </a:lvl1pPr>
            </a:lstStyle>
            <a:p>
              <a:r>
                <a:rPr dirty="0">
                  <a:solidFill>
                    <a:srgbClr val="000000">
                      <a:alpha val="20000"/>
                    </a:srgbClr>
                  </a:solidFill>
                </a:rPr>
                <a:t>Dundas et al., 2023</a:t>
              </a:r>
            </a:p>
          </p:txBody>
        </p:sp>
        <p:sp>
          <p:nvSpPr>
            <p:cNvPr id="22" name="50 m">
              <a:extLst>
                <a:ext uri="{FF2B5EF4-FFF2-40B4-BE49-F238E27FC236}">
                  <a16:creationId xmlns:a16="http://schemas.microsoft.com/office/drawing/2014/main" id="{D3994CF6-E64E-5BEC-4323-C75014721EDE}"/>
                </a:ext>
              </a:extLst>
            </p:cNvPr>
            <p:cNvSpPr txBox="1"/>
            <p:nvPr/>
          </p:nvSpPr>
          <p:spPr>
            <a:xfrm>
              <a:off x="12621360" y="9317329"/>
              <a:ext cx="1282259" cy="760453"/>
            </a:xfrm>
            <a:prstGeom prst="rect">
              <a:avLst/>
            </a:prstGeom>
            <a:ln w="12700">
              <a:solidFill>
                <a:srgbClr val="FFFFFF"/>
              </a:solidFill>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800">
                  <a:solidFill>
                    <a:srgbClr val="FFFFFF"/>
                  </a:solidFill>
                </a:defRPr>
              </a:lvl1pPr>
            </a:lstStyle>
            <a:p>
              <a:r>
                <a:rPr dirty="0">
                  <a:solidFill>
                    <a:srgbClr val="FFFFFF">
                      <a:alpha val="20000"/>
                    </a:srgbClr>
                  </a:solidFill>
                </a:rPr>
                <a:t>50 m</a:t>
              </a:r>
            </a:p>
          </p:txBody>
        </p:sp>
        <p:sp>
          <p:nvSpPr>
            <p:cNvPr id="23" name="Line">
              <a:extLst>
                <a:ext uri="{FF2B5EF4-FFF2-40B4-BE49-F238E27FC236}">
                  <a16:creationId xmlns:a16="http://schemas.microsoft.com/office/drawing/2014/main" id="{66C8628E-D02A-9DE8-3235-176F10DEC8FA}"/>
                </a:ext>
              </a:extLst>
            </p:cNvPr>
            <p:cNvSpPr/>
            <p:nvPr/>
          </p:nvSpPr>
          <p:spPr>
            <a:xfrm>
              <a:off x="18358409" y="4650521"/>
              <a:ext cx="1" cy="614097"/>
            </a:xfrm>
            <a:prstGeom prst="line">
              <a:avLst/>
            </a:prstGeom>
            <a:ln w="88900">
              <a:solidFill>
                <a:srgbClr val="FFFFFF"/>
              </a:solidFill>
              <a:miter lim="400000"/>
              <a:tailEnd type="triangle"/>
            </a:ln>
          </p:spPr>
          <p:txBody>
            <a:bodyPr lIns="71437" tIns="71437" rIns="71437" bIns="71437" anchor="ctr"/>
            <a:lstStyle/>
            <a:p>
              <a:pPr>
                <a:defRPr sz="3000" b="0">
                  <a:solidFill>
                    <a:srgbClr val="FFFFFF"/>
                  </a:solidFill>
                  <a:latin typeface="+mn-lt"/>
                  <a:ea typeface="+mn-ea"/>
                  <a:cs typeface="+mn-cs"/>
                  <a:sym typeface="Helvetica Neue Medium"/>
                </a:defRPr>
              </a:pPr>
              <a:endParaRPr>
                <a:solidFill>
                  <a:srgbClr val="FFFFFF">
                    <a:alpha val="20000"/>
                  </a:srgbClr>
                </a:solidFill>
              </a:endParaRPr>
            </a:p>
          </p:txBody>
        </p:sp>
        <p:sp>
          <p:nvSpPr>
            <p:cNvPr id="24" name="Line">
              <a:extLst>
                <a:ext uri="{FF2B5EF4-FFF2-40B4-BE49-F238E27FC236}">
                  <a16:creationId xmlns:a16="http://schemas.microsoft.com/office/drawing/2014/main" id="{3E245468-10E3-631B-9F2A-AD7FEF5908CF}"/>
                </a:ext>
              </a:extLst>
            </p:cNvPr>
            <p:cNvSpPr/>
            <p:nvPr/>
          </p:nvSpPr>
          <p:spPr>
            <a:xfrm>
              <a:off x="14194262" y="9823650"/>
              <a:ext cx="697871" cy="1"/>
            </a:xfrm>
            <a:prstGeom prst="line">
              <a:avLst/>
            </a:prstGeom>
            <a:ln w="88900">
              <a:solidFill>
                <a:srgbClr val="FFFFFF"/>
              </a:solidFill>
              <a:miter lim="400000"/>
              <a:tailEnd type="triangle"/>
            </a:ln>
          </p:spPr>
          <p:txBody>
            <a:bodyPr lIns="71437" tIns="71437" rIns="71437" bIns="71437" anchor="ctr"/>
            <a:lstStyle/>
            <a:p>
              <a:pPr>
                <a:defRPr sz="3000" b="0">
                  <a:solidFill>
                    <a:srgbClr val="FFFFFF"/>
                  </a:solidFill>
                  <a:latin typeface="+mn-lt"/>
                  <a:ea typeface="+mn-ea"/>
                  <a:cs typeface="+mn-cs"/>
                  <a:sym typeface="Helvetica Neue Medium"/>
                </a:defRPr>
              </a:pPr>
              <a:endParaRPr>
                <a:solidFill>
                  <a:srgbClr val="FFFFFF">
                    <a:alpha val="20000"/>
                  </a:srgbClr>
                </a:solidFill>
              </a:endParaRPr>
            </a:p>
          </p:txBody>
        </p:sp>
        <p:sp>
          <p:nvSpPr>
            <p:cNvPr id="25" name="Line">
              <a:extLst>
                <a:ext uri="{FF2B5EF4-FFF2-40B4-BE49-F238E27FC236}">
                  <a16:creationId xmlns:a16="http://schemas.microsoft.com/office/drawing/2014/main" id="{818A21C5-9E39-426C-D0E4-06A482C16BDC}"/>
                </a:ext>
              </a:extLst>
            </p:cNvPr>
            <p:cNvSpPr/>
            <p:nvPr/>
          </p:nvSpPr>
          <p:spPr>
            <a:xfrm>
              <a:off x="19634541" y="6841129"/>
              <a:ext cx="1" cy="757642"/>
            </a:xfrm>
            <a:prstGeom prst="line">
              <a:avLst/>
            </a:prstGeom>
            <a:ln w="88900">
              <a:solidFill>
                <a:srgbClr val="FFFFFF"/>
              </a:solidFill>
              <a:miter lim="400000"/>
              <a:tailEnd type="triangle"/>
            </a:ln>
          </p:spPr>
          <p:txBody>
            <a:bodyPr lIns="71437" tIns="71437" rIns="71437" bIns="71437" anchor="ctr"/>
            <a:lstStyle/>
            <a:p>
              <a:pPr>
                <a:defRPr sz="3000" b="0">
                  <a:solidFill>
                    <a:srgbClr val="FFFFFF"/>
                  </a:solidFill>
                  <a:latin typeface="+mn-lt"/>
                  <a:ea typeface="+mn-ea"/>
                  <a:cs typeface="+mn-cs"/>
                  <a:sym typeface="Helvetica Neue Medium"/>
                </a:defRPr>
              </a:pPr>
              <a:endParaRPr>
                <a:solidFill>
                  <a:srgbClr val="FFFFFF">
                    <a:alpha val="20000"/>
                  </a:srgbClr>
                </a:solidFill>
              </a:endParaRPr>
            </a:p>
          </p:txBody>
        </p:sp>
        <p:sp>
          <p:nvSpPr>
            <p:cNvPr id="26" name="Line">
              <a:extLst>
                <a:ext uri="{FF2B5EF4-FFF2-40B4-BE49-F238E27FC236}">
                  <a16:creationId xmlns:a16="http://schemas.microsoft.com/office/drawing/2014/main" id="{D6CF0136-8BE7-B0DB-9AA8-F29A30E606A0}"/>
                </a:ext>
              </a:extLst>
            </p:cNvPr>
            <p:cNvSpPr/>
            <p:nvPr/>
          </p:nvSpPr>
          <p:spPr>
            <a:xfrm>
              <a:off x="12643724" y="10097672"/>
              <a:ext cx="1136479" cy="2"/>
            </a:xfrm>
            <a:prstGeom prst="line">
              <a:avLst/>
            </a:prstGeom>
            <a:ln w="88900">
              <a:solidFill>
                <a:srgbClr val="FFFFFF"/>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solidFill>
                  <a:srgbClr val="FFFFFF">
                    <a:alpha val="20000"/>
                  </a:srgbClr>
                </a:solidFill>
              </a:endParaRPr>
            </a:p>
          </p:txBody>
        </p:sp>
        <p:sp>
          <p:nvSpPr>
            <p:cNvPr id="28" name="Line">
              <a:extLst>
                <a:ext uri="{FF2B5EF4-FFF2-40B4-BE49-F238E27FC236}">
                  <a16:creationId xmlns:a16="http://schemas.microsoft.com/office/drawing/2014/main" id="{D41E34F6-B41E-46FE-DD4F-EE3CDB6E59B5}"/>
                </a:ext>
              </a:extLst>
            </p:cNvPr>
            <p:cNvSpPr/>
            <p:nvPr/>
          </p:nvSpPr>
          <p:spPr>
            <a:xfrm>
              <a:off x="14683824" y="6164407"/>
              <a:ext cx="697871" cy="1"/>
            </a:xfrm>
            <a:prstGeom prst="line">
              <a:avLst/>
            </a:prstGeom>
            <a:ln w="88900">
              <a:solidFill>
                <a:srgbClr val="FFFFFF"/>
              </a:solidFill>
              <a:miter lim="400000"/>
              <a:tailEnd type="triangle"/>
            </a:ln>
          </p:spPr>
          <p:txBody>
            <a:bodyPr lIns="71437" tIns="71437" rIns="71437" bIns="71437" anchor="ctr"/>
            <a:lstStyle/>
            <a:p>
              <a:pPr>
                <a:defRPr sz="3000" b="0">
                  <a:solidFill>
                    <a:srgbClr val="FFFFFF"/>
                  </a:solidFill>
                  <a:latin typeface="+mn-lt"/>
                  <a:ea typeface="+mn-ea"/>
                  <a:cs typeface="+mn-cs"/>
                  <a:sym typeface="Helvetica Neue Medium"/>
                </a:defRPr>
              </a:pPr>
              <a:endParaRPr>
                <a:solidFill>
                  <a:srgbClr val="FFFFFF">
                    <a:alpha val="20000"/>
                  </a:srgbClr>
                </a:solidFill>
              </a:endParaRPr>
            </a:p>
          </p:txBody>
        </p:sp>
      </p:grpSp>
      <p:sp>
        <p:nvSpPr>
          <p:cNvPr id="32" name="Rectangle">
            <a:extLst>
              <a:ext uri="{FF2B5EF4-FFF2-40B4-BE49-F238E27FC236}">
                <a16:creationId xmlns:a16="http://schemas.microsoft.com/office/drawing/2014/main" id="{EE623500-C4EB-D2EC-5E2D-711066EC07B1}"/>
              </a:ext>
            </a:extLst>
          </p:cNvPr>
          <p:cNvSpPr/>
          <p:nvPr/>
        </p:nvSpPr>
        <p:spPr>
          <a:xfrm>
            <a:off x="6059482" y="4019453"/>
            <a:ext cx="629844" cy="511175"/>
          </a:xfrm>
          <a:prstGeom prst="rect">
            <a:avLst/>
          </a:prstGeom>
          <a:ln w="50800">
            <a:solidFill>
              <a:srgbClr val="FFFFFF"/>
            </a:solidFill>
            <a:prstDash val="sysDot"/>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solidFill>
                <a:srgbClr val="FFFFFF">
                  <a:alpha val="20000"/>
                </a:srgbClr>
              </a:solidFill>
            </a:endParaRPr>
          </a:p>
        </p:txBody>
      </p:sp>
      <p:sp>
        <p:nvSpPr>
          <p:cNvPr id="33" name="Line">
            <a:extLst>
              <a:ext uri="{FF2B5EF4-FFF2-40B4-BE49-F238E27FC236}">
                <a16:creationId xmlns:a16="http://schemas.microsoft.com/office/drawing/2014/main" id="{46D28678-CD95-A82A-3A5A-6538096AE905}"/>
              </a:ext>
            </a:extLst>
          </p:cNvPr>
          <p:cNvSpPr/>
          <p:nvPr/>
        </p:nvSpPr>
        <p:spPr>
          <a:xfrm flipH="1">
            <a:off x="509447" y="4508551"/>
            <a:ext cx="5498971" cy="1040583"/>
          </a:xfrm>
          <a:prstGeom prst="line">
            <a:avLst/>
          </a:prstGeom>
          <a:ln w="25400">
            <a:solidFill>
              <a:srgbClr val="FFFFFF"/>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solidFill>
                <a:srgbClr val="FFFFFF">
                  <a:alpha val="20000"/>
                </a:srgbClr>
              </a:solidFill>
            </a:endParaRPr>
          </a:p>
        </p:txBody>
      </p:sp>
      <p:sp>
        <p:nvSpPr>
          <p:cNvPr id="34" name="Line">
            <a:extLst>
              <a:ext uri="{FF2B5EF4-FFF2-40B4-BE49-F238E27FC236}">
                <a16:creationId xmlns:a16="http://schemas.microsoft.com/office/drawing/2014/main" id="{006AE92F-B6A0-B020-34B8-6A1766B84A99}"/>
              </a:ext>
            </a:extLst>
          </p:cNvPr>
          <p:cNvSpPr/>
          <p:nvPr/>
        </p:nvSpPr>
        <p:spPr>
          <a:xfrm>
            <a:off x="6714297" y="4534478"/>
            <a:ext cx="265752" cy="1040583"/>
          </a:xfrm>
          <a:prstGeom prst="line">
            <a:avLst/>
          </a:prstGeom>
          <a:ln w="25400">
            <a:solidFill>
              <a:srgbClr val="FFFFFF"/>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solidFill>
                <a:srgbClr val="FFFFFF">
                  <a:alpha val="20000"/>
                </a:srgbClr>
              </a:solidFill>
            </a:endParaRPr>
          </a:p>
        </p:txBody>
      </p:sp>
      <p:sp>
        <p:nvSpPr>
          <p:cNvPr id="35" name="3">
            <a:extLst>
              <a:ext uri="{FF2B5EF4-FFF2-40B4-BE49-F238E27FC236}">
                <a16:creationId xmlns:a16="http://schemas.microsoft.com/office/drawing/2014/main" id="{964F280D-3686-8DE1-8465-4E7F8678371D}"/>
              </a:ext>
            </a:extLst>
          </p:cNvPr>
          <p:cNvSpPr txBox="1">
            <a:spLocks/>
          </p:cNvSpPr>
          <p:nvPr/>
        </p:nvSpPr>
        <p:spPr>
          <a:xfrm>
            <a:off x="24058737" y="13253127"/>
            <a:ext cx="281164" cy="47705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68579" tIns="68579" rIns="68579" bIns="68579"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r" defTabSz="18288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888888"/>
                </a:solidFill>
                <a:effectLst/>
                <a:uFillTx/>
                <a:latin typeface="Calibri"/>
                <a:ea typeface="Calibri"/>
                <a:cs typeface="Calibri"/>
                <a:sym typeface="Calibri"/>
              </a:defRPr>
            </a:lvl1pPr>
            <a:lvl2pPr marL="0" marR="0" indent="228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2pPr>
            <a:lvl3pPr marL="0" marR="0" indent="457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3pPr>
            <a:lvl4pPr marL="0" marR="0" indent="685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4pPr>
            <a:lvl5pPr marL="0" marR="0" indent="9144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5pPr>
            <a:lvl6pPr marL="0" marR="0" indent="11430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6pPr>
            <a:lvl7pPr marL="0" marR="0" indent="1371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7pPr>
            <a:lvl8pPr marL="0" marR="0" indent="1600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8pPr>
            <a:lvl9pPr marL="0" marR="0" indent="1828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9pPr>
          </a:lstStyle>
          <a:p>
            <a:r>
              <a:rPr lang="en-US">
                <a:solidFill>
                  <a:srgbClr val="888888">
                    <a:alpha val="20000"/>
                  </a:srgbClr>
                </a:solidFill>
              </a:rPr>
              <a:t>3</a:t>
            </a:r>
          </a:p>
        </p:txBody>
      </p:sp>
      <p:sp>
        <p:nvSpPr>
          <p:cNvPr id="6" name="TextBox 5">
            <a:extLst>
              <a:ext uri="{FF2B5EF4-FFF2-40B4-BE49-F238E27FC236}">
                <a16:creationId xmlns:a16="http://schemas.microsoft.com/office/drawing/2014/main" id="{9CC371A2-6AC5-2A8B-50AE-5F1A6F00DD54}"/>
              </a:ext>
            </a:extLst>
          </p:cNvPr>
          <p:cNvSpPr txBox="1"/>
          <p:nvPr/>
        </p:nvSpPr>
        <p:spPr>
          <a:xfrm>
            <a:off x="2440156" y="4591303"/>
            <a:ext cx="18755536" cy="3591367"/>
          </a:xfrm>
          <a:prstGeom prst="rect">
            <a:avLst/>
          </a:prstGeom>
          <a:solidFill>
            <a:schemeClr val="bg1">
              <a:lumMod val="85000"/>
            </a:schemeClr>
          </a:solidFill>
          <a:ln w="38100" cap="flat">
            <a:solidFill>
              <a:schemeClr val="tx1"/>
            </a:solid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457200" marR="0" indent="-457200" algn="just" defTabSz="821531" rtl="0" fontAlgn="auto" latinLnBrk="0" hangingPunct="0">
              <a:lnSpc>
                <a:spcPct val="100000"/>
              </a:lnSpc>
              <a:spcBef>
                <a:spcPts val="0"/>
              </a:spcBef>
              <a:spcAft>
                <a:spcPts val="0"/>
              </a:spcAft>
              <a:buClrTx/>
              <a:buSzTx/>
              <a:buFont typeface="Arial" panose="020B0604020202020204" pitchFamily="34" charset="0"/>
              <a:buChar char="•"/>
              <a:tabLst/>
            </a:pPr>
            <a:r>
              <a:rPr kumimoji="0" lang="fr-FR" sz="3200" b="1" i="0" u="none" strike="noStrike" cap="none" spc="0" normalizeH="0" baseline="0" noProof="1">
                <a:ln>
                  <a:noFill/>
                </a:ln>
                <a:solidFill>
                  <a:srgbClr val="000000"/>
                </a:solidFill>
                <a:effectLst/>
                <a:uFillTx/>
                <a:latin typeface="Helvetica Neue"/>
                <a:ea typeface="Helvetica Neue"/>
                <a:cs typeface="Helvetica Neue"/>
                <a:sym typeface="Helvetica Neue"/>
              </a:rPr>
              <a:t>Mars a connu des âges glaciaires récents (~derniers millions d’années).</a:t>
            </a:r>
          </a:p>
          <a:p>
            <a:pPr marL="457200" marR="0" indent="-457200" algn="just" defTabSz="821531" rtl="0" fontAlgn="auto" latinLnBrk="0" hangingPunct="0">
              <a:lnSpc>
                <a:spcPct val="100000"/>
              </a:lnSpc>
              <a:spcBef>
                <a:spcPts val="0"/>
              </a:spcBef>
              <a:spcAft>
                <a:spcPts val="0"/>
              </a:spcAft>
              <a:buClrTx/>
              <a:buSzTx/>
              <a:buFont typeface="Arial" panose="020B0604020202020204" pitchFamily="34" charset="0"/>
              <a:buChar char="•"/>
              <a:tabLst/>
            </a:pPr>
            <a:endParaRPr kumimoji="0" lang="fr-FR" sz="3200" b="1" i="0" u="none" strike="noStrike" cap="none" spc="0" normalizeH="0" baseline="0" noProof="1">
              <a:ln>
                <a:noFill/>
              </a:ln>
              <a:solidFill>
                <a:srgbClr val="000000"/>
              </a:solidFill>
              <a:effectLst/>
              <a:uFillTx/>
              <a:latin typeface="Helvetica Neue"/>
              <a:ea typeface="Helvetica Neue"/>
              <a:cs typeface="Helvetica Neue"/>
              <a:sym typeface="Helvetica Neue"/>
            </a:endParaRPr>
          </a:p>
          <a:p>
            <a:pPr marL="457200" marR="0" indent="-457200" algn="just" defTabSz="821531" rtl="0" fontAlgn="auto" latinLnBrk="0" hangingPunct="0">
              <a:lnSpc>
                <a:spcPct val="100000"/>
              </a:lnSpc>
              <a:spcBef>
                <a:spcPts val="0"/>
              </a:spcBef>
              <a:spcAft>
                <a:spcPts val="0"/>
              </a:spcAft>
              <a:buClrTx/>
              <a:buSzTx/>
              <a:buFont typeface="Arial" panose="020B0604020202020204" pitchFamily="34" charset="0"/>
              <a:buChar char="•"/>
              <a:tabLst/>
            </a:pPr>
            <a:r>
              <a:rPr lang="fr-FR" noProof="1"/>
              <a:t>Comme pour la Terre, ces âges glaciaires ont été induits par les variations des paramètres orbitaux de la planète.</a:t>
            </a:r>
          </a:p>
          <a:p>
            <a:pPr marL="457200" marR="0" indent="-457200" algn="just" defTabSz="821531" rtl="0" fontAlgn="auto" latinLnBrk="0" hangingPunct="0">
              <a:lnSpc>
                <a:spcPct val="100000"/>
              </a:lnSpc>
              <a:spcBef>
                <a:spcPts val="0"/>
              </a:spcBef>
              <a:spcAft>
                <a:spcPts val="0"/>
              </a:spcAft>
              <a:buClrTx/>
              <a:buSzTx/>
              <a:buFont typeface="Arial" panose="020B0604020202020204" pitchFamily="34" charset="0"/>
              <a:buChar char="•"/>
              <a:tabLst/>
            </a:pPr>
            <a:endParaRPr lang="fr-FR" noProof="1"/>
          </a:p>
          <a:p>
            <a:pPr marL="457200" marR="0" indent="-457200" algn="just" defTabSz="821531" rtl="0" fontAlgn="auto" latinLnBrk="0" hangingPunct="0">
              <a:lnSpc>
                <a:spcPct val="100000"/>
              </a:lnSpc>
              <a:spcBef>
                <a:spcPts val="0"/>
              </a:spcBef>
              <a:spcAft>
                <a:spcPts val="0"/>
              </a:spcAft>
              <a:buClrTx/>
              <a:buSzTx/>
              <a:buFont typeface="Arial" panose="020B0604020202020204" pitchFamily="34" charset="0"/>
              <a:buChar char="•"/>
              <a:tabLst/>
            </a:pPr>
            <a:r>
              <a:rPr kumimoji="0" lang="fr-FR" sz="3200" b="1" i="0" u="none" strike="noStrike" cap="none" spc="0" normalizeH="0" baseline="0" noProof="1">
                <a:ln>
                  <a:noFill/>
                </a:ln>
                <a:solidFill>
                  <a:srgbClr val="000000"/>
                </a:solidFill>
                <a:effectLst/>
                <a:uFillTx/>
                <a:latin typeface="Helvetica Neue"/>
                <a:ea typeface="Helvetica Neue"/>
                <a:cs typeface="Helvetica Neue"/>
                <a:sym typeface="Helvetica Neue"/>
              </a:rPr>
              <a:t>Comment reproduire </a:t>
            </a:r>
            <a:r>
              <a:rPr lang="fr-FR" noProof="1"/>
              <a:t>ces âges glaciaires pour comprendre la géologie/géomorphologie observée aujourd’hui en surface ?</a:t>
            </a:r>
            <a:endParaRPr kumimoji="0" lang="fr-FR" sz="3200" b="1" i="0" u="none" strike="noStrike" cap="none" spc="0" normalizeH="0" baseline="0" noProof="1">
              <a:ln>
                <a:noFill/>
              </a:ln>
              <a:solidFill>
                <a:srgbClr val="000000"/>
              </a:solidFill>
              <a:effectLst/>
              <a:uFillTx/>
              <a:latin typeface="Helvetica Neue"/>
              <a:ea typeface="Helvetica Neue"/>
              <a:cs typeface="Helvetica Neue"/>
              <a:sym typeface="Helvetica Neue"/>
            </a:endParaRPr>
          </a:p>
        </p:txBody>
      </p:sp>
    </p:spTree>
    <p:extLst>
      <p:ext uri="{BB962C8B-B14F-4D97-AF65-F5344CB8AC3E}">
        <p14:creationId xmlns:p14="http://schemas.microsoft.com/office/powerpoint/2010/main" val="340771364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24" name="Titre 1"/>
          <p:cNvSpPr txBox="1"/>
          <p:nvPr/>
        </p:nvSpPr>
        <p:spPr>
          <a:xfrm>
            <a:off x="429008" y="192255"/>
            <a:ext cx="23525985" cy="201676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68580" tIns="68580" rIns="68580" bIns="68580">
            <a:spAutoFit/>
          </a:bodyPr>
          <a:lstStyle>
            <a:lvl1pPr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6200">
                <a:latin typeface="Helvetica"/>
                <a:ea typeface="Helvetica"/>
                <a:cs typeface="Helvetica"/>
                <a:sym typeface="Helvetica"/>
              </a:defRPr>
            </a:lvl1pPr>
          </a:lstStyle>
          <a:p>
            <a:r>
              <a:rPr dirty="0" err="1"/>
              <a:t>Méthodologie</a:t>
            </a:r>
            <a:r>
              <a:rPr dirty="0"/>
              <a:t> : </a:t>
            </a:r>
            <a:r>
              <a:rPr dirty="0" err="1"/>
              <a:t>Amélioration</a:t>
            </a:r>
            <a:r>
              <a:rPr dirty="0"/>
              <a:t> de la </a:t>
            </a:r>
            <a:r>
              <a:rPr dirty="0" err="1"/>
              <a:t>représentation</a:t>
            </a:r>
            <a:r>
              <a:rPr dirty="0"/>
              <a:t> de </a:t>
            </a:r>
            <a:r>
              <a:rPr dirty="0" err="1"/>
              <a:t>l’environnement</a:t>
            </a:r>
            <a:r>
              <a:rPr dirty="0"/>
              <a:t> </a:t>
            </a:r>
            <a:r>
              <a:rPr dirty="0" err="1"/>
              <a:t>proche</a:t>
            </a:r>
            <a:r>
              <a:rPr dirty="0"/>
              <a:t>-surface</a:t>
            </a:r>
          </a:p>
        </p:txBody>
      </p:sp>
      <p:sp>
        <p:nvSpPr>
          <p:cNvPr id="2" name="Traitement simplifié de l’environnement proche surface dans le précédent modèle martien…">
            <a:extLst>
              <a:ext uri="{FF2B5EF4-FFF2-40B4-BE49-F238E27FC236}">
                <a16:creationId xmlns:a16="http://schemas.microsoft.com/office/drawing/2014/main" id="{66AC4564-70D7-966E-81FD-2C42E4879813}"/>
              </a:ext>
            </a:extLst>
          </p:cNvPr>
          <p:cNvSpPr txBox="1"/>
          <p:nvPr/>
        </p:nvSpPr>
        <p:spPr>
          <a:xfrm>
            <a:off x="390084" y="2181924"/>
            <a:ext cx="23525985" cy="306814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71437" tIns="71437" rIns="71437" bIns="71437" anchor="ctr">
            <a:spAutoFit/>
          </a:bodyPr>
          <a:lstStyle/>
          <a:p>
            <a:pPr marL="527843" indent="-527843" algn="l">
              <a:buSzPct val="145000"/>
              <a:buChar char="•"/>
              <a:defRPr sz="3800" b="0"/>
            </a:pPr>
            <a:r>
              <a:rPr lang="en-US" dirty="0" err="1">
                <a:solidFill>
                  <a:schemeClr val="tx1"/>
                </a:solidFill>
              </a:rPr>
              <a:t>Utilisation</a:t>
            </a:r>
            <a:r>
              <a:rPr lang="en-US" dirty="0">
                <a:solidFill>
                  <a:schemeClr val="tx1"/>
                </a:solidFill>
              </a:rPr>
              <a:t> du Mars Planetary Climate Model </a:t>
            </a:r>
            <a:r>
              <a:rPr lang="en-US" dirty="0" err="1">
                <a:solidFill>
                  <a:schemeClr val="tx1"/>
                </a:solidFill>
              </a:rPr>
              <a:t>développé</a:t>
            </a:r>
            <a:r>
              <a:rPr lang="en-US" dirty="0">
                <a:solidFill>
                  <a:schemeClr val="tx1"/>
                </a:solidFill>
              </a:rPr>
              <a:t> au LMD, LATMOS, etc.</a:t>
            </a:r>
          </a:p>
          <a:p>
            <a:pPr algn="l">
              <a:buSzPct val="145000"/>
              <a:defRPr sz="3800" b="0"/>
            </a:pPr>
            <a:endParaRPr lang="en-US" dirty="0">
              <a:solidFill>
                <a:schemeClr val="tx1"/>
              </a:solidFill>
            </a:endParaRPr>
          </a:p>
          <a:p>
            <a:pPr marL="527843" indent="-527843" algn="l">
              <a:buSzPct val="145000"/>
              <a:buChar char="•"/>
              <a:defRPr sz="3800" b="0"/>
            </a:pPr>
            <a:r>
              <a:rPr lang="en-US" dirty="0" err="1">
                <a:solidFill>
                  <a:schemeClr val="bg1"/>
                </a:solidFill>
              </a:rPr>
              <a:t>Amélioration</a:t>
            </a:r>
            <a:r>
              <a:rPr lang="en-US" dirty="0">
                <a:solidFill>
                  <a:schemeClr val="bg1"/>
                </a:solidFill>
              </a:rPr>
              <a:t> de la </a:t>
            </a:r>
            <a:r>
              <a:rPr lang="en-US" dirty="0" err="1">
                <a:solidFill>
                  <a:schemeClr val="bg1"/>
                </a:solidFill>
              </a:rPr>
              <a:t>représentation</a:t>
            </a:r>
            <a:r>
              <a:rPr lang="en-US" dirty="0">
                <a:solidFill>
                  <a:schemeClr val="bg1"/>
                </a:solidFill>
              </a:rPr>
              <a:t> des </a:t>
            </a:r>
            <a:r>
              <a:rPr lang="en-US" dirty="0" err="1">
                <a:solidFill>
                  <a:schemeClr val="bg1"/>
                </a:solidFill>
              </a:rPr>
              <a:t>mécanismes</a:t>
            </a:r>
            <a:r>
              <a:rPr lang="en-US" dirty="0">
                <a:solidFill>
                  <a:schemeClr val="bg1"/>
                </a:solidFill>
              </a:rPr>
              <a:t> </a:t>
            </a:r>
            <a:r>
              <a:rPr lang="en-US" dirty="0" err="1">
                <a:solidFill>
                  <a:schemeClr val="bg1"/>
                </a:solidFill>
              </a:rPr>
              <a:t>contrôlant</a:t>
            </a:r>
            <a:r>
              <a:rPr lang="en-US" dirty="0">
                <a:solidFill>
                  <a:schemeClr val="bg1"/>
                </a:solidFill>
              </a:rPr>
              <a:t> la </a:t>
            </a:r>
            <a:r>
              <a:rPr lang="en-US" dirty="0" err="1">
                <a:solidFill>
                  <a:schemeClr val="bg1"/>
                </a:solidFill>
              </a:rPr>
              <a:t>dynamique</a:t>
            </a:r>
            <a:r>
              <a:rPr lang="en-US" dirty="0">
                <a:solidFill>
                  <a:schemeClr val="bg1"/>
                </a:solidFill>
              </a:rPr>
              <a:t> de formation/sublimation des </a:t>
            </a:r>
            <a:r>
              <a:rPr lang="en-US" dirty="0" err="1">
                <a:solidFill>
                  <a:schemeClr val="bg1"/>
                </a:solidFill>
              </a:rPr>
              <a:t>glaces</a:t>
            </a:r>
            <a:r>
              <a:rPr lang="en-US" dirty="0">
                <a:solidFill>
                  <a:schemeClr val="bg1"/>
                </a:solidFill>
              </a:rPr>
              <a:t>.</a:t>
            </a:r>
            <a:endParaRPr dirty="0">
              <a:solidFill>
                <a:schemeClr val="bg1"/>
              </a:solidFill>
            </a:endParaRPr>
          </a:p>
          <a:p>
            <a:pPr algn="l">
              <a:defRPr sz="3800" b="0"/>
            </a:pPr>
            <a:endParaRPr dirty="0"/>
          </a:p>
        </p:txBody>
      </p:sp>
      <p:sp>
        <p:nvSpPr>
          <p:cNvPr id="16" name="12">
            <a:extLst>
              <a:ext uri="{FF2B5EF4-FFF2-40B4-BE49-F238E27FC236}">
                <a16:creationId xmlns:a16="http://schemas.microsoft.com/office/drawing/2014/main" id="{F1BBF926-5981-62AC-BA63-6CB5E3DD31E3}"/>
              </a:ext>
            </a:extLst>
          </p:cNvPr>
          <p:cNvSpPr txBox="1">
            <a:spLocks/>
          </p:cNvSpPr>
          <p:nvPr/>
        </p:nvSpPr>
        <p:spPr>
          <a:xfrm>
            <a:off x="24058737" y="13253127"/>
            <a:ext cx="281164" cy="47705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68579" tIns="68579" rIns="68579" bIns="68579"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r" defTabSz="18288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888888"/>
                </a:solidFill>
                <a:effectLst/>
                <a:uFillTx/>
                <a:latin typeface="Calibri"/>
                <a:ea typeface="Calibri"/>
                <a:cs typeface="Calibri"/>
                <a:sym typeface="Calibri"/>
              </a:defRPr>
            </a:lvl1pPr>
            <a:lvl2pPr marL="0" marR="0" indent="228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2pPr>
            <a:lvl3pPr marL="0" marR="0" indent="457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3pPr>
            <a:lvl4pPr marL="0" marR="0" indent="685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4pPr>
            <a:lvl5pPr marL="0" marR="0" indent="9144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5pPr>
            <a:lvl6pPr marL="0" marR="0" indent="11430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6pPr>
            <a:lvl7pPr marL="0" marR="0" indent="1371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7pPr>
            <a:lvl8pPr marL="0" marR="0" indent="1600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8pPr>
            <a:lvl9pPr marL="0" marR="0" indent="1828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9pPr>
          </a:lstStyle>
          <a:p>
            <a:r>
              <a:rPr lang="en-US"/>
              <a:t>4</a:t>
            </a:r>
            <a:endParaRPr lang="en-US" dirty="0"/>
          </a:p>
        </p:txBody>
      </p:sp>
    </p:spTree>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0CF14540-3BAF-118E-F752-5F8E2ADF52AF}"/>
            </a:ext>
          </a:extLst>
        </p:cNvPr>
        <p:cNvGrpSpPr/>
        <p:nvPr/>
      </p:nvGrpSpPr>
      <p:grpSpPr>
        <a:xfrm>
          <a:off x="0" y="0"/>
          <a:ext cx="0" cy="0"/>
          <a:chOff x="0" y="0"/>
          <a:chExt cx="0" cy="0"/>
        </a:xfrm>
      </p:grpSpPr>
      <p:sp>
        <p:nvSpPr>
          <p:cNvPr id="724" name="Titre 1">
            <a:extLst>
              <a:ext uri="{FF2B5EF4-FFF2-40B4-BE49-F238E27FC236}">
                <a16:creationId xmlns:a16="http://schemas.microsoft.com/office/drawing/2014/main" id="{AA0564D1-788F-F04E-086A-44A2A77EDC62}"/>
              </a:ext>
            </a:extLst>
          </p:cNvPr>
          <p:cNvSpPr txBox="1"/>
          <p:nvPr/>
        </p:nvSpPr>
        <p:spPr>
          <a:xfrm>
            <a:off x="429008" y="192255"/>
            <a:ext cx="23525985" cy="201676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68580" tIns="68580" rIns="68580" bIns="68580">
            <a:spAutoFit/>
          </a:bodyPr>
          <a:lstStyle>
            <a:lvl1pPr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6200">
                <a:latin typeface="Helvetica"/>
                <a:ea typeface="Helvetica"/>
                <a:cs typeface="Helvetica"/>
                <a:sym typeface="Helvetica"/>
              </a:defRPr>
            </a:lvl1pPr>
          </a:lstStyle>
          <a:p>
            <a:r>
              <a:rPr dirty="0" err="1"/>
              <a:t>Méthodologie</a:t>
            </a:r>
            <a:r>
              <a:rPr dirty="0"/>
              <a:t> : </a:t>
            </a:r>
            <a:r>
              <a:rPr dirty="0" err="1"/>
              <a:t>Amélioration</a:t>
            </a:r>
            <a:r>
              <a:rPr dirty="0"/>
              <a:t> de la </a:t>
            </a:r>
            <a:r>
              <a:rPr dirty="0" err="1"/>
              <a:t>représentation</a:t>
            </a:r>
            <a:r>
              <a:rPr dirty="0"/>
              <a:t> de </a:t>
            </a:r>
            <a:r>
              <a:rPr dirty="0" err="1"/>
              <a:t>l’environnement</a:t>
            </a:r>
            <a:r>
              <a:rPr dirty="0"/>
              <a:t> </a:t>
            </a:r>
            <a:r>
              <a:rPr dirty="0" err="1"/>
              <a:t>proche</a:t>
            </a:r>
            <a:r>
              <a:rPr dirty="0"/>
              <a:t>-surface</a:t>
            </a:r>
          </a:p>
        </p:txBody>
      </p:sp>
      <p:pic>
        <p:nvPicPr>
          <p:cNvPr id="726" name="test1.pdf" descr="test1.pdf">
            <a:extLst>
              <a:ext uri="{FF2B5EF4-FFF2-40B4-BE49-F238E27FC236}">
                <a16:creationId xmlns:a16="http://schemas.microsoft.com/office/drawing/2014/main" id="{F4C1E5CF-A778-3025-29C4-D594C1AC1F72}"/>
              </a:ext>
            </a:extLst>
          </p:cNvPr>
          <p:cNvPicPr>
            <a:picLocks noChangeAspect="1"/>
          </p:cNvPicPr>
          <p:nvPr/>
        </p:nvPicPr>
        <p:blipFill>
          <a:blip r:embed="rId3"/>
          <a:stretch>
            <a:fillRect/>
          </a:stretch>
        </p:blipFill>
        <p:spPr>
          <a:xfrm>
            <a:off x="429007" y="5250071"/>
            <a:ext cx="11155680" cy="7416801"/>
          </a:xfrm>
          <a:prstGeom prst="rect">
            <a:avLst/>
          </a:prstGeom>
          <a:ln w="25400">
            <a:solidFill>
              <a:srgbClr val="000000"/>
            </a:solidFill>
            <a:miter lim="400000"/>
          </a:ln>
        </p:spPr>
      </p:pic>
      <p:sp>
        <p:nvSpPr>
          <p:cNvPr id="2" name="Traitement simplifié de l’environnement proche surface dans le précédent modèle martien…">
            <a:extLst>
              <a:ext uri="{FF2B5EF4-FFF2-40B4-BE49-F238E27FC236}">
                <a16:creationId xmlns:a16="http://schemas.microsoft.com/office/drawing/2014/main" id="{D74F9722-4D70-430D-2B46-174200A117A8}"/>
              </a:ext>
            </a:extLst>
          </p:cNvPr>
          <p:cNvSpPr txBox="1"/>
          <p:nvPr/>
        </p:nvSpPr>
        <p:spPr>
          <a:xfrm>
            <a:off x="390084" y="2181924"/>
            <a:ext cx="23525985" cy="306814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71437" tIns="71437" rIns="71437" bIns="71437" anchor="ctr">
            <a:spAutoFit/>
          </a:bodyPr>
          <a:lstStyle/>
          <a:p>
            <a:pPr marL="527843" indent="-527843" algn="l">
              <a:buSzPct val="145000"/>
              <a:buChar char="•"/>
              <a:defRPr sz="3800" b="0"/>
            </a:pPr>
            <a:r>
              <a:rPr lang="en-US" dirty="0" err="1">
                <a:solidFill>
                  <a:schemeClr val="tx1"/>
                </a:solidFill>
              </a:rPr>
              <a:t>Utilisation</a:t>
            </a:r>
            <a:r>
              <a:rPr lang="en-US" dirty="0">
                <a:solidFill>
                  <a:schemeClr val="tx1"/>
                </a:solidFill>
              </a:rPr>
              <a:t> du Mars Planetary Climate Model </a:t>
            </a:r>
            <a:r>
              <a:rPr lang="en-US" dirty="0" err="1">
                <a:solidFill>
                  <a:schemeClr val="tx1"/>
                </a:solidFill>
              </a:rPr>
              <a:t>développé</a:t>
            </a:r>
            <a:r>
              <a:rPr lang="en-US" dirty="0">
                <a:solidFill>
                  <a:schemeClr val="tx1"/>
                </a:solidFill>
              </a:rPr>
              <a:t> au LMD, LATMOS, etc.</a:t>
            </a:r>
          </a:p>
          <a:p>
            <a:pPr algn="l">
              <a:buSzPct val="145000"/>
              <a:defRPr sz="3800" b="0"/>
            </a:pPr>
            <a:endParaRPr lang="en-US" dirty="0">
              <a:solidFill>
                <a:schemeClr val="tx1"/>
              </a:solidFill>
            </a:endParaRPr>
          </a:p>
          <a:p>
            <a:pPr marL="527843" indent="-527843" algn="l">
              <a:buSzPct val="145000"/>
              <a:buChar char="•"/>
              <a:defRPr sz="3800" b="0"/>
            </a:pPr>
            <a:r>
              <a:rPr lang="en-US" dirty="0" err="1">
                <a:solidFill>
                  <a:schemeClr val="tx1"/>
                </a:solidFill>
              </a:rPr>
              <a:t>Amélioration</a:t>
            </a:r>
            <a:r>
              <a:rPr lang="en-US" dirty="0">
                <a:solidFill>
                  <a:schemeClr val="tx1"/>
                </a:solidFill>
              </a:rPr>
              <a:t> de la </a:t>
            </a:r>
            <a:r>
              <a:rPr lang="en-US" dirty="0" err="1">
                <a:solidFill>
                  <a:schemeClr val="tx1"/>
                </a:solidFill>
              </a:rPr>
              <a:t>représentation</a:t>
            </a:r>
            <a:r>
              <a:rPr lang="en-US" dirty="0">
                <a:solidFill>
                  <a:schemeClr val="tx1"/>
                </a:solidFill>
              </a:rPr>
              <a:t> des </a:t>
            </a:r>
            <a:r>
              <a:rPr lang="en-US" dirty="0" err="1">
                <a:solidFill>
                  <a:schemeClr val="tx1"/>
                </a:solidFill>
              </a:rPr>
              <a:t>mécanismes</a:t>
            </a:r>
            <a:r>
              <a:rPr lang="en-US" dirty="0">
                <a:solidFill>
                  <a:schemeClr val="tx1"/>
                </a:solidFill>
              </a:rPr>
              <a:t> </a:t>
            </a:r>
            <a:r>
              <a:rPr lang="en-US" dirty="0" err="1">
                <a:solidFill>
                  <a:schemeClr val="tx1"/>
                </a:solidFill>
              </a:rPr>
              <a:t>contrôlant</a:t>
            </a:r>
            <a:r>
              <a:rPr lang="en-US" dirty="0">
                <a:solidFill>
                  <a:schemeClr val="tx1"/>
                </a:solidFill>
              </a:rPr>
              <a:t> la </a:t>
            </a:r>
            <a:r>
              <a:rPr lang="en-US" dirty="0" err="1">
                <a:solidFill>
                  <a:schemeClr val="tx1"/>
                </a:solidFill>
              </a:rPr>
              <a:t>dynamique</a:t>
            </a:r>
            <a:r>
              <a:rPr lang="en-US" dirty="0">
                <a:solidFill>
                  <a:schemeClr val="tx1"/>
                </a:solidFill>
              </a:rPr>
              <a:t> de formation/sublimation des </a:t>
            </a:r>
            <a:r>
              <a:rPr lang="en-US" dirty="0" err="1">
                <a:solidFill>
                  <a:schemeClr val="tx1"/>
                </a:solidFill>
              </a:rPr>
              <a:t>glaces</a:t>
            </a:r>
            <a:r>
              <a:rPr lang="en-US" dirty="0">
                <a:solidFill>
                  <a:schemeClr val="tx1"/>
                </a:solidFill>
              </a:rPr>
              <a:t>.</a:t>
            </a:r>
            <a:endParaRPr dirty="0">
              <a:solidFill>
                <a:schemeClr val="tx1"/>
              </a:solidFill>
            </a:endParaRPr>
          </a:p>
          <a:p>
            <a:pPr algn="l">
              <a:defRPr sz="3800" b="0"/>
            </a:pPr>
            <a:endParaRPr dirty="0"/>
          </a:p>
        </p:txBody>
      </p:sp>
      <p:sp>
        <p:nvSpPr>
          <p:cNvPr id="4" name="12">
            <a:extLst>
              <a:ext uri="{FF2B5EF4-FFF2-40B4-BE49-F238E27FC236}">
                <a16:creationId xmlns:a16="http://schemas.microsoft.com/office/drawing/2014/main" id="{3E95880F-C94A-5836-1D81-0947D8F85BB3}"/>
              </a:ext>
            </a:extLst>
          </p:cNvPr>
          <p:cNvSpPr txBox="1">
            <a:spLocks/>
          </p:cNvSpPr>
          <p:nvPr/>
        </p:nvSpPr>
        <p:spPr>
          <a:xfrm>
            <a:off x="24058737" y="13253127"/>
            <a:ext cx="281164" cy="47705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68579" tIns="68579" rIns="68579" bIns="68579"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r" defTabSz="18288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888888"/>
                </a:solidFill>
                <a:effectLst/>
                <a:uFillTx/>
                <a:latin typeface="Calibri"/>
                <a:ea typeface="Calibri"/>
                <a:cs typeface="Calibri"/>
                <a:sym typeface="Calibri"/>
              </a:defRPr>
            </a:lvl1pPr>
            <a:lvl2pPr marL="0" marR="0" indent="228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2pPr>
            <a:lvl3pPr marL="0" marR="0" indent="457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3pPr>
            <a:lvl4pPr marL="0" marR="0" indent="685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4pPr>
            <a:lvl5pPr marL="0" marR="0" indent="9144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5pPr>
            <a:lvl6pPr marL="0" marR="0" indent="11430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6pPr>
            <a:lvl7pPr marL="0" marR="0" indent="1371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7pPr>
            <a:lvl8pPr marL="0" marR="0" indent="1600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8pPr>
            <a:lvl9pPr marL="0" marR="0" indent="1828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9pPr>
          </a:lstStyle>
          <a:p>
            <a:r>
              <a:rPr lang="en-US"/>
              <a:t>4</a:t>
            </a:r>
            <a:endParaRPr lang="en-US" dirty="0"/>
          </a:p>
        </p:txBody>
      </p:sp>
    </p:spTree>
    <p:extLst>
      <p:ext uri="{BB962C8B-B14F-4D97-AF65-F5344CB8AC3E}">
        <p14:creationId xmlns:p14="http://schemas.microsoft.com/office/powerpoint/2010/main" val="3196747936"/>
      </p:ext>
    </p:extLst>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327FA3D2-B29D-051D-58FE-FD07F27E11AC}"/>
            </a:ext>
          </a:extLst>
        </p:cNvPr>
        <p:cNvGrpSpPr/>
        <p:nvPr/>
      </p:nvGrpSpPr>
      <p:grpSpPr>
        <a:xfrm>
          <a:off x="0" y="0"/>
          <a:ext cx="0" cy="0"/>
          <a:chOff x="0" y="0"/>
          <a:chExt cx="0" cy="0"/>
        </a:xfrm>
      </p:grpSpPr>
      <p:sp>
        <p:nvSpPr>
          <p:cNvPr id="724" name="Titre 1">
            <a:extLst>
              <a:ext uri="{FF2B5EF4-FFF2-40B4-BE49-F238E27FC236}">
                <a16:creationId xmlns:a16="http://schemas.microsoft.com/office/drawing/2014/main" id="{A719F9DD-6E01-59E8-213D-9BA936C4B664}"/>
              </a:ext>
            </a:extLst>
          </p:cNvPr>
          <p:cNvSpPr txBox="1"/>
          <p:nvPr/>
        </p:nvSpPr>
        <p:spPr>
          <a:xfrm>
            <a:off x="429008" y="192255"/>
            <a:ext cx="23525985" cy="201676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68580" tIns="68580" rIns="68580" bIns="68580">
            <a:spAutoFit/>
          </a:bodyPr>
          <a:lstStyle>
            <a:lvl1pPr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6200">
                <a:latin typeface="Helvetica"/>
                <a:ea typeface="Helvetica"/>
                <a:cs typeface="Helvetica"/>
                <a:sym typeface="Helvetica"/>
              </a:defRPr>
            </a:lvl1pPr>
          </a:lstStyle>
          <a:p>
            <a:r>
              <a:rPr dirty="0" err="1"/>
              <a:t>Méthodologie</a:t>
            </a:r>
            <a:r>
              <a:rPr dirty="0"/>
              <a:t> : </a:t>
            </a:r>
            <a:r>
              <a:rPr dirty="0" err="1"/>
              <a:t>Amélioration</a:t>
            </a:r>
            <a:r>
              <a:rPr dirty="0"/>
              <a:t> de la </a:t>
            </a:r>
            <a:r>
              <a:rPr dirty="0" err="1"/>
              <a:t>représentation</a:t>
            </a:r>
            <a:r>
              <a:rPr dirty="0"/>
              <a:t> de </a:t>
            </a:r>
            <a:r>
              <a:rPr dirty="0" err="1"/>
              <a:t>l’environnement</a:t>
            </a:r>
            <a:r>
              <a:rPr dirty="0"/>
              <a:t> </a:t>
            </a:r>
            <a:r>
              <a:rPr dirty="0" err="1"/>
              <a:t>proche</a:t>
            </a:r>
            <a:r>
              <a:rPr dirty="0"/>
              <a:t>-surface</a:t>
            </a:r>
          </a:p>
        </p:txBody>
      </p:sp>
      <p:pic>
        <p:nvPicPr>
          <p:cNvPr id="726" name="test1.pdf" descr="test1.pdf">
            <a:extLst>
              <a:ext uri="{FF2B5EF4-FFF2-40B4-BE49-F238E27FC236}">
                <a16:creationId xmlns:a16="http://schemas.microsoft.com/office/drawing/2014/main" id="{2F92CF03-DDDF-25BF-8284-DDDA56377E63}"/>
              </a:ext>
            </a:extLst>
          </p:cNvPr>
          <p:cNvPicPr>
            <a:picLocks noChangeAspect="1"/>
          </p:cNvPicPr>
          <p:nvPr/>
        </p:nvPicPr>
        <p:blipFill>
          <a:blip r:embed="rId3"/>
          <a:stretch>
            <a:fillRect/>
          </a:stretch>
        </p:blipFill>
        <p:spPr>
          <a:xfrm>
            <a:off x="429007" y="5250071"/>
            <a:ext cx="11155680" cy="7416801"/>
          </a:xfrm>
          <a:prstGeom prst="rect">
            <a:avLst/>
          </a:prstGeom>
          <a:ln w="25400">
            <a:solidFill>
              <a:srgbClr val="000000"/>
            </a:solidFill>
            <a:miter lim="400000"/>
          </a:ln>
        </p:spPr>
      </p:pic>
      <p:sp>
        <p:nvSpPr>
          <p:cNvPr id="2" name="Traitement simplifié de l’environnement proche surface dans le précédent modèle martien…">
            <a:extLst>
              <a:ext uri="{FF2B5EF4-FFF2-40B4-BE49-F238E27FC236}">
                <a16:creationId xmlns:a16="http://schemas.microsoft.com/office/drawing/2014/main" id="{C26D017A-9E5C-DA4D-AE11-552B979DEF53}"/>
              </a:ext>
            </a:extLst>
          </p:cNvPr>
          <p:cNvSpPr txBox="1"/>
          <p:nvPr/>
        </p:nvSpPr>
        <p:spPr>
          <a:xfrm>
            <a:off x="390084" y="2181924"/>
            <a:ext cx="23525985" cy="306814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71437" tIns="71437" rIns="71437" bIns="71437" anchor="ctr">
            <a:spAutoFit/>
          </a:bodyPr>
          <a:lstStyle/>
          <a:p>
            <a:pPr marL="527843" indent="-527843" algn="l">
              <a:buSzPct val="145000"/>
              <a:buChar char="•"/>
              <a:defRPr sz="3800" b="0"/>
            </a:pPr>
            <a:r>
              <a:rPr lang="en-US" dirty="0" err="1">
                <a:solidFill>
                  <a:schemeClr val="tx1"/>
                </a:solidFill>
              </a:rPr>
              <a:t>Utilisation</a:t>
            </a:r>
            <a:r>
              <a:rPr lang="en-US" dirty="0">
                <a:solidFill>
                  <a:schemeClr val="tx1"/>
                </a:solidFill>
              </a:rPr>
              <a:t> du Mars Planetary Climate Model </a:t>
            </a:r>
            <a:r>
              <a:rPr lang="en-US" dirty="0" err="1">
                <a:solidFill>
                  <a:schemeClr val="tx1"/>
                </a:solidFill>
              </a:rPr>
              <a:t>développé</a:t>
            </a:r>
            <a:r>
              <a:rPr lang="en-US" dirty="0">
                <a:solidFill>
                  <a:schemeClr val="tx1"/>
                </a:solidFill>
              </a:rPr>
              <a:t> au LMD, LATMOS, etc.</a:t>
            </a:r>
          </a:p>
          <a:p>
            <a:pPr algn="l">
              <a:buSzPct val="145000"/>
              <a:defRPr sz="3800" b="0"/>
            </a:pPr>
            <a:endParaRPr lang="en-US" dirty="0">
              <a:solidFill>
                <a:schemeClr val="tx1"/>
              </a:solidFill>
            </a:endParaRPr>
          </a:p>
          <a:p>
            <a:pPr marL="527843" indent="-527843" algn="l">
              <a:buSzPct val="145000"/>
              <a:buChar char="•"/>
              <a:defRPr sz="3800" b="0"/>
            </a:pPr>
            <a:r>
              <a:rPr lang="en-US" dirty="0" err="1">
                <a:solidFill>
                  <a:schemeClr val="tx1"/>
                </a:solidFill>
              </a:rPr>
              <a:t>Amélioration</a:t>
            </a:r>
            <a:r>
              <a:rPr lang="en-US" dirty="0">
                <a:solidFill>
                  <a:schemeClr val="tx1"/>
                </a:solidFill>
              </a:rPr>
              <a:t> de la </a:t>
            </a:r>
            <a:r>
              <a:rPr lang="en-US" dirty="0" err="1">
                <a:solidFill>
                  <a:schemeClr val="tx1"/>
                </a:solidFill>
              </a:rPr>
              <a:t>représentation</a:t>
            </a:r>
            <a:r>
              <a:rPr lang="en-US" dirty="0">
                <a:solidFill>
                  <a:schemeClr val="tx1"/>
                </a:solidFill>
              </a:rPr>
              <a:t> des </a:t>
            </a:r>
            <a:r>
              <a:rPr lang="en-US" dirty="0" err="1">
                <a:solidFill>
                  <a:schemeClr val="tx1"/>
                </a:solidFill>
              </a:rPr>
              <a:t>mécanismes</a:t>
            </a:r>
            <a:r>
              <a:rPr lang="en-US" dirty="0">
                <a:solidFill>
                  <a:schemeClr val="tx1"/>
                </a:solidFill>
              </a:rPr>
              <a:t> </a:t>
            </a:r>
            <a:r>
              <a:rPr lang="en-US" dirty="0" err="1">
                <a:solidFill>
                  <a:schemeClr val="tx1"/>
                </a:solidFill>
              </a:rPr>
              <a:t>contrôlant</a:t>
            </a:r>
            <a:r>
              <a:rPr lang="en-US" dirty="0">
                <a:solidFill>
                  <a:schemeClr val="tx1"/>
                </a:solidFill>
              </a:rPr>
              <a:t> la </a:t>
            </a:r>
            <a:r>
              <a:rPr lang="en-US" dirty="0" err="1">
                <a:solidFill>
                  <a:schemeClr val="tx1"/>
                </a:solidFill>
              </a:rPr>
              <a:t>dynamique</a:t>
            </a:r>
            <a:r>
              <a:rPr lang="en-US" dirty="0">
                <a:solidFill>
                  <a:schemeClr val="tx1"/>
                </a:solidFill>
              </a:rPr>
              <a:t> de formation/sublimation des </a:t>
            </a:r>
            <a:r>
              <a:rPr lang="en-US" dirty="0" err="1">
                <a:solidFill>
                  <a:schemeClr val="tx1"/>
                </a:solidFill>
              </a:rPr>
              <a:t>glaces</a:t>
            </a:r>
            <a:r>
              <a:rPr lang="en-US" dirty="0">
                <a:solidFill>
                  <a:schemeClr val="tx1"/>
                </a:solidFill>
              </a:rPr>
              <a:t>.</a:t>
            </a:r>
            <a:endParaRPr dirty="0">
              <a:solidFill>
                <a:schemeClr val="tx1"/>
              </a:solidFill>
            </a:endParaRPr>
          </a:p>
          <a:p>
            <a:pPr algn="l">
              <a:defRPr sz="3800" b="0"/>
            </a:pPr>
            <a:endParaRPr dirty="0"/>
          </a:p>
        </p:txBody>
      </p:sp>
      <p:sp>
        <p:nvSpPr>
          <p:cNvPr id="4" name="12">
            <a:extLst>
              <a:ext uri="{FF2B5EF4-FFF2-40B4-BE49-F238E27FC236}">
                <a16:creationId xmlns:a16="http://schemas.microsoft.com/office/drawing/2014/main" id="{EB0185A2-1DF0-2436-09C8-174AB9C77E0C}"/>
              </a:ext>
            </a:extLst>
          </p:cNvPr>
          <p:cNvSpPr txBox="1">
            <a:spLocks/>
          </p:cNvSpPr>
          <p:nvPr/>
        </p:nvSpPr>
        <p:spPr>
          <a:xfrm>
            <a:off x="24058737" y="13253127"/>
            <a:ext cx="281164" cy="47705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68579" tIns="68579" rIns="68579" bIns="68579"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r" defTabSz="18288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888888"/>
                </a:solidFill>
                <a:effectLst/>
                <a:uFillTx/>
                <a:latin typeface="Calibri"/>
                <a:ea typeface="Calibri"/>
                <a:cs typeface="Calibri"/>
                <a:sym typeface="Calibri"/>
              </a:defRPr>
            </a:lvl1pPr>
            <a:lvl2pPr marL="0" marR="0" indent="228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2pPr>
            <a:lvl3pPr marL="0" marR="0" indent="457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3pPr>
            <a:lvl4pPr marL="0" marR="0" indent="685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4pPr>
            <a:lvl5pPr marL="0" marR="0" indent="9144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5pPr>
            <a:lvl6pPr marL="0" marR="0" indent="11430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6pPr>
            <a:lvl7pPr marL="0" marR="0" indent="1371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7pPr>
            <a:lvl8pPr marL="0" marR="0" indent="1600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8pPr>
            <a:lvl9pPr marL="0" marR="0" indent="1828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9pPr>
          </a:lstStyle>
          <a:p>
            <a:r>
              <a:rPr lang="en-US"/>
              <a:t>4</a:t>
            </a:r>
            <a:endParaRPr lang="en-US" dirty="0"/>
          </a:p>
        </p:txBody>
      </p:sp>
      <p:sp>
        <p:nvSpPr>
          <p:cNvPr id="3" name="Bilan radiatif  en surface">
            <a:extLst>
              <a:ext uri="{FF2B5EF4-FFF2-40B4-BE49-F238E27FC236}">
                <a16:creationId xmlns:a16="http://schemas.microsoft.com/office/drawing/2014/main" id="{0D701710-4ABF-81D2-A62E-85BD439708A9}"/>
              </a:ext>
            </a:extLst>
          </p:cNvPr>
          <p:cNvSpPr txBox="1"/>
          <p:nvPr/>
        </p:nvSpPr>
        <p:spPr>
          <a:xfrm>
            <a:off x="5274250" y="9649611"/>
            <a:ext cx="2282676" cy="88293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p>
            <a:pPr>
              <a:defRPr sz="2600" b="0"/>
            </a:pPr>
            <a:r>
              <a:rPr sz="2400" dirty="0"/>
              <a:t>Bilan </a:t>
            </a:r>
            <a:r>
              <a:rPr lang="en-US" sz="2400" dirty="0" err="1"/>
              <a:t>d’énergie</a:t>
            </a:r>
            <a:r>
              <a:rPr sz="2400" dirty="0"/>
              <a:t> </a:t>
            </a:r>
            <a:br>
              <a:rPr sz="2400" dirty="0"/>
            </a:br>
            <a:r>
              <a:rPr sz="2400" dirty="0" err="1"/>
              <a:t>en</a:t>
            </a:r>
            <a:r>
              <a:rPr sz="2400" dirty="0"/>
              <a:t> surface</a:t>
            </a:r>
          </a:p>
        </p:txBody>
      </p:sp>
    </p:spTree>
    <p:extLst>
      <p:ext uri="{BB962C8B-B14F-4D97-AF65-F5344CB8AC3E}">
        <p14:creationId xmlns:p14="http://schemas.microsoft.com/office/powerpoint/2010/main" val="3976697686"/>
      </p:ext>
    </p:extLst>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C93EA0AB-01AD-BC94-2F21-DCD4E495AB3D}"/>
            </a:ext>
          </a:extLst>
        </p:cNvPr>
        <p:cNvGrpSpPr/>
        <p:nvPr/>
      </p:nvGrpSpPr>
      <p:grpSpPr>
        <a:xfrm>
          <a:off x="0" y="0"/>
          <a:ext cx="0" cy="0"/>
          <a:chOff x="0" y="0"/>
          <a:chExt cx="0" cy="0"/>
        </a:xfrm>
      </p:grpSpPr>
      <p:sp>
        <p:nvSpPr>
          <p:cNvPr id="724" name="Titre 1">
            <a:extLst>
              <a:ext uri="{FF2B5EF4-FFF2-40B4-BE49-F238E27FC236}">
                <a16:creationId xmlns:a16="http://schemas.microsoft.com/office/drawing/2014/main" id="{01EAC917-5DF6-D9EC-DB3C-A47F69284309}"/>
              </a:ext>
            </a:extLst>
          </p:cNvPr>
          <p:cNvSpPr txBox="1"/>
          <p:nvPr/>
        </p:nvSpPr>
        <p:spPr>
          <a:xfrm>
            <a:off x="429008" y="192255"/>
            <a:ext cx="23525985" cy="201676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68580" tIns="68580" rIns="68580" bIns="68580">
            <a:spAutoFit/>
          </a:bodyPr>
          <a:lstStyle>
            <a:lvl1pPr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6200">
                <a:latin typeface="Helvetica"/>
                <a:ea typeface="Helvetica"/>
                <a:cs typeface="Helvetica"/>
                <a:sym typeface="Helvetica"/>
              </a:defRPr>
            </a:lvl1pPr>
          </a:lstStyle>
          <a:p>
            <a:r>
              <a:rPr dirty="0" err="1"/>
              <a:t>Méthodologie</a:t>
            </a:r>
            <a:r>
              <a:rPr dirty="0"/>
              <a:t> : </a:t>
            </a:r>
            <a:r>
              <a:rPr dirty="0" err="1"/>
              <a:t>Amélioration</a:t>
            </a:r>
            <a:r>
              <a:rPr dirty="0"/>
              <a:t> de la </a:t>
            </a:r>
            <a:r>
              <a:rPr dirty="0" err="1"/>
              <a:t>représentation</a:t>
            </a:r>
            <a:r>
              <a:rPr dirty="0"/>
              <a:t> de </a:t>
            </a:r>
            <a:r>
              <a:rPr dirty="0" err="1"/>
              <a:t>l’environnement</a:t>
            </a:r>
            <a:r>
              <a:rPr dirty="0"/>
              <a:t> </a:t>
            </a:r>
            <a:r>
              <a:rPr dirty="0" err="1"/>
              <a:t>proche</a:t>
            </a:r>
            <a:r>
              <a:rPr dirty="0"/>
              <a:t>-surface</a:t>
            </a:r>
          </a:p>
        </p:txBody>
      </p:sp>
      <p:pic>
        <p:nvPicPr>
          <p:cNvPr id="726" name="test1.pdf" descr="test1.pdf">
            <a:extLst>
              <a:ext uri="{FF2B5EF4-FFF2-40B4-BE49-F238E27FC236}">
                <a16:creationId xmlns:a16="http://schemas.microsoft.com/office/drawing/2014/main" id="{1B6B1ECF-44A9-1BC3-7955-DF64EBD2F79B}"/>
              </a:ext>
            </a:extLst>
          </p:cNvPr>
          <p:cNvPicPr>
            <a:picLocks noChangeAspect="1"/>
          </p:cNvPicPr>
          <p:nvPr/>
        </p:nvPicPr>
        <p:blipFill>
          <a:blip r:embed="rId3"/>
          <a:stretch>
            <a:fillRect/>
          </a:stretch>
        </p:blipFill>
        <p:spPr>
          <a:xfrm>
            <a:off x="429007" y="5250071"/>
            <a:ext cx="11155680" cy="7416801"/>
          </a:xfrm>
          <a:prstGeom prst="rect">
            <a:avLst/>
          </a:prstGeom>
          <a:ln w="25400">
            <a:solidFill>
              <a:srgbClr val="000000"/>
            </a:solidFill>
            <a:miter lim="400000"/>
          </a:ln>
        </p:spPr>
      </p:pic>
      <p:sp>
        <p:nvSpPr>
          <p:cNvPr id="2" name="Traitement simplifié de l’environnement proche surface dans le précédent modèle martien…">
            <a:extLst>
              <a:ext uri="{FF2B5EF4-FFF2-40B4-BE49-F238E27FC236}">
                <a16:creationId xmlns:a16="http://schemas.microsoft.com/office/drawing/2014/main" id="{CB0D7676-4216-829C-A802-82EBC0C2408B}"/>
              </a:ext>
            </a:extLst>
          </p:cNvPr>
          <p:cNvSpPr txBox="1"/>
          <p:nvPr/>
        </p:nvSpPr>
        <p:spPr>
          <a:xfrm>
            <a:off x="390084" y="2181924"/>
            <a:ext cx="23525985" cy="306814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71437" tIns="71437" rIns="71437" bIns="71437" anchor="ctr">
            <a:spAutoFit/>
          </a:bodyPr>
          <a:lstStyle/>
          <a:p>
            <a:pPr marL="527843" indent="-527843" algn="l">
              <a:buSzPct val="145000"/>
              <a:buChar char="•"/>
              <a:defRPr sz="3800" b="0"/>
            </a:pPr>
            <a:r>
              <a:rPr lang="en-US" dirty="0" err="1">
                <a:solidFill>
                  <a:schemeClr val="tx1"/>
                </a:solidFill>
              </a:rPr>
              <a:t>Utilisation</a:t>
            </a:r>
            <a:r>
              <a:rPr lang="en-US" dirty="0">
                <a:solidFill>
                  <a:schemeClr val="tx1"/>
                </a:solidFill>
              </a:rPr>
              <a:t> du Mars Planetary Climate Model </a:t>
            </a:r>
            <a:r>
              <a:rPr lang="en-US" dirty="0" err="1">
                <a:solidFill>
                  <a:schemeClr val="tx1"/>
                </a:solidFill>
              </a:rPr>
              <a:t>développé</a:t>
            </a:r>
            <a:r>
              <a:rPr lang="en-US" dirty="0">
                <a:solidFill>
                  <a:schemeClr val="tx1"/>
                </a:solidFill>
              </a:rPr>
              <a:t> au LMD, LATMOS, etc.</a:t>
            </a:r>
          </a:p>
          <a:p>
            <a:pPr algn="l">
              <a:buSzPct val="145000"/>
              <a:defRPr sz="3800" b="0"/>
            </a:pPr>
            <a:endParaRPr lang="en-US" dirty="0">
              <a:solidFill>
                <a:schemeClr val="tx1"/>
              </a:solidFill>
            </a:endParaRPr>
          </a:p>
          <a:p>
            <a:pPr marL="527843" indent="-527843" algn="l">
              <a:buSzPct val="145000"/>
              <a:buChar char="•"/>
              <a:defRPr sz="3800" b="0"/>
            </a:pPr>
            <a:r>
              <a:rPr lang="en-US" dirty="0" err="1">
                <a:solidFill>
                  <a:schemeClr val="tx1"/>
                </a:solidFill>
              </a:rPr>
              <a:t>Amélioration</a:t>
            </a:r>
            <a:r>
              <a:rPr lang="en-US" dirty="0">
                <a:solidFill>
                  <a:schemeClr val="tx1"/>
                </a:solidFill>
              </a:rPr>
              <a:t> de la </a:t>
            </a:r>
            <a:r>
              <a:rPr lang="en-US" dirty="0" err="1">
                <a:solidFill>
                  <a:schemeClr val="tx1"/>
                </a:solidFill>
              </a:rPr>
              <a:t>représentation</a:t>
            </a:r>
            <a:r>
              <a:rPr lang="en-US" dirty="0">
                <a:solidFill>
                  <a:schemeClr val="tx1"/>
                </a:solidFill>
              </a:rPr>
              <a:t> des </a:t>
            </a:r>
            <a:r>
              <a:rPr lang="en-US" dirty="0" err="1">
                <a:solidFill>
                  <a:schemeClr val="tx1"/>
                </a:solidFill>
              </a:rPr>
              <a:t>mécanismes</a:t>
            </a:r>
            <a:r>
              <a:rPr lang="en-US" dirty="0">
                <a:solidFill>
                  <a:schemeClr val="tx1"/>
                </a:solidFill>
              </a:rPr>
              <a:t> </a:t>
            </a:r>
            <a:r>
              <a:rPr lang="en-US" dirty="0" err="1">
                <a:solidFill>
                  <a:schemeClr val="tx1"/>
                </a:solidFill>
              </a:rPr>
              <a:t>contrôlant</a:t>
            </a:r>
            <a:r>
              <a:rPr lang="en-US" dirty="0">
                <a:solidFill>
                  <a:schemeClr val="tx1"/>
                </a:solidFill>
              </a:rPr>
              <a:t> la </a:t>
            </a:r>
            <a:r>
              <a:rPr lang="en-US" dirty="0" err="1">
                <a:solidFill>
                  <a:schemeClr val="tx1"/>
                </a:solidFill>
              </a:rPr>
              <a:t>dynamique</a:t>
            </a:r>
            <a:r>
              <a:rPr lang="en-US" dirty="0">
                <a:solidFill>
                  <a:schemeClr val="tx1"/>
                </a:solidFill>
              </a:rPr>
              <a:t> de formation/sublimation des </a:t>
            </a:r>
            <a:r>
              <a:rPr lang="en-US" dirty="0" err="1">
                <a:solidFill>
                  <a:schemeClr val="tx1"/>
                </a:solidFill>
              </a:rPr>
              <a:t>glaces</a:t>
            </a:r>
            <a:r>
              <a:rPr lang="en-US" dirty="0">
                <a:solidFill>
                  <a:schemeClr val="tx1"/>
                </a:solidFill>
              </a:rPr>
              <a:t>.</a:t>
            </a:r>
            <a:endParaRPr dirty="0">
              <a:solidFill>
                <a:schemeClr val="tx1"/>
              </a:solidFill>
            </a:endParaRPr>
          </a:p>
          <a:p>
            <a:pPr algn="l">
              <a:defRPr sz="3800" b="0"/>
            </a:pPr>
            <a:endParaRPr dirty="0"/>
          </a:p>
        </p:txBody>
      </p:sp>
      <p:sp>
        <p:nvSpPr>
          <p:cNvPr id="6" name="Bilan radiatif  en surface">
            <a:extLst>
              <a:ext uri="{FF2B5EF4-FFF2-40B4-BE49-F238E27FC236}">
                <a16:creationId xmlns:a16="http://schemas.microsoft.com/office/drawing/2014/main" id="{51604CBA-5998-3391-8DD9-A2762A893024}"/>
              </a:ext>
            </a:extLst>
          </p:cNvPr>
          <p:cNvSpPr txBox="1"/>
          <p:nvPr/>
        </p:nvSpPr>
        <p:spPr>
          <a:xfrm>
            <a:off x="5274250" y="9649611"/>
            <a:ext cx="2282676" cy="88293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p>
            <a:pPr>
              <a:defRPr sz="2600" b="0"/>
            </a:pPr>
            <a:r>
              <a:rPr sz="2400" dirty="0"/>
              <a:t>Bilan </a:t>
            </a:r>
            <a:r>
              <a:rPr lang="en-US" sz="2400" dirty="0" err="1"/>
              <a:t>d’énergie</a:t>
            </a:r>
            <a:r>
              <a:rPr sz="2400" dirty="0"/>
              <a:t> </a:t>
            </a:r>
            <a:br>
              <a:rPr sz="2400" dirty="0"/>
            </a:br>
            <a:r>
              <a:rPr sz="2400" dirty="0" err="1"/>
              <a:t>en</a:t>
            </a:r>
            <a:r>
              <a:rPr sz="2400" dirty="0"/>
              <a:t> surface</a:t>
            </a:r>
          </a:p>
        </p:txBody>
      </p:sp>
      <p:sp>
        <p:nvSpPr>
          <p:cNvPr id="10" name="Interactions surface-atmosphère  dans la couche limite irréalistes en conditions hivernales">
            <a:extLst>
              <a:ext uri="{FF2B5EF4-FFF2-40B4-BE49-F238E27FC236}">
                <a16:creationId xmlns:a16="http://schemas.microsoft.com/office/drawing/2014/main" id="{B424335E-EFE7-6344-6966-D8052E7DF3B5}"/>
              </a:ext>
            </a:extLst>
          </p:cNvPr>
          <p:cNvSpPr txBox="1"/>
          <p:nvPr/>
        </p:nvSpPr>
        <p:spPr>
          <a:xfrm>
            <a:off x="9216358" y="9023478"/>
            <a:ext cx="2368329" cy="125226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71437" tIns="71437" rIns="71437" bIns="71437" anchor="ctr">
            <a:spAutoFit/>
          </a:bodyPr>
          <a:lstStyle>
            <a:lvl1pPr algn="l">
              <a:defRPr sz="2600" b="0"/>
            </a:lvl1pPr>
          </a:lstStyle>
          <a:p>
            <a:r>
              <a:rPr lang="en-US" sz="2400" dirty="0"/>
              <a:t>Transport de la </a:t>
            </a:r>
            <a:r>
              <a:rPr lang="en-US" sz="2400" dirty="0" err="1"/>
              <a:t>vapeur</a:t>
            </a:r>
            <a:r>
              <a:rPr lang="en-US" sz="2400" dirty="0"/>
              <a:t> </a:t>
            </a:r>
            <a:r>
              <a:rPr lang="en-US" sz="2400" dirty="0" err="1"/>
              <a:t>en</a:t>
            </a:r>
            <a:r>
              <a:rPr lang="en-US" sz="2400" dirty="0"/>
              <a:t> </a:t>
            </a:r>
            <a:r>
              <a:rPr lang="en-US" sz="2400" dirty="0" err="1"/>
              <a:t>proche</a:t>
            </a:r>
            <a:r>
              <a:rPr lang="en-US" sz="2400" dirty="0"/>
              <a:t>-surface</a:t>
            </a:r>
            <a:endParaRPr sz="2400" dirty="0"/>
          </a:p>
        </p:txBody>
      </p:sp>
      <p:sp>
        <p:nvSpPr>
          <p:cNvPr id="4" name="12">
            <a:extLst>
              <a:ext uri="{FF2B5EF4-FFF2-40B4-BE49-F238E27FC236}">
                <a16:creationId xmlns:a16="http://schemas.microsoft.com/office/drawing/2014/main" id="{B18E25D1-F382-BE44-D01C-10635BD475E3}"/>
              </a:ext>
            </a:extLst>
          </p:cNvPr>
          <p:cNvSpPr txBox="1">
            <a:spLocks/>
          </p:cNvSpPr>
          <p:nvPr/>
        </p:nvSpPr>
        <p:spPr>
          <a:xfrm>
            <a:off x="24058737" y="13253127"/>
            <a:ext cx="281164" cy="47705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68579" tIns="68579" rIns="68579" bIns="68579"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r" defTabSz="18288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888888"/>
                </a:solidFill>
                <a:effectLst/>
                <a:uFillTx/>
                <a:latin typeface="Calibri"/>
                <a:ea typeface="Calibri"/>
                <a:cs typeface="Calibri"/>
                <a:sym typeface="Calibri"/>
              </a:defRPr>
            </a:lvl1pPr>
            <a:lvl2pPr marL="0" marR="0" indent="228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2pPr>
            <a:lvl3pPr marL="0" marR="0" indent="457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3pPr>
            <a:lvl4pPr marL="0" marR="0" indent="685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4pPr>
            <a:lvl5pPr marL="0" marR="0" indent="9144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5pPr>
            <a:lvl6pPr marL="0" marR="0" indent="11430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6pPr>
            <a:lvl7pPr marL="0" marR="0" indent="1371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7pPr>
            <a:lvl8pPr marL="0" marR="0" indent="1600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8pPr>
            <a:lvl9pPr marL="0" marR="0" indent="1828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9pPr>
          </a:lstStyle>
          <a:p>
            <a:r>
              <a:rPr lang="en-US"/>
              <a:t>4</a:t>
            </a:r>
            <a:endParaRPr lang="en-US" dirty="0"/>
          </a:p>
        </p:txBody>
      </p:sp>
      <p:sp>
        <p:nvSpPr>
          <p:cNvPr id="3" name="Bilan radiatif  en surface">
            <a:extLst>
              <a:ext uri="{FF2B5EF4-FFF2-40B4-BE49-F238E27FC236}">
                <a16:creationId xmlns:a16="http://schemas.microsoft.com/office/drawing/2014/main" id="{7C119589-A891-061E-6047-4E16EE80826E}"/>
              </a:ext>
            </a:extLst>
          </p:cNvPr>
          <p:cNvSpPr txBox="1"/>
          <p:nvPr/>
        </p:nvSpPr>
        <p:spPr>
          <a:xfrm>
            <a:off x="3609178" y="8260204"/>
            <a:ext cx="144333" cy="5136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p>
            <a:pPr>
              <a:defRPr sz="2600" b="0"/>
            </a:pPr>
            <a:endParaRPr sz="2400" dirty="0"/>
          </a:p>
        </p:txBody>
      </p:sp>
    </p:spTree>
    <p:extLst>
      <p:ext uri="{BB962C8B-B14F-4D97-AF65-F5344CB8AC3E}">
        <p14:creationId xmlns:p14="http://schemas.microsoft.com/office/powerpoint/2010/main" val="1826532416"/>
      </p:ext>
    </p:extLst>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BC155AEF-C085-0D36-76E1-D83475016333}"/>
            </a:ext>
          </a:extLst>
        </p:cNvPr>
        <p:cNvGrpSpPr/>
        <p:nvPr/>
      </p:nvGrpSpPr>
      <p:grpSpPr>
        <a:xfrm>
          <a:off x="0" y="0"/>
          <a:ext cx="0" cy="0"/>
          <a:chOff x="0" y="0"/>
          <a:chExt cx="0" cy="0"/>
        </a:xfrm>
      </p:grpSpPr>
      <p:sp>
        <p:nvSpPr>
          <p:cNvPr id="724" name="Titre 1">
            <a:extLst>
              <a:ext uri="{FF2B5EF4-FFF2-40B4-BE49-F238E27FC236}">
                <a16:creationId xmlns:a16="http://schemas.microsoft.com/office/drawing/2014/main" id="{77FE5162-B4D4-57DA-AA35-4CF9D872647E}"/>
              </a:ext>
            </a:extLst>
          </p:cNvPr>
          <p:cNvSpPr txBox="1"/>
          <p:nvPr/>
        </p:nvSpPr>
        <p:spPr>
          <a:xfrm>
            <a:off x="429008" y="192255"/>
            <a:ext cx="23525985" cy="201676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68580" tIns="68580" rIns="68580" bIns="68580">
            <a:spAutoFit/>
          </a:bodyPr>
          <a:lstStyle>
            <a:lvl1pPr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6200">
                <a:latin typeface="Helvetica"/>
                <a:ea typeface="Helvetica"/>
                <a:cs typeface="Helvetica"/>
                <a:sym typeface="Helvetica"/>
              </a:defRPr>
            </a:lvl1pPr>
          </a:lstStyle>
          <a:p>
            <a:r>
              <a:rPr dirty="0" err="1"/>
              <a:t>Méthodologie</a:t>
            </a:r>
            <a:r>
              <a:rPr dirty="0"/>
              <a:t> : </a:t>
            </a:r>
            <a:r>
              <a:rPr dirty="0" err="1"/>
              <a:t>Amélioration</a:t>
            </a:r>
            <a:r>
              <a:rPr dirty="0"/>
              <a:t> de la </a:t>
            </a:r>
            <a:r>
              <a:rPr dirty="0" err="1"/>
              <a:t>représentation</a:t>
            </a:r>
            <a:r>
              <a:rPr dirty="0"/>
              <a:t> de </a:t>
            </a:r>
            <a:r>
              <a:rPr dirty="0" err="1"/>
              <a:t>l’environnement</a:t>
            </a:r>
            <a:r>
              <a:rPr dirty="0"/>
              <a:t> </a:t>
            </a:r>
            <a:r>
              <a:rPr dirty="0" err="1"/>
              <a:t>proche</a:t>
            </a:r>
            <a:r>
              <a:rPr dirty="0"/>
              <a:t>-surface</a:t>
            </a:r>
          </a:p>
        </p:txBody>
      </p:sp>
      <p:pic>
        <p:nvPicPr>
          <p:cNvPr id="726" name="test1.pdf" descr="test1.pdf">
            <a:extLst>
              <a:ext uri="{FF2B5EF4-FFF2-40B4-BE49-F238E27FC236}">
                <a16:creationId xmlns:a16="http://schemas.microsoft.com/office/drawing/2014/main" id="{22195C2E-D677-9382-C37E-553F84727604}"/>
              </a:ext>
            </a:extLst>
          </p:cNvPr>
          <p:cNvPicPr>
            <a:picLocks noChangeAspect="1"/>
          </p:cNvPicPr>
          <p:nvPr/>
        </p:nvPicPr>
        <p:blipFill>
          <a:blip r:embed="rId3"/>
          <a:stretch>
            <a:fillRect/>
          </a:stretch>
        </p:blipFill>
        <p:spPr>
          <a:xfrm>
            <a:off x="429007" y="5250071"/>
            <a:ext cx="11155680" cy="7416801"/>
          </a:xfrm>
          <a:prstGeom prst="rect">
            <a:avLst/>
          </a:prstGeom>
          <a:ln w="25400">
            <a:solidFill>
              <a:srgbClr val="000000"/>
            </a:solidFill>
            <a:miter lim="400000"/>
          </a:ln>
        </p:spPr>
      </p:pic>
      <p:sp>
        <p:nvSpPr>
          <p:cNvPr id="2" name="Traitement simplifié de l’environnement proche surface dans le précédent modèle martien…">
            <a:extLst>
              <a:ext uri="{FF2B5EF4-FFF2-40B4-BE49-F238E27FC236}">
                <a16:creationId xmlns:a16="http://schemas.microsoft.com/office/drawing/2014/main" id="{CDF467EF-1802-11D4-9FDE-6F21116E83E2}"/>
              </a:ext>
            </a:extLst>
          </p:cNvPr>
          <p:cNvSpPr txBox="1"/>
          <p:nvPr/>
        </p:nvSpPr>
        <p:spPr>
          <a:xfrm>
            <a:off x="390084" y="2181924"/>
            <a:ext cx="23525985" cy="306814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71437" tIns="71437" rIns="71437" bIns="71437" anchor="ctr">
            <a:spAutoFit/>
          </a:bodyPr>
          <a:lstStyle/>
          <a:p>
            <a:pPr marL="527843" indent="-527843" algn="l">
              <a:buSzPct val="145000"/>
              <a:buChar char="•"/>
              <a:defRPr sz="3800" b="0"/>
            </a:pPr>
            <a:r>
              <a:rPr lang="en-US" dirty="0" err="1">
                <a:solidFill>
                  <a:schemeClr val="tx1"/>
                </a:solidFill>
              </a:rPr>
              <a:t>Utilisation</a:t>
            </a:r>
            <a:r>
              <a:rPr lang="en-US" dirty="0">
                <a:solidFill>
                  <a:schemeClr val="tx1"/>
                </a:solidFill>
              </a:rPr>
              <a:t> du Mars Planetary Climate Model </a:t>
            </a:r>
            <a:r>
              <a:rPr lang="en-US" dirty="0" err="1">
                <a:solidFill>
                  <a:schemeClr val="tx1"/>
                </a:solidFill>
              </a:rPr>
              <a:t>développé</a:t>
            </a:r>
            <a:r>
              <a:rPr lang="en-US" dirty="0">
                <a:solidFill>
                  <a:schemeClr val="tx1"/>
                </a:solidFill>
              </a:rPr>
              <a:t> au LMD, LATMOS, etc.</a:t>
            </a:r>
          </a:p>
          <a:p>
            <a:pPr algn="l">
              <a:buSzPct val="145000"/>
              <a:defRPr sz="3800" b="0"/>
            </a:pPr>
            <a:endParaRPr lang="en-US" dirty="0">
              <a:solidFill>
                <a:schemeClr val="tx1"/>
              </a:solidFill>
            </a:endParaRPr>
          </a:p>
          <a:p>
            <a:pPr marL="527843" indent="-527843" algn="l">
              <a:buSzPct val="145000"/>
              <a:buChar char="•"/>
              <a:defRPr sz="3800" b="0"/>
            </a:pPr>
            <a:r>
              <a:rPr lang="en-US" dirty="0" err="1">
                <a:solidFill>
                  <a:schemeClr val="tx1"/>
                </a:solidFill>
              </a:rPr>
              <a:t>Amélioration</a:t>
            </a:r>
            <a:r>
              <a:rPr lang="en-US" dirty="0">
                <a:solidFill>
                  <a:schemeClr val="tx1"/>
                </a:solidFill>
              </a:rPr>
              <a:t> de la </a:t>
            </a:r>
            <a:r>
              <a:rPr lang="en-US" dirty="0" err="1">
                <a:solidFill>
                  <a:schemeClr val="tx1"/>
                </a:solidFill>
              </a:rPr>
              <a:t>représentation</a:t>
            </a:r>
            <a:r>
              <a:rPr lang="en-US" dirty="0">
                <a:solidFill>
                  <a:schemeClr val="tx1"/>
                </a:solidFill>
              </a:rPr>
              <a:t> des </a:t>
            </a:r>
            <a:r>
              <a:rPr lang="en-US" dirty="0" err="1">
                <a:solidFill>
                  <a:schemeClr val="tx1"/>
                </a:solidFill>
              </a:rPr>
              <a:t>mécanismes</a:t>
            </a:r>
            <a:r>
              <a:rPr lang="en-US" dirty="0">
                <a:solidFill>
                  <a:schemeClr val="tx1"/>
                </a:solidFill>
              </a:rPr>
              <a:t> </a:t>
            </a:r>
            <a:r>
              <a:rPr lang="en-US" dirty="0" err="1">
                <a:solidFill>
                  <a:schemeClr val="tx1"/>
                </a:solidFill>
              </a:rPr>
              <a:t>contrôlant</a:t>
            </a:r>
            <a:r>
              <a:rPr lang="en-US" dirty="0">
                <a:solidFill>
                  <a:schemeClr val="tx1"/>
                </a:solidFill>
              </a:rPr>
              <a:t> la </a:t>
            </a:r>
            <a:r>
              <a:rPr lang="en-US" dirty="0" err="1">
                <a:solidFill>
                  <a:schemeClr val="tx1"/>
                </a:solidFill>
              </a:rPr>
              <a:t>dynamique</a:t>
            </a:r>
            <a:r>
              <a:rPr lang="en-US" dirty="0">
                <a:solidFill>
                  <a:schemeClr val="tx1"/>
                </a:solidFill>
              </a:rPr>
              <a:t> de formation/sublimation des </a:t>
            </a:r>
            <a:r>
              <a:rPr lang="en-US" dirty="0" err="1">
                <a:solidFill>
                  <a:schemeClr val="tx1"/>
                </a:solidFill>
              </a:rPr>
              <a:t>glaces</a:t>
            </a:r>
            <a:r>
              <a:rPr lang="en-US" dirty="0">
                <a:solidFill>
                  <a:schemeClr val="tx1"/>
                </a:solidFill>
              </a:rPr>
              <a:t>.</a:t>
            </a:r>
            <a:endParaRPr dirty="0">
              <a:solidFill>
                <a:schemeClr val="tx1"/>
              </a:solidFill>
            </a:endParaRPr>
          </a:p>
          <a:p>
            <a:pPr algn="l">
              <a:defRPr sz="3800" b="0"/>
            </a:pPr>
            <a:endParaRPr dirty="0"/>
          </a:p>
        </p:txBody>
      </p:sp>
      <p:sp>
        <p:nvSpPr>
          <p:cNvPr id="6" name="Bilan radiatif  en surface">
            <a:extLst>
              <a:ext uri="{FF2B5EF4-FFF2-40B4-BE49-F238E27FC236}">
                <a16:creationId xmlns:a16="http://schemas.microsoft.com/office/drawing/2014/main" id="{0A3674B9-7C74-F410-BCDB-67512F5C0E95}"/>
              </a:ext>
            </a:extLst>
          </p:cNvPr>
          <p:cNvSpPr txBox="1"/>
          <p:nvPr/>
        </p:nvSpPr>
        <p:spPr>
          <a:xfrm>
            <a:off x="5274250" y="9649611"/>
            <a:ext cx="2282676" cy="88293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p>
            <a:pPr>
              <a:defRPr sz="2600" b="0"/>
            </a:pPr>
            <a:r>
              <a:rPr sz="2400" dirty="0"/>
              <a:t>Bilan </a:t>
            </a:r>
            <a:r>
              <a:rPr lang="en-US" sz="2400" dirty="0" err="1"/>
              <a:t>d’énergie</a:t>
            </a:r>
            <a:r>
              <a:rPr sz="2400" dirty="0"/>
              <a:t> </a:t>
            </a:r>
            <a:br>
              <a:rPr sz="2400" dirty="0"/>
            </a:br>
            <a:r>
              <a:rPr sz="2400" dirty="0" err="1"/>
              <a:t>en</a:t>
            </a:r>
            <a:r>
              <a:rPr sz="2400" dirty="0"/>
              <a:t> surface</a:t>
            </a:r>
          </a:p>
        </p:txBody>
      </p:sp>
      <p:sp>
        <p:nvSpPr>
          <p:cNvPr id="10" name="Interactions surface-atmosphère  dans la couche limite irréalistes en conditions hivernales">
            <a:extLst>
              <a:ext uri="{FF2B5EF4-FFF2-40B4-BE49-F238E27FC236}">
                <a16:creationId xmlns:a16="http://schemas.microsoft.com/office/drawing/2014/main" id="{9EBDADFF-801A-6691-2AA6-DB08B2D10CE3}"/>
              </a:ext>
            </a:extLst>
          </p:cNvPr>
          <p:cNvSpPr txBox="1"/>
          <p:nvPr/>
        </p:nvSpPr>
        <p:spPr>
          <a:xfrm>
            <a:off x="9216358" y="9023478"/>
            <a:ext cx="2368329" cy="125226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71437" tIns="71437" rIns="71437" bIns="71437" anchor="ctr">
            <a:spAutoFit/>
          </a:bodyPr>
          <a:lstStyle>
            <a:lvl1pPr algn="l">
              <a:defRPr sz="2600" b="0"/>
            </a:lvl1pPr>
          </a:lstStyle>
          <a:p>
            <a:r>
              <a:rPr lang="en-US" sz="2400" dirty="0"/>
              <a:t>Transport de la </a:t>
            </a:r>
            <a:r>
              <a:rPr lang="en-US" sz="2400" dirty="0" err="1"/>
              <a:t>vapeur</a:t>
            </a:r>
            <a:r>
              <a:rPr lang="en-US" sz="2400" dirty="0"/>
              <a:t> </a:t>
            </a:r>
            <a:r>
              <a:rPr lang="en-US" sz="2400" dirty="0" err="1"/>
              <a:t>en</a:t>
            </a:r>
            <a:r>
              <a:rPr lang="en-US" sz="2400" dirty="0"/>
              <a:t> </a:t>
            </a:r>
            <a:r>
              <a:rPr lang="en-US" sz="2400" dirty="0" err="1"/>
              <a:t>proche</a:t>
            </a:r>
            <a:r>
              <a:rPr lang="en-US" sz="2400" dirty="0"/>
              <a:t>-surface</a:t>
            </a:r>
            <a:endParaRPr sz="2400" dirty="0"/>
          </a:p>
        </p:txBody>
      </p:sp>
      <p:sp>
        <p:nvSpPr>
          <p:cNvPr id="4" name="12">
            <a:extLst>
              <a:ext uri="{FF2B5EF4-FFF2-40B4-BE49-F238E27FC236}">
                <a16:creationId xmlns:a16="http://schemas.microsoft.com/office/drawing/2014/main" id="{3D6ED42B-BE8E-22F3-513C-011B926EA8C6}"/>
              </a:ext>
            </a:extLst>
          </p:cNvPr>
          <p:cNvSpPr txBox="1">
            <a:spLocks/>
          </p:cNvSpPr>
          <p:nvPr/>
        </p:nvSpPr>
        <p:spPr>
          <a:xfrm>
            <a:off x="24058737" y="13253127"/>
            <a:ext cx="281164" cy="47705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68579" tIns="68579" rIns="68579" bIns="68579"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r" defTabSz="18288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888888"/>
                </a:solidFill>
                <a:effectLst/>
                <a:uFillTx/>
                <a:latin typeface="Calibri"/>
                <a:ea typeface="Calibri"/>
                <a:cs typeface="Calibri"/>
                <a:sym typeface="Calibri"/>
              </a:defRPr>
            </a:lvl1pPr>
            <a:lvl2pPr marL="0" marR="0" indent="228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2pPr>
            <a:lvl3pPr marL="0" marR="0" indent="457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3pPr>
            <a:lvl4pPr marL="0" marR="0" indent="685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4pPr>
            <a:lvl5pPr marL="0" marR="0" indent="9144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5pPr>
            <a:lvl6pPr marL="0" marR="0" indent="11430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6pPr>
            <a:lvl7pPr marL="0" marR="0" indent="1371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7pPr>
            <a:lvl8pPr marL="0" marR="0" indent="1600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8pPr>
            <a:lvl9pPr marL="0" marR="0" indent="1828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9pPr>
          </a:lstStyle>
          <a:p>
            <a:r>
              <a:rPr lang="en-US"/>
              <a:t>4</a:t>
            </a:r>
            <a:endParaRPr lang="en-US" dirty="0"/>
          </a:p>
        </p:txBody>
      </p:sp>
      <p:sp>
        <p:nvSpPr>
          <p:cNvPr id="3" name="Bilan radiatif  en surface">
            <a:extLst>
              <a:ext uri="{FF2B5EF4-FFF2-40B4-BE49-F238E27FC236}">
                <a16:creationId xmlns:a16="http://schemas.microsoft.com/office/drawing/2014/main" id="{13B40BB6-17FB-A5F2-E997-201A5CC4C5C8}"/>
              </a:ext>
            </a:extLst>
          </p:cNvPr>
          <p:cNvSpPr txBox="1"/>
          <p:nvPr/>
        </p:nvSpPr>
        <p:spPr>
          <a:xfrm>
            <a:off x="3609178" y="8260204"/>
            <a:ext cx="144333" cy="5136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p>
            <a:pPr>
              <a:defRPr sz="2600" b="0"/>
            </a:pPr>
            <a:endParaRPr sz="2400" dirty="0"/>
          </a:p>
        </p:txBody>
      </p:sp>
      <p:sp>
        <p:nvSpPr>
          <p:cNvPr id="5" name="Échanges simplifiés d’éléments volatiles">
            <a:extLst>
              <a:ext uri="{FF2B5EF4-FFF2-40B4-BE49-F238E27FC236}">
                <a16:creationId xmlns:a16="http://schemas.microsoft.com/office/drawing/2014/main" id="{65A1F23B-31D6-61B3-5E66-F06AF732DE43}"/>
              </a:ext>
            </a:extLst>
          </p:cNvPr>
          <p:cNvSpPr txBox="1"/>
          <p:nvPr/>
        </p:nvSpPr>
        <p:spPr>
          <a:xfrm>
            <a:off x="2573991" y="8123440"/>
            <a:ext cx="2870978" cy="88293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p>
            <a:pPr algn="l">
              <a:defRPr sz="2600" b="0"/>
            </a:pPr>
            <a:r>
              <a:rPr sz="2400" dirty="0" err="1"/>
              <a:t>Échanges</a:t>
            </a:r>
            <a:r>
              <a:rPr sz="2400" dirty="0"/>
              <a:t> </a:t>
            </a:r>
            <a:r>
              <a:rPr sz="2400" dirty="0" err="1"/>
              <a:t>simplifiés</a:t>
            </a:r>
            <a:br>
              <a:rPr sz="2400" dirty="0"/>
            </a:br>
            <a:r>
              <a:rPr lang="en-US" sz="2400" dirty="0"/>
              <a:t>atmosphere-</a:t>
            </a:r>
            <a:r>
              <a:rPr lang="en-US" sz="2400" dirty="0" err="1"/>
              <a:t>neige</a:t>
            </a:r>
            <a:endParaRPr sz="2400" dirty="0"/>
          </a:p>
        </p:txBody>
      </p:sp>
    </p:spTree>
    <p:extLst>
      <p:ext uri="{BB962C8B-B14F-4D97-AF65-F5344CB8AC3E}">
        <p14:creationId xmlns:p14="http://schemas.microsoft.com/office/powerpoint/2010/main" val="2572991629"/>
      </p:ext>
    </p:extLst>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52" name="Titre 1"/>
          <p:cNvSpPr txBox="1"/>
          <p:nvPr/>
        </p:nvSpPr>
        <p:spPr>
          <a:xfrm>
            <a:off x="429008" y="192255"/>
            <a:ext cx="23525985" cy="109260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68580" tIns="68580" rIns="68580" bIns="68580">
            <a:spAutoFit/>
          </a:bodyPr>
          <a:lstStyle>
            <a:lvl1pPr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6200">
                <a:latin typeface="Helvetica"/>
                <a:ea typeface="Helvetica"/>
                <a:cs typeface="Helvetica"/>
                <a:sym typeface="Helvetica"/>
              </a:defRPr>
            </a:lvl1pPr>
          </a:lstStyle>
          <a:p>
            <a:r>
              <a:rPr lang="en-US" dirty="0"/>
              <a:t>Validation des </a:t>
            </a:r>
            <a:r>
              <a:rPr lang="en-US" dirty="0" err="1"/>
              <a:t>outils</a:t>
            </a:r>
            <a:r>
              <a:rPr lang="en-US" dirty="0"/>
              <a:t> et premiers </a:t>
            </a:r>
            <a:r>
              <a:rPr lang="en-US" dirty="0" err="1"/>
              <a:t>résultats</a:t>
            </a:r>
            <a:r>
              <a:rPr dirty="0"/>
              <a:t> </a:t>
            </a:r>
          </a:p>
        </p:txBody>
      </p:sp>
      <p:sp>
        <p:nvSpPr>
          <p:cNvPr id="753" name="13"/>
          <p:cNvSpPr txBox="1">
            <a:spLocks noGrp="1"/>
          </p:cNvSpPr>
          <p:nvPr>
            <p:ph type="sldNum" sz="quarter" idx="4294967295"/>
          </p:nvPr>
        </p:nvSpPr>
        <p:spPr>
          <a:xfrm>
            <a:off x="24058737" y="13253127"/>
            <a:ext cx="281164" cy="477052"/>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68579" tIns="68579" rIns="68579" bIns="68579" anchor="ctr"/>
          <a:lstStyle>
            <a:lvl1pPr algn="r" defTabSz="1828800">
              <a:defRPr>
                <a:solidFill>
                  <a:srgbClr val="888888"/>
                </a:solidFill>
                <a:latin typeface="Calibri"/>
                <a:ea typeface="Calibri"/>
                <a:cs typeface="Calibri"/>
                <a:sym typeface="Calibri"/>
              </a:defRPr>
            </a:lvl1pPr>
          </a:lstStyle>
          <a:p>
            <a:r>
              <a:rPr lang="en-US" dirty="0"/>
              <a:t>5</a:t>
            </a:r>
            <a:endParaRPr dirty="0"/>
          </a:p>
        </p:txBody>
      </p:sp>
      <p:pic>
        <p:nvPicPr>
          <p:cNvPr id="755" name="pasted-movie.png" descr="pasted-movie.png"/>
          <p:cNvPicPr>
            <a:picLocks noChangeAspect="1"/>
          </p:cNvPicPr>
          <p:nvPr/>
        </p:nvPicPr>
        <p:blipFill>
          <a:blip r:embed="rId2"/>
          <a:srcRect l="25658"/>
          <a:stretch>
            <a:fillRect/>
          </a:stretch>
        </p:blipFill>
        <p:spPr>
          <a:xfrm>
            <a:off x="785720" y="4066638"/>
            <a:ext cx="10886568" cy="8220564"/>
          </a:xfrm>
          <a:prstGeom prst="rect">
            <a:avLst/>
          </a:prstGeom>
          <a:ln w="12700">
            <a:miter lim="400000"/>
          </a:ln>
        </p:spPr>
      </p:pic>
      <p:sp>
        <p:nvSpPr>
          <p:cNvPr id="756" name="Arrow 14"/>
          <p:cNvSpPr/>
          <p:nvPr/>
        </p:nvSpPr>
        <p:spPr>
          <a:xfrm>
            <a:off x="12065278" y="4093628"/>
            <a:ext cx="253444" cy="1228044"/>
          </a:xfrm>
          <a:custGeom>
            <a:avLst/>
            <a:gdLst/>
            <a:ahLst/>
            <a:cxnLst>
              <a:cxn ang="0">
                <a:pos x="wd2" y="hd2"/>
              </a:cxn>
              <a:cxn ang="5400000">
                <a:pos x="wd2" y="hd2"/>
              </a:cxn>
              <a:cxn ang="10800000">
                <a:pos x="wd2" y="hd2"/>
              </a:cxn>
              <a:cxn ang="16200000">
                <a:pos x="wd2" y="hd2"/>
              </a:cxn>
            </a:cxnLst>
            <a:rect l="0" t="0" r="r" b="b"/>
            <a:pathLst>
              <a:path w="21600" h="21600" extrusionOk="0">
                <a:moveTo>
                  <a:pt x="10800" y="21600"/>
                </a:moveTo>
                <a:cubicBezTo>
                  <a:pt x="10800" y="21170"/>
                  <a:pt x="4260" y="17558"/>
                  <a:pt x="0" y="15248"/>
                </a:cubicBezTo>
                <a:cubicBezTo>
                  <a:pt x="3158" y="15567"/>
                  <a:pt x="7556" y="16051"/>
                  <a:pt x="9627" y="16455"/>
                </a:cubicBezTo>
                <a:lnTo>
                  <a:pt x="9627" y="6859"/>
                </a:lnTo>
                <a:cubicBezTo>
                  <a:pt x="7000" y="6396"/>
                  <a:pt x="656" y="5820"/>
                  <a:pt x="656" y="5820"/>
                </a:cubicBezTo>
                <a:lnTo>
                  <a:pt x="656" y="4821"/>
                </a:lnTo>
                <a:cubicBezTo>
                  <a:pt x="656" y="4821"/>
                  <a:pt x="7000" y="5397"/>
                  <a:pt x="9627" y="5861"/>
                </a:cubicBezTo>
                <a:lnTo>
                  <a:pt x="9627" y="5254"/>
                </a:lnTo>
                <a:cubicBezTo>
                  <a:pt x="7000" y="4790"/>
                  <a:pt x="656" y="4214"/>
                  <a:pt x="656" y="4214"/>
                </a:cubicBezTo>
                <a:lnTo>
                  <a:pt x="656" y="3454"/>
                </a:lnTo>
                <a:lnTo>
                  <a:pt x="656" y="3213"/>
                </a:lnTo>
                <a:cubicBezTo>
                  <a:pt x="656" y="3213"/>
                  <a:pt x="7000" y="3791"/>
                  <a:pt x="9627" y="4255"/>
                </a:cubicBezTo>
                <a:lnTo>
                  <a:pt x="9627" y="3646"/>
                </a:lnTo>
                <a:cubicBezTo>
                  <a:pt x="7000" y="3183"/>
                  <a:pt x="656" y="2606"/>
                  <a:pt x="656" y="2606"/>
                </a:cubicBezTo>
                <a:lnTo>
                  <a:pt x="656" y="1848"/>
                </a:lnTo>
                <a:lnTo>
                  <a:pt x="656" y="1608"/>
                </a:lnTo>
                <a:cubicBezTo>
                  <a:pt x="656" y="1608"/>
                  <a:pt x="7000" y="2184"/>
                  <a:pt x="9627" y="2647"/>
                </a:cubicBezTo>
                <a:lnTo>
                  <a:pt x="9627" y="2040"/>
                </a:lnTo>
                <a:cubicBezTo>
                  <a:pt x="7000" y="1577"/>
                  <a:pt x="656" y="1001"/>
                  <a:pt x="656" y="1001"/>
                </a:cubicBezTo>
                <a:lnTo>
                  <a:pt x="656" y="240"/>
                </a:lnTo>
                <a:lnTo>
                  <a:pt x="656" y="0"/>
                </a:lnTo>
                <a:cubicBezTo>
                  <a:pt x="656" y="0"/>
                  <a:pt x="9985" y="845"/>
                  <a:pt x="10731" y="1310"/>
                </a:cubicBezTo>
                <a:lnTo>
                  <a:pt x="10878" y="1310"/>
                </a:lnTo>
                <a:cubicBezTo>
                  <a:pt x="11655" y="844"/>
                  <a:pt x="20944" y="0"/>
                  <a:pt x="20944" y="0"/>
                </a:cubicBezTo>
                <a:lnTo>
                  <a:pt x="20944" y="240"/>
                </a:lnTo>
                <a:lnTo>
                  <a:pt x="20944" y="1001"/>
                </a:lnTo>
                <a:cubicBezTo>
                  <a:pt x="20944" y="1001"/>
                  <a:pt x="14601" y="1578"/>
                  <a:pt x="11973" y="2042"/>
                </a:cubicBezTo>
                <a:lnTo>
                  <a:pt x="11973" y="2649"/>
                </a:lnTo>
                <a:cubicBezTo>
                  <a:pt x="14601" y="2185"/>
                  <a:pt x="20944" y="1608"/>
                  <a:pt x="20944" y="1608"/>
                </a:cubicBezTo>
                <a:lnTo>
                  <a:pt x="20944" y="1848"/>
                </a:lnTo>
                <a:lnTo>
                  <a:pt x="20944" y="2606"/>
                </a:lnTo>
                <a:cubicBezTo>
                  <a:pt x="20944" y="2606"/>
                  <a:pt x="14601" y="3184"/>
                  <a:pt x="11973" y="3648"/>
                </a:cubicBezTo>
                <a:lnTo>
                  <a:pt x="11973" y="4257"/>
                </a:lnTo>
                <a:cubicBezTo>
                  <a:pt x="14601" y="3792"/>
                  <a:pt x="20944" y="3213"/>
                  <a:pt x="20944" y="3213"/>
                </a:cubicBezTo>
                <a:lnTo>
                  <a:pt x="20944" y="3454"/>
                </a:lnTo>
                <a:lnTo>
                  <a:pt x="20944" y="4214"/>
                </a:lnTo>
                <a:cubicBezTo>
                  <a:pt x="20944" y="4214"/>
                  <a:pt x="14601" y="4792"/>
                  <a:pt x="11973" y="5255"/>
                </a:cubicBezTo>
                <a:lnTo>
                  <a:pt x="11973" y="5862"/>
                </a:lnTo>
                <a:cubicBezTo>
                  <a:pt x="14601" y="5399"/>
                  <a:pt x="20944" y="4821"/>
                  <a:pt x="20944" y="4821"/>
                </a:cubicBezTo>
                <a:lnTo>
                  <a:pt x="20944" y="5820"/>
                </a:lnTo>
                <a:cubicBezTo>
                  <a:pt x="20944" y="5820"/>
                  <a:pt x="14601" y="6397"/>
                  <a:pt x="11973" y="6861"/>
                </a:cubicBezTo>
                <a:lnTo>
                  <a:pt x="11973" y="16457"/>
                </a:lnTo>
                <a:cubicBezTo>
                  <a:pt x="14046" y="16052"/>
                  <a:pt x="18444" y="15568"/>
                  <a:pt x="21600" y="15248"/>
                </a:cubicBezTo>
                <a:cubicBezTo>
                  <a:pt x="17351" y="17558"/>
                  <a:pt x="10834" y="21170"/>
                  <a:pt x="10800" y="21600"/>
                </a:cubicBezTo>
                <a:close/>
              </a:path>
            </a:pathLst>
          </a:custGeom>
          <a:solidFill>
            <a:srgbClr val="000000"/>
          </a:soli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757" name="N"/>
          <p:cNvSpPr txBox="1"/>
          <p:nvPr/>
        </p:nvSpPr>
        <p:spPr>
          <a:xfrm>
            <a:off x="11963641" y="5274538"/>
            <a:ext cx="456718" cy="62638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p>
            <a:r>
              <a:t>N</a:t>
            </a:r>
          </a:p>
        </p:txBody>
      </p:sp>
      <p:sp>
        <p:nvSpPr>
          <p:cNvPr id="758" name="Développement d’algorithmes de détection de givre à partir des données de la mission Mars Odyssey"/>
          <p:cNvSpPr txBox="1"/>
          <p:nvPr/>
        </p:nvSpPr>
        <p:spPr>
          <a:xfrm>
            <a:off x="783954" y="2251951"/>
            <a:ext cx="10890209" cy="122227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p>
            <a:pPr>
              <a:defRPr sz="3600" b="0"/>
            </a:pPr>
            <a:r>
              <a:t>Développement d’algorithmes de détection de givre à partir des données de la mission </a:t>
            </a:r>
            <a:r>
              <a:rPr i="1"/>
              <a:t>Mars Odyssey </a:t>
            </a:r>
          </a:p>
        </p:txBody>
      </p:sp>
      <p:sp>
        <p:nvSpPr>
          <p:cNvPr id="759" name="Line"/>
          <p:cNvSpPr/>
          <p:nvPr/>
        </p:nvSpPr>
        <p:spPr>
          <a:xfrm>
            <a:off x="1004759" y="12015809"/>
            <a:ext cx="651464" cy="1"/>
          </a:xfrm>
          <a:prstGeom prst="line">
            <a:avLst/>
          </a:prstGeom>
          <a:ln w="127000">
            <a:solidFill>
              <a:srgbClr val="FFFFFF"/>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760" name="100 m"/>
          <p:cNvSpPr txBox="1"/>
          <p:nvPr/>
        </p:nvSpPr>
        <p:spPr>
          <a:xfrm>
            <a:off x="673176" y="11336215"/>
            <a:ext cx="1314629" cy="62638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a:solidFill>
                  <a:srgbClr val="FFFFFF"/>
                </a:solidFill>
              </a:defRPr>
            </a:lvl1pPr>
          </a:lstStyle>
          <a:p>
            <a:r>
              <a:rPr dirty="0"/>
              <a:t>100 m</a:t>
            </a:r>
          </a:p>
        </p:txBody>
      </p:sp>
      <p:pic>
        <p:nvPicPr>
          <p:cNvPr id="761" name="pasted-movie.png" descr="pasted-movie.png"/>
          <p:cNvPicPr>
            <a:picLocks noChangeAspect="1"/>
          </p:cNvPicPr>
          <p:nvPr/>
        </p:nvPicPr>
        <p:blipFill>
          <a:blip r:embed="rId3"/>
          <a:stretch>
            <a:fillRect/>
          </a:stretch>
        </p:blipFill>
        <p:spPr>
          <a:xfrm>
            <a:off x="8741812" y="9524127"/>
            <a:ext cx="2962384" cy="2677996"/>
          </a:xfrm>
          <a:prstGeom prst="rect">
            <a:avLst/>
          </a:prstGeom>
          <a:ln w="12700">
            <a:miter lim="400000"/>
          </a:ln>
        </p:spPr>
      </p:pic>
      <p:sp>
        <p:nvSpPr>
          <p:cNvPr id="2" name="Titre 1">
            <a:extLst>
              <a:ext uri="{FF2B5EF4-FFF2-40B4-BE49-F238E27FC236}">
                <a16:creationId xmlns:a16="http://schemas.microsoft.com/office/drawing/2014/main" id="{AA275B6B-FE37-3815-0165-A706581A803A}"/>
              </a:ext>
            </a:extLst>
          </p:cNvPr>
          <p:cNvSpPr txBox="1"/>
          <p:nvPr/>
        </p:nvSpPr>
        <p:spPr>
          <a:xfrm>
            <a:off x="6377416" y="3248860"/>
            <a:ext cx="6332423" cy="59436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68580" tIns="68580" rIns="68580" bIns="68580">
            <a:spAutoFit/>
          </a:bodyPr>
          <a:lstStyle>
            <a:lvl1pPr defTabSz="457200">
              <a:lnSpc>
                <a:spcPts val="6400"/>
              </a:lnSpc>
              <a:spcBef>
                <a:spcPts val="1600"/>
              </a:spcBef>
              <a:defRPr sz="3000" b="0" i="1">
                <a:latin typeface="Helvetica"/>
                <a:ea typeface="Helvetica"/>
                <a:cs typeface="Helvetica"/>
                <a:sym typeface="Helvetica"/>
              </a:defRPr>
            </a:lvl1pPr>
          </a:lstStyle>
          <a:p>
            <a:r>
              <a:t>Lange et al. 2022, 2024</a:t>
            </a:r>
          </a:p>
        </p:txBody>
      </p:sp>
      <p:sp>
        <p:nvSpPr>
          <p:cNvPr id="7" name="Développement d’algorithmes de détection de givre à partir des données de la mission Mars Odyssey">
            <a:extLst>
              <a:ext uri="{FF2B5EF4-FFF2-40B4-BE49-F238E27FC236}">
                <a16:creationId xmlns:a16="http://schemas.microsoft.com/office/drawing/2014/main" id="{409A8FCC-58D9-7C0D-E285-D44072CFDAB0}"/>
              </a:ext>
            </a:extLst>
          </p:cNvPr>
          <p:cNvSpPr txBox="1"/>
          <p:nvPr/>
        </p:nvSpPr>
        <p:spPr>
          <a:xfrm>
            <a:off x="392730" y="4050422"/>
            <a:ext cx="1800111" cy="69826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71437" tIns="71437" rIns="71437" bIns="71437" anchor="ctr">
            <a:spAutoFit/>
          </a:bodyPr>
          <a:lstStyle/>
          <a:p>
            <a:pPr>
              <a:defRPr sz="3600" b="0"/>
            </a:pPr>
            <a:r>
              <a:rPr lang="en-US" dirty="0">
                <a:solidFill>
                  <a:schemeClr val="bg1"/>
                </a:solidFill>
              </a:rPr>
              <a:t>35°N</a:t>
            </a:r>
            <a:endParaRPr i="1" dirty="0">
              <a:solidFill>
                <a:schemeClr val="bg1"/>
              </a:solidFill>
            </a:endParaRPr>
          </a:p>
        </p:txBody>
      </p:sp>
      <p:sp>
        <p:nvSpPr>
          <p:cNvPr id="8" name="Développement d’algorithmes de détection de givre à partir des données de la mission Mars Odyssey">
            <a:extLst>
              <a:ext uri="{FF2B5EF4-FFF2-40B4-BE49-F238E27FC236}">
                <a16:creationId xmlns:a16="http://schemas.microsoft.com/office/drawing/2014/main" id="{5B7A770D-B4EA-E241-07A5-8F62E157BCF7}"/>
              </a:ext>
            </a:extLst>
          </p:cNvPr>
          <p:cNvSpPr txBox="1"/>
          <p:nvPr/>
        </p:nvSpPr>
        <p:spPr>
          <a:xfrm>
            <a:off x="4010224" y="4050421"/>
            <a:ext cx="1800111" cy="69826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71437" tIns="71437" rIns="71437" bIns="71437" anchor="ctr">
            <a:spAutoFit/>
          </a:bodyPr>
          <a:lstStyle/>
          <a:p>
            <a:pPr>
              <a:defRPr sz="3600" b="0"/>
            </a:pPr>
            <a:r>
              <a:rPr lang="en-US" dirty="0">
                <a:solidFill>
                  <a:schemeClr val="bg1"/>
                </a:solidFill>
              </a:rPr>
              <a:t>25°N</a:t>
            </a:r>
            <a:endParaRPr i="1" dirty="0">
              <a:solidFill>
                <a:schemeClr val="bg1"/>
              </a:solidFill>
            </a:endParaRPr>
          </a:p>
        </p:txBody>
      </p:sp>
      <p:sp>
        <p:nvSpPr>
          <p:cNvPr id="9" name="Développement d’algorithmes de détection de givre à partir des données de la mission Mars Odyssey">
            <a:extLst>
              <a:ext uri="{FF2B5EF4-FFF2-40B4-BE49-F238E27FC236}">
                <a16:creationId xmlns:a16="http://schemas.microsoft.com/office/drawing/2014/main" id="{7A4AE89E-555F-7C10-9A78-AE36FC168BBD}"/>
              </a:ext>
            </a:extLst>
          </p:cNvPr>
          <p:cNvSpPr txBox="1"/>
          <p:nvPr/>
        </p:nvSpPr>
        <p:spPr>
          <a:xfrm>
            <a:off x="7627718" y="4076868"/>
            <a:ext cx="1800111" cy="69826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71437" tIns="71437" rIns="71437" bIns="71437" anchor="ctr">
            <a:spAutoFit/>
          </a:bodyPr>
          <a:lstStyle/>
          <a:p>
            <a:pPr>
              <a:defRPr sz="3600" b="0"/>
            </a:pPr>
            <a:r>
              <a:rPr lang="en-US" dirty="0">
                <a:solidFill>
                  <a:schemeClr val="bg1"/>
                </a:solidFill>
              </a:rPr>
              <a:t>45°N</a:t>
            </a:r>
            <a:endParaRPr i="1" dirty="0">
              <a:solidFill>
                <a:schemeClr val="bg1"/>
              </a:solidFill>
            </a:endParaRPr>
          </a:p>
        </p:txBody>
      </p:sp>
    </p:spTree>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64" name="13"/>
          <p:cNvSpPr txBox="1">
            <a:spLocks noGrp="1"/>
          </p:cNvSpPr>
          <p:nvPr>
            <p:ph type="sldNum" sz="quarter" idx="4294967295"/>
          </p:nvPr>
        </p:nvSpPr>
        <p:spPr>
          <a:xfrm>
            <a:off x="24058737" y="13253127"/>
            <a:ext cx="281164" cy="477052"/>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68579" tIns="68579" rIns="68579" bIns="68579" anchor="ctr"/>
          <a:lstStyle>
            <a:lvl1pPr algn="r" defTabSz="1828800">
              <a:defRPr>
                <a:solidFill>
                  <a:srgbClr val="888888"/>
                </a:solidFill>
                <a:latin typeface="Calibri"/>
                <a:ea typeface="Calibri"/>
                <a:cs typeface="Calibri"/>
                <a:sym typeface="Calibri"/>
              </a:defRPr>
            </a:lvl1pPr>
          </a:lstStyle>
          <a:p>
            <a:r>
              <a:rPr lang="en-US" dirty="0"/>
              <a:t>5</a:t>
            </a:r>
            <a:endParaRPr dirty="0"/>
          </a:p>
        </p:txBody>
      </p:sp>
      <p:pic>
        <p:nvPicPr>
          <p:cNvPr id="766" name="pasted-movie.png" descr="pasted-movie.png"/>
          <p:cNvPicPr>
            <a:picLocks noChangeAspect="1"/>
          </p:cNvPicPr>
          <p:nvPr/>
        </p:nvPicPr>
        <p:blipFill>
          <a:blip r:embed="rId2"/>
          <a:srcRect l="25658"/>
          <a:stretch>
            <a:fillRect/>
          </a:stretch>
        </p:blipFill>
        <p:spPr>
          <a:xfrm>
            <a:off x="785720" y="4066638"/>
            <a:ext cx="10886568" cy="8220564"/>
          </a:xfrm>
          <a:prstGeom prst="rect">
            <a:avLst/>
          </a:prstGeom>
          <a:ln w="12700">
            <a:miter lim="400000"/>
          </a:ln>
        </p:spPr>
      </p:pic>
      <p:sp>
        <p:nvSpPr>
          <p:cNvPr id="767" name="Arrow 14"/>
          <p:cNvSpPr/>
          <p:nvPr/>
        </p:nvSpPr>
        <p:spPr>
          <a:xfrm>
            <a:off x="12065278" y="4093628"/>
            <a:ext cx="253444" cy="1228044"/>
          </a:xfrm>
          <a:custGeom>
            <a:avLst/>
            <a:gdLst/>
            <a:ahLst/>
            <a:cxnLst>
              <a:cxn ang="0">
                <a:pos x="wd2" y="hd2"/>
              </a:cxn>
              <a:cxn ang="5400000">
                <a:pos x="wd2" y="hd2"/>
              </a:cxn>
              <a:cxn ang="10800000">
                <a:pos x="wd2" y="hd2"/>
              </a:cxn>
              <a:cxn ang="16200000">
                <a:pos x="wd2" y="hd2"/>
              </a:cxn>
            </a:cxnLst>
            <a:rect l="0" t="0" r="r" b="b"/>
            <a:pathLst>
              <a:path w="21600" h="21600" extrusionOk="0">
                <a:moveTo>
                  <a:pt x="10800" y="21600"/>
                </a:moveTo>
                <a:cubicBezTo>
                  <a:pt x="10800" y="21170"/>
                  <a:pt x="4260" y="17558"/>
                  <a:pt x="0" y="15248"/>
                </a:cubicBezTo>
                <a:cubicBezTo>
                  <a:pt x="3158" y="15567"/>
                  <a:pt x="7556" y="16051"/>
                  <a:pt x="9627" y="16455"/>
                </a:cubicBezTo>
                <a:lnTo>
                  <a:pt x="9627" y="6859"/>
                </a:lnTo>
                <a:cubicBezTo>
                  <a:pt x="7000" y="6396"/>
                  <a:pt x="656" y="5820"/>
                  <a:pt x="656" y="5820"/>
                </a:cubicBezTo>
                <a:lnTo>
                  <a:pt x="656" y="4821"/>
                </a:lnTo>
                <a:cubicBezTo>
                  <a:pt x="656" y="4821"/>
                  <a:pt x="7000" y="5397"/>
                  <a:pt x="9627" y="5861"/>
                </a:cubicBezTo>
                <a:lnTo>
                  <a:pt x="9627" y="5254"/>
                </a:lnTo>
                <a:cubicBezTo>
                  <a:pt x="7000" y="4790"/>
                  <a:pt x="656" y="4214"/>
                  <a:pt x="656" y="4214"/>
                </a:cubicBezTo>
                <a:lnTo>
                  <a:pt x="656" y="3454"/>
                </a:lnTo>
                <a:lnTo>
                  <a:pt x="656" y="3213"/>
                </a:lnTo>
                <a:cubicBezTo>
                  <a:pt x="656" y="3213"/>
                  <a:pt x="7000" y="3791"/>
                  <a:pt x="9627" y="4255"/>
                </a:cubicBezTo>
                <a:lnTo>
                  <a:pt x="9627" y="3646"/>
                </a:lnTo>
                <a:cubicBezTo>
                  <a:pt x="7000" y="3183"/>
                  <a:pt x="656" y="2606"/>
                  <a:pt x="656" y="2606"/>
                </a:cubicBezTo>
                <a:lnTo>
                  <a:pt x="656" y="1848"/>
                </a:lnTo>
                <a:lnTo>
                  <a:pt x="656" y="1608"/>
                </a:lnTo>
                <a:cubicBezTo>
                  <a:pt x="656" y="1608"/>
                  <a:pt x="7000" y="2184"/>
                  <a:pt x="9627" y="2647"/>
                </a:cubicBezTo>
                <a:lnTo>
                  <a:pt x="9627" y="2040"/>
                </a:lnTo>
                <a:cubicBezTo>
                  <a:pt x="7000" y="1577"/>
                  <a:pt x="656" y="1001"/>
                  <a:pt x="656" y="1001"/>
                </a:cubicBezTo>
                <a:lnTo>
                  <a:pt x="656" y="240"/>
                </a:lnTo>
                <a:lnTo>
                  <a:pt x="656" y="0"/>
                </a:lnTo>
                <a:cubicBezTo>
                  <a:pt x="656" y="0"/>
                  <a:pt x="9985" y="845"/>
                  <a:pt x="10731" y="1310"/>
                </a:cubicBezTo>
                <a:lnTo>
                  <a:pt x="10878" y="1310"/>
                </a:lnTo>
                <a:cubicBezTo>
                  <a:pt x="11655" y="844"/>
                  <a:pt x="20944" y="0"/>
                  <a:pt x="20944" y="0"/>
                </a:cubicBezTo>
                <a:lnTo>
                  <a:pt x="20944" y="240"/>
                </a:lnTo>
                <a:lnTo>
                  <a:pt x="20944" y="1001"/>
                </a:lnTo>
                <a:cubicBezTo>
                  <a:pt x="20944" y="1001"/>
                  <a:pt x="14601" y="1578"/>
                  <a:pt x="11973" y="2042"/>
                </a:cubicBezTo>
                <a:lnTo>
                  <a:pt x="11973" y="2649"/>
                </a:lnTo>
                <a:cubicBezTo>
                  <a:pt x="14601" y="2185"/>
                  <a:pt x="20944" y="1608"/>
                  <a:pt x="20944" y="1608"/>
                </a:cubicBezTo>
                <a:lnTo>
                  <a:pt x="20944" y="1848"/>
                </a:lnTo>
                <a:lnTo>
                  <a:pt x="20944" y="2606"/>
                </a:lnTo>
                <a:cubicBezTo>
                  <a:pt x="20944" y="2606"/>
                  <a:pt x="14601" y="3184"/>
                  <a:pt x="11973" y="3648"/>
                </a:cubicBezTo>
                <a:lnTo>
                  <a:pt x="11973" y="4257"/>
                </a:lnTo>
                <a:cubicBezTo>
                  <a:pt x="14601" y="3792"/>
                  <a:pt x="20944" y="3213"/>
                  <a:pt x="20944" y="3213"/>
                </a:cubicBezTo>
                <a:lnTo>
                  <a:pt x="20944" y="3454"/>
                </a:lnTo>
                <a:lnTo>
                  <a:pt x="20944" y="4214"/>
                </a:lnTo>
                <a:cubicBezTo>
                  <a:pt x="20944" y="4214"/>
                  <a:pt x="14601" y="4792"/>
                  <a:pt x="11973" y="5255"/>
                </a:cubicBezTo>
                <a:lnTo>
                  <a:pt x="11973" y="5862"/>
                </a:lnTo>
                <a:cubicBezTo>
                  <a:pt x="14601" y="5399"/>
                  <a:pt x="20944" y="4821"/>
                  <a:pt x="20944" y="4821"/>
                </a:cubicBezTo>
                <a:lnTo>
                  <a:pt x="20944" y="5820"/>
                </a:lnTo>
                <a:cubicBezTo>
                  <a:pt x="20944" y="5820"/>
                  <a:pt x="14601" y="6397"/>
                  <a:pt x="11973" y="6861"/>
                </a:cubicBezTo>
                <a:lnTo>
                  <a:pt x="11973" y="16457"/>
                </a:lnTo>
                <a:cubicBezTo>
                  <a:pt x="14046" y="16052"/>
                  <a:pt x="18444" y="15568"/>
                  <a:pt x="21600" y="15248"/>
                </a:cubicBezTo>
                <a:cubicBezTo>
                  <a:pt x="17351" y="17558"/>
                  <a:pt x="10834" y="21170"/>
                  <a:pt x="10800" y="21600"/>
                </a:cubicBezTo>
                <a:close/>
              </a:path>
            </a:pathLst>
          </a:custGeom>
          <a:solidFill>
            <a:srgbClr val="000000"/>
          </a:soli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768" name="N"/>
          <p:cNvSpPr txBox="1"/>
          <p:nvPr/>
        </p:nvSpPr>
        <p:spPr>
          <a:xfrm>
            <a:off x="11963641" y="5274538"/>
            <a:ext cx="456718" cy="62638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p>
            <a:r>
              <a:t>N</a:t>
            </a:r>
          </a:p>
        </p:txBody>
      </p:sp>
      <p:sp>
        <p:nvSpPr>
          <p:cNvPr id="769" name="Développement d’algorithmes de détection de givre à partir des données de la mission Mars Odyssey"/>
          <p:cNvSpPr txBox="1"/>
          <p:nvPr/>
        </p:nvSpPr>
        <p:spPr>
          <a:xfrm>
            <a:off x="783954" y="2251951"/>
            <a:ext cx="10890209" cy="122227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p>
            <a:pPr>
              <a:defRPr sz="3600" b="0"/>
            </a:pPr>
            <a:r>
              <a:t>Développement d’algorithmes de détection de givre à partir des données de la mission </a:t>
            </a:r>
            <a:r>
              <a:rPr i="1"/>
              <a:t>Mars Odyssey </a:t>
            </a:r>
          </a:p>
        </p:txBody>
      </p:sp>
      <p:sp>
        <p:nvSpPr>
          <p:cNvPr id="770" name="Comparaison avec mon modèle"/>
          <p:cNvSpPr txBox="1"/>
          <p:nvPr/>
        </p:nvSpPr>
        <p:spPr>
          <a:xfrm>
            <a:off x="13819240" y="2525001"/>
            <a:ext cx="10890209" cy="67617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lvl1pPr>
              <a:defRPr sz="3600" b="0"/>
            </a:lvl1pPr>
          </a:lstStyle>
          <a:p>
            <a:r>
              <a:t>Comparaison avec mon modèle</a:t>
            </a:r>
          </a:p>
        </p:txBody>
      </p:sp>
      <p:pic>
        <p:nvPicPr>
          <p:cNvPr id="771" name="validation_all_data.pdf" descr="validation_all_data.pdf"/>
          <p:cNvPicPr>
            <a:picLocks noChangeAspect="1"/>
          </p:cNvPicPr>
          <p:nvPr/>
        </p:nvPicPr>
        <p:blipFill>
          <a:blip r:embed="rId3"/>
          <a:stretch>
            <a:fillRect/>
          </a:stretch>
        </p:blipFill>
        <p:spPr>
          <a:xfrm>
            <a:off x="13763217" y="3893607"/>
            <a:ext cx="9317504" cy="8935782"/>
          </a:xfrm>
          <a:prstGeom prst="rect">
            <a:avLst/>
          </a:prstGeom>
          <a:ln w="12700">
            <a:miter lim="400000"/>
          </a:ln>
        </p:spPr>
      </p:pic>
      <p:sp>
        <p:nvSpPr>
          <p:cNvPr id="772" name="Titre 1"/>
          <p:cNvSpPr txBox="1"/>
          <p:nvPr/>
        </p:nvSpPr>
        <p:spPr>
          <a:xfrm>
            <a:off x="17879156" y="3248859"/>
            <a:ext cx="6332423" cy="59436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68580" tIns="68580" rIns="68580" bIns="68580">
            <a:spAutoFit/>
          </a:bodyPr>
          <a:lstStyle>
            <a:lvl1pPr defTabSz="457200">
              <a:lnSpc>
                <a:spcPts val="6400"/>
              </a:lnSpc>
              <a:spcBef>
                <a:spcPts val="1600"/>
              </a:spcBef>
              <a:defRPr sz="3000" b="0" i="1">
                <a:latin typeface="Helvetica"/>
                <a:ea typeface="Helvetica"/>
                <a:cs typeface="Helvetica"/>
                <a:sym typeface="Helvetica"/>
              </a:defRPr>
            </a:lvl1pPr>
          </a:lstStyle>
          <a:p>
            <a:r>
              <a:t>Lange et al. 2023, 2024</a:t>
            </a:r>
          </a:p>
        </p:txBody>
      </p:sp>
      <p:sp>
        <p:nvSpPr>
          <p:cNvPr id="773" name="Line"/>
          <p:cNvSpPr/>
          <p:nvPr/>
        </p:nvSpPr>
        <p:spPr>
          <a:xfrm>
            <a:off x="1004759" y="12015809"/>
            <a:ext cx="651464" cy="1"/>
          </a:xfrm>
          <a:prstGeom prst="line">
            <a:avLst/>
          </a:prstGeom>
          <a:ln w="127000">
            <a:solidFill>
              <a:srgbClr val="FFFFFF"/>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774" name="100 m"/>
          <p:cNvSpPr txBox="1"/>
          <p:nvPr/>
        </p:nvSpPr>
        <p:spPr>
          <a:xfrm>
            <a:off x="673176" y="11336215"/>
            <a:ext cx="1314629" cy="62638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a:solidFill>
                  <a:srgbClr val="FFFFFF"/>
                </a:solidFill>
              </a:defRPr>
            </a:lvl1pPr>
          </a:lstStyle>
          <a:p>
            <a:r>
              <a:t>100 m</a:t>
            </a:r>
          </a:p>
        </p:txBody>
      </p:sp>
      <p:sp>
        <p:nvSpPr>
          <p:cNvPr id="775" name="Latitude"/>
          <p:cNvSpPr txBox="1"/>
          <p:nvPr/>
        </p:nvSpPr>
        <p:spPr>
          <a:xfrm rot="16200000">
            <a:off x="11738990" y="7869826"/>
            <a:ext cx="3017047" cy="61409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lvl1pPr>
              <a:defRPr b="0"/>
            </a:lvl1pPr>
          </a:lstStyle>
          <a:p>
            <a:r>
              <a:t>Latitude</a:t>
            </a:r>
          </a:p>
        </p:txBody>
      </p:sp>
      <p:sp>
        <p:nvSpPr>
          <p:cNvPr id="776" name="Longitude Solaire"/>
          <p:cNvSpPr txBox="1"/>
          <p:nvPr/>
        </p:nvSpPr>
        <p:spPr>
          <a:xfrm>
            <a:off x="15578508" y="12923448"/>
            <a:ext cx="5910188" cy="61409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lvl1pPr>
              <a:defRPr b="0"/>
            </a:lvl1pPr>
          </a:lstStyle>
          <a:p>
            <a:r>
              <a:t>Longitude Solaire</a:t>
            </a:r>
          </a:p>
        </p:txBody>
      </p:sp>
      <p:sp>
        <p:nvSpPr>
          <p:cNvPr id="780" name="Oval"/>
          <p:cNvSpPr/>
          <p:nvPr/>
        </p:nvSpPr>
        <p:spPr>
          <a:xfrm>
            <a:off x="15017607" y="10374615"/>
            <a:ext cx="327155" cy="302965"/>
          </a:xfrm>
          <a:prstGeom prst="ellipse">
            <a:avLst/>
          </a:prstGeom>
          <a:solidFill>
            <a:srgbClr val="808080"/>
          </a:solidFill>
          <a:ln w="25400">
            <a:solidFill>
              <a:srgbClr val="000000"/>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781" name="Données"/>
          <p:cNvSpPr txBox="1"/>
          <p:nvPr/>
        </p:nvSpPr>
        <p:spPr>
          <a:xfrm>
            <a:off x="15392382" y="10280949"/>
            <a:ext cx="1394665" cy="49029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lgn="l">
              <a:defRPr sz="2300" b="0"/>
            </a:lvl1pPr>
          </a:lstStyle>
          <a:p>
            <a:r>
              <a:t>Données </a:t>
            </a:r>
          </a:p>
        </p:txBody>
      </p:sp>
      <p:sp>
        <p:nvSpPr>
          <p:cNvPr id="3" name="Titre 1">
            <a:extLst>
              <a:ext uri="{FF2B5EF4-FFF2-40B4-BE49-F238E27FC236}">
                <a16:creationId xmlns:a16="http://schemas.microsoft.com/office/drawing/2014/main" id="{A8F77ADF-CEF2-F8AA-E99E-F1CD8A73306F}"/>
              </a:ext>
            </a:extLst>
          </p:cNvPr>
          <p:cNvSpPr txBox="1"/>
          <p:nvPr/>
        </p:nvSpPr>
        <p:spPr>
          <a:xfrm>
            <a:off x="6377416" y="3248860"/>
            <a:ext cx="6332423" cy="59436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68580" tIns="68580" rIns="68580" bIns="68580">
            <a:spAutoFit/>
          </a:bodyPr>
          <a:lstStyle>
            <a:lvl1pPr defTabSz="457200">
              <a:lnSpc>
                <a:spcPts val="6400"/>
              </a:lnSpc>
              <a:spcBef>
                <a:spcPts val="1600"/>
              </a:spcBef>
              <a:defRPr sz="3000" b="0" i="1">
                <a:latin typeface="Helvetica"/>
                <a:ea typeface="Helvetica"/>
                <a:cs typeface="Helvetica"/>
                <a:sym typeface="Helvetica"/>
              </a:defRPr>
            </a:lvl1pPr>
          </a:lstStyle>
          <a:p>
            <a:r>
              <a:t>Lange et al. 2022, 2024</a:t>
            </a:r>
          </a:p>
        </p:txBody>
      </p:sp>
      <p:sp>
        <p:nvSpPr>
          <p:cNvPr id="2" name="Titre 1">
            <a:extLst>
              <a:ext uri="{FF2B5EF4-FFF2-40B4-BE49-F238E27FC236}">
                <a16:creationId xmlns:a16="http://schemas.microsoft.com/office/drawing/2014/main" id="{19494245-54B4-A7D4-2960-AE68DC4C2FD0}"/>
              </a:ext>
            </a:extLst>
          </p:cNvPr>
          <p:cNvSpPr txBox="1"/>
          <p:nvPr/>
        </p:nvSpPr>
        <p:spPr>
          <a:xfrm>
            <a:off x="429008" y="192255"/>
            <a:ext cx="23525985" cy="109260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68580" tIns="68580" rIns="68580" bIns="68580">
            <a:spAutoFit/>
          </a:bodyPr>
          <a:lstStyle>
            <a:lvl1pPr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6200">
                <a:latin typeface="Helvetica"/>
                <a:ea typeface="Helvetica"/>
                <a:cs typeface="Helvetica"/>
                <a:sym typeface="Helvetica"/>
              </a:defRPr>
            </a:lvl1pPr>
          </a:lstStyle>
          <a:p>
            <a:r>
              <a:rPr lang="en-US" dirty="0"/>
              <a:t>Validation des </a:t>
            </a:r>
            <a:r>
              <a:rPr lang="en-US" dirty="0" err="1"/>
              <a:t>outils</a:t>
            </a:r>
            <a:r>
              <a:rPr lang="en-US" dirty="0"/>
              <a:t> et premiers </a:t>
            </a:r>
            <a:r>
              <a:rPr lang="en-US" dirty="0" err="1"/>
              <a:t>résultats</a:t>
            </a:r>
            <a:r>
              <a:rPr dirty="0"/>
              <a:t> </a:t>
            </a:r>
          </a:p>
        </p:txBody>
      </p:sp>
      <p:sp>
        <p:nvSpPr>
          <p:cNvPr id="4" name="Rectangle 3">
            <a:extLst>
              <a:ext uri="{FF2B5EF4-FFF2-40B4-BE49-F238E27FC236}">
                <a16:creationId xmlns:a16="http://schemas.microsoft.com/office/drawing/2014/main" id="{71744EB1-0E89-24F5-493D-0839F5E81C8E}"/>
              </a:ext>
            </a:extLst>
          </p:cNvPr>
          <p:cNvSpPr/>
          <p:nvPr/>
        </p:nvSpPr>
        <p:spPr>
          <a:xfrm>
            <a:off x="14385073" y="12489366"/>
            <a:ext cx="8697951" cy="1048179"/>
          </a:xfrm>
          <a:prstGeom prst="rect">
            <a:avLst/>
          </a:prstGeom>
          <a:solidFill>
            <a:schemeClr val="bg1"/>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indent="0" algn="ctr" defTabSz="821531"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dirty="0">
              <a:ln>
                <a:noFill/>
              </a:ln>
              <a:solidFill>
                <a:srgbClr val="FFFFFF"/>
              </a:solidFill>
              <a:effectLst/>
              <a:uFillTx/>
              <a:latin typeface="+mn-lt"/>
              <a:ea typeface="+mn-ea"/>
              <a:cs typeface="+mn-cs"/>
              <a:sym typeface="Helvetica Neue Medium"/>
            </a:endParaRPr>
          </a:p>
        </p:txBody>
      </p:sp>
      <p:sp>
        <p:nvSpPr>
          <p:cNvPr id="5" name="Équinoxe…">
            <a:extLst>
              <a:ext uri="{FF2B5EF4-FFF2-40B4-BE49-F238E27FC236}">
                <a16:creationId xmlns:a16="http://schemas.microsoft.com/office/drawing/2014/main" id="{6300A56C-362B-B15D-61E1-7E4541D8EDB0}"/>
              </a:ext>
            </a:extLst>
          </p:cNvPr>
          <p:cNvSpPr txBox="1"/>
          <p:nvPr/>
        </p:nvSpPr>
        <p:spPr>
          <a:xfrm>
            <a:off x="13995310" y="12452392"/>
            <a:ext cx="1869100" cy="100604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p>
            <a:pPr>
              <a:defRPr sz="1800" b="0"/>
            </a:pPr>
            <a:r>
              <a:rPr sz="2800" dirty="0" err="1"/>
              <a:t>Équinoxe</a:t>
            </a:r>
            <a:r>
              <a:rPr sz="2800" dirty="0"/>
              <a:t> </a:t>
            </a:r>
          </a:p>
          <a:p>
            <a:pPr>
              <a:defRPr sz="1800" b="0"/>
            </a:pPr>
            <a:r>
              <a:rPr sz="2800" dirty="0" err="1"/>
              <a:t>d’automne</a:t>
            </a:r>
            <a:endParaRPr sz="2800" dirty="0"/>
          </a:p>
        </p:txBody>
      </p:sp>
      <p:sp>
        <p:nvSpPr>
          <p:cNvPr id="6" name="Solstice d’hiver">
            <a:extLst>
              <a:ext uri="{FF2B5EF4-FFF2-40B4-BE49-F238E27FC236}">
                <a16:creationId xmlns:a16="http://schemas.microsoft.com/office/drawing/2014/main" id="{9B67C543-4C6E-883B-E29D-71387D99AC56}"/>
              </a:ext>
            </a:extLst>
          </p:cNvPr>
          <p:cNvSpPr txBox="1"/>
          <p:nvPr/>
        </p:nvSpPr>
        <p:spPr>
          <a:xfrm>
            <a:off x="16764998" y="12635869"/>
            <a:ext cx="2606483" cy="57515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1800" b="0"/>
            </a:lvl1pPr>
          </a:lstStyle>
          <a:p>
            <a:r>
              <a:rPr sz="2800" dirty="0"/>
              <a:t>Solstice </a:t>
            </a:r>
            <a:r>
              <a:rPr sz="2800" dirty="0" err="1"/>
              <a:t>d’hiver</a:t>
            </a:r>
            <a:endParaRPr sz="2800" dirty="0"/>
          </a:p>
        </p:txBody>
      </p:sp>
      <p:sp>
        <p:nvSpPr>
          <p:cNvPr id="7" name="Équinoxe de…">
            <a:extLst>
              <a:ext uri="{FF2B5EF4-FFF2-40B4-BE49-F238E27FC236}">
                <a16:creationId xmlns:a16="http://schemas.microsoft.com/office/drawing/2014/main" id="{B6356290-8DA9-64EF-AFE9-DF9AF2152E12}"/>
              </a:ext>
            </a:extLst>
          </p:cNvPr>
          <p:cNvSpPr txBox="1"/>
          <p:nvPr/>
        </p:nvSpPr>
        <p:spPr>
          <a:xfrm>
            <a:off x="20415369" y="12468077"/>
            <a:ext cx="2247410" cy="100604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p>
            <a:pPr>
              <a:defRPr sz="1800" b="0"/>
            </a:pPr>
            <a:r>
              <a:rPr sz="2800" dirty="0" err="1"/>
              <a:t>Équinoxe</a:t>
            </a:r>
            <a:r>
              <a:rPr sz="2800" dirty="0"/>
              <a:t> de </a:t>
            </a:r>
          </a:p>
          <a:p>
            <a:pPr>
              <a:defRPr sz="1800" b="0"/>
            </a:pPr>
            <a:r>
              <a:rPr sz="2800" dirty="0"/>
              <a:t>printemps</a:t>
            </a:r>
          </a:p>
        </p:txBody>
      </p:sp>
      <p:sp>
        <p:nvSpPr>
          <p:cNvPr id="9" name="TextBox 8">
            <a:extLst>
              <a:ext uri="{FF2B5EF4-FFF2-40B4-BE49-F238E27FC236}">
                <a16:creationId xmlns:a16="http://schemas.microsoft.com/office/drawing/2014/main" id="{9032156A-39F6-C0C0-BC65-A4019A754389}"/>
              </a:ext>
            </a:extLst>
          </p:cNvPr>
          <p:cNvSpPr txBox="1"/>
          <p:nvPr/>
        </p:nvSpPr>
        <p:spPr>
          <a:xfrm>
            <a:off x="-2390502" y="11496468"/>
            <a:ext cx="12357462" cy="58477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endParaRPr lang="en-US" dirty="0"/>
          </a:p>
        </p:txBody>
      </p:sp>
      <p:sp>
        <p:nvSpPr>
          <p:cNvPr id="11" name="TextBox 10">
            <a:extLst>
              <a:ext uri="{FF2B5EF4-FFF2-40B4-BE49-F238E27FC236}">
                <a16:creationId xmlns:a16="http://schemas.microsoft.com/office/drawing/2014/main" id="{9F75CAB0-A638-7241-6748-A5E73CE69728}"/>
              </a:ext>
            </a:extLst>
          </p:cNvPr>
          <p:cNvSpPr txBox="1"/>
          <p:nvPr/>
        </p:nvSpPr>
        <p:spPr>
          <a:xfrm>
            <a:off x="4376057" y="6630927"/>
            <a:ext cx="13559246" cy="58477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endParaRPr lang="en-US" dirty="0"/>
          </a:p>
        </p:txBody>
      </p:sp>
      <p:sp>
        <p:nvSpPr>
          <p:cNvPr id="18" name="Développement d’algorithmes de détection de givre à partir des données de la mission Mars Odyssey">
            <a:extLst>
              <a:ext uri="{FF2B5EF4-FFF2-40B4-BE49-F238E27FC236}">
                <a16:creationId xmlns:a16="http://schemas.microsoft.com/office/drawing/2014/main" id="{27941859-5EEE-BE62-67DB-74140BAF5FC6}"/>
              </a:ext>
            </a:extLst>
          </p:cNvPr>
          <p:cNvSpPr txBox="1"/>
          <p:nvPr/>
        </p:nvSpPr>
        <p:spPr>
          <a:xfrm>
            <a:off x="392730" y="4050422"/>
            <a:ext cx="1800111" cy="69826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71437" tIns="71437" rIns="71437" bIns="71437" anchor="ctr">
            <a:spAutoFit/>
          </a:bodyPr>
          <a:lstStyle/>
          <a:p>
            <a:pPr>
              <a:defRPr sz="3600" b="0"/>
            </a:pPr>
            <a:r>
              <a:rPr lang="en-US" dirty="0">
                <a:solidFill>
                  <a:schemeClr val="bg1"/>
                </a:solidFill>
              </a:rPr>
              <a:t>35°N</a:t>
            </a:r>
            <a:endParaRPr i="1" dirty="0">
              <a:solidFill>
                <a:schemeClr val="bg1"/>
              </a:solidFill>
            </a:endParaRPr>
          </a:p>
        </p:txBody>
      </p:sp>
      <p:sp>
        <p:nvSpPr>
          <p:cNvPr id="19" name="Développement d’algorithmes de détection de givre à partir des données de la mission Mars Odyssey">
            <a:extLst>
              <a:ext uri="{FF2B5EF4-FFF2-40B4-BE49-F238E27FC236}">
                <a16:creationId xmlns:a16="http://schemas.microsoft.com/office/drawing/2014/main" id="{B308F57E-08DD-4F88-3613-D7B995AD0A73}"/>
              </a:ext>
            </a:extLst>
          </p:cNvPr>
          <p:cNvSpPr txBox="1"/>
          <p:nvPr/>
        </p:nvSpPr>
        <p:spPr>
          <a:xfrm>
            <a:off x="4010224" y="4050421"/>
            <a:ext cx="1800111" cy="69826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71437" tIns="71437" rIns="71437" bIns="71437" anchor="ctr">
            <a:spAutoFit/>
          </a:bodyPr>
          <a:lstStyle/>
          <a:p>
            <a:pPr>
              <a:defRPr sz="3600" b="0"/>
            </a:pPr>
            <a:r>
              <a:rPr lang="en-US" dirty="0">
                <a:solidFill>
                  <a:schemeClr val="bg1"/>
                </a:solidFill>
              </a:rPr>
              <a:t>25°N</a:t>
            </a:r>
            <a:endParaRPr i="1" dirty="0">
              <a:solidFill>
                <a:schemeClr val="bg1"/>
              </a:solidFill>
            </a:endParaRPr>
          </a:p>
        </p:txBody>
      </p:sp>
      <p:sp>
        <p:nvSpPr>
          <p:cNvPr id="20" name="Développement d’algorithmes de détection de givre à partir des données de la mission Mars Odyssey">
            <a:extLst>
              <a:ext uri="{FF2B5EF4-FFF2-40B4-BE49-F238E27FC236}">
                <a16:creationId xmlns:a16="http://schemas.microsoft.com/office/drawing/2014/main" id="{0988491E-5D4A-A8C6-5A89-D17AF339327F}"/>
              </a:ext>
            </a:extLst>
          </p:cNvPr>
          <p:cNvSpPr txBox="1"/>
          <p:nvPr/>
        </p:nvSpPr>
        <p:spPr>
          <a:xfrm>
            <a:off x="7627718" y="4076868"/>
            <a:ext cx="1800111" cy="69826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71437" tIns="71437" rIns="71437" bIns="71437" anchor="ctr">
            <a:spAutoFit/>
          </a:bodyPr>
          <a:lstStyle/>
          <a:p>
            <a:pPr>
              <a:defRPr sz="3600" b="0"/>
            </a:pPr>
            <a:r>
              <a:rPr lang="en-US" dirty="0">
                <a:solidFill>
                  <a:schemeClr val="bg1"/>
                </a:solidFill>
              </a:rPr>
              <a:t>45°N</a:t>
            </a:r>
            <a:endParaRPr i="1" dirty="0">
              <a:solidFill>
                <a:schemeClr val="bg1"/>
              </a:solidFill>
            </a:endParaRPr>
          </a:p>
        </p:txBody>
      </p:sp>
    </p:spTree>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783" name="validation_all_former.pdf" descr="validation_all_former.pdf"/>
          <p:cNvPicPr>
            <a:picLocks noChangeAspect="1"/>
          </p:cNvPicPr>
          <p:nvPr/>
        </p:nvPicPr>
        <p:blipFill>
          <a:blip r:embed="rId2"/>
          <a:stretch>
            <a:fillRect/>
          </a:stretch>
        </p:blipFill>
        <p:spPr>
          <a:xfrm>
            <a:off x="13761068" y="3898900"/>
            <a:ext cx="9321801" cy="8939902"/>
          </a:xfrm>
          <a:prstGeom prst="rect">
            <a:avLst/>
          </a:prstGeom>
          <a:ln w="12700">
            <a:miter lim="400000"/>
          </a:ln>
        </p:spPr>
      </p:pic>
      <p:sp>
        <p:nvSpPr>
          <p:cNvPr id="785" name="13"/>
          <p:cNvSpPr txBox="1">
            <a:spLocks noGrp="1"/>
          </p:cNvSpPr>
          <p:nvPr>
            <p:ph type="sldNum" sz="quarter" idx="4294967295"/>
          </p:nvPr>
        </p:nvSpPr>
        <p:spPr>
          <a:xfrm>
            <a:off x="24058737" y="13253127"/>
            <a:ext cx="281164" cy="477052"/>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68579" tIns="68579" rIns="68579" bIns="68579" anchor="ctr"/>
          <a:lstStyle>
            <a:lvl1pPr algn="r" defTabSz="1828800">
              <a:defRPr>
                <a:solidFill>
                  <a:srgbClr val="888888"/>
                </a:solidFill>
                <a:latin typeface="Calibri"/>
                <a:ea typeface="Calibri"/>
                <a:cs typeface="Calibri"/>
                <a:sym typeface="Calibri"/>
              </a:defRPr>
            </a:lvl1pPr>
          </a:lstStyle>
          <a:p>
            <a:r>
              <a:rPr lang="en-US" dirty="0"/>
              <a:t>5</a:t>
            </a:r>
            <a:endParaRPr dirty="0"/>
          </a:p>
        </p:txBody>
      </p:sp>
      <p:pic>
        <p:nvPicPr>
          <p:cNvPr id="787" name="pasted-movie.png" descr="pasted-movie.png"/>
          <p:cNvPicPr>
            <a:picLocks noChangeAspect="1"/>
          </p:cNvPicPr>
          <p:nvPr/>
        </p:nvPicPr>
        <p:blipFill>
          <a:blip r:embed="rId3"/>
          <a:srcRect l="25658"/>
          <a:stretch>
            <a:fillRect/>
          </a:stretch>
        </p:blipFill>
        <p:spPr>
          <a:xfrm>
            <a:off x="785720" y="4066638"/>
            <a:ext cx="10886568" cy="8220564"/>
          </a:xfrm>
          <a:prstGeom prst="rect">
            <a:avLst/>
          </a:prstGeom>
          <a:ln w="12700">
            <a:miter lim="400000"/>
          </a:ln>
        </p:spPr>
      </p:pic>
      <p:sp>
        <p:nvSpPr>
          <p:cNvPr id="788" name="Arrow 14"/>
          <p:cNvSpPr/>
          <p:nvPr/>
        </p:nvSpPr>
        <p:spPr>
          <a:xfrm>
            <a:off x="12065278" y="4093628"/>
            <a:ext cx="253444" cy="1228044"/>
          </a:xfrm>
          <a:custGeom>
            <a:avLst/>
            <a:gdLst/>
            <a:ahLst/>
            <a:cxnLst>
              <a:cxn ang="0">
                <a:pos x="wd2" y="hd2"/>
              </a:cxn>
              <a:cxn ang="5400000">
                <a:pos x="wd2" y="hd2"/>
              </a:cxn>
              <a:cxn ang="10800000">
                <a:pos x="wd2" y="hd2"/>
              </a:cxn>
              <a:cxn ang="16200000">
                <a:pos x="wd2" y="hd2"/>
              </a:cxn>
            </a:cxnLst>
            <a:rect l="0" t="0" r="r" b="b"/>
            <a:pathLst>
              <a:path w="21600" h="21600" extrusionOk="0">
                <a:moveTo>
                  <a:pt x="10800" y="21600"/>
                </a:moveTo>
                <a:cubicBezTo>
                  <a:pt x="10800" y="21170"/>
                  <a:pt x="4260" y="17558"/>
                  <a:pt x="0" y="15248"/>
                </a:cubicBezTo>
                <a:cubicBezTo>
                  <a:pt x="3158" y="15567"/>
                  <a:pt x="7556" y="16051"/>
                  <a:pt x="9627" y="16455"/>
                </a:cubicBezTo>
                <a:lnTo>
                  <a:pt x="9627" y="6859"/>
                </a:lnTo>
                <a:cubicBezTo>
                  <a:pt x="7000" y="6396"/>
                  <a:pt x="656" y="5820"/>
                  <a:pt x="656" y="5820"/>
                </a:cubicBezTo>
                <a:lnTo>
                  <a:pt x="656" y="4821"/>
                </a:lnTo>
                <a:cubicBezTo>
                  <a:pt x="656" y="4821"/>
                  <a:pt x="7000" y="5397"/>
                  <a:pt x="9627" y="5861"/>
                </a:cubicBezTo>
                <a:lnTo>
                  <a:pt x="9627" y="5254"/>
                </a:lnTo>
                <a:cubicBezTo>
                  <a:pt x="7000" y="4790"/>
                  <a:pt x="656" y="4214"/>
                  <a:pt x="656" y="4214"/>
                </a:cubicBezTo>
                <a:lnTo>
                  <a:pt x="656" y="3454"/>
                </a:lnTo>
                <a:lnTo>
                  <a:pt x="656" y="3213"/>
                </a:lnTo>
                <a:cubicBezTo>
                  <a:pt x="656" y="3213"/>
                  <a:pt x="7000" y="3791"/>
                  <a:pt x="9627" y="4255"/>
                </a:cubicBezTo>
                <a:lnTo>
                  <a:pt x="9627" y="3646"/>
                </a:lnTo>
                <a:cubicBezTo>
                  <a:pt x="7000" y="3183"/>
                  <a:pt x="656" y="2606"/>
                  <a:pt x="656" y="2606"/>
                </a:cubicBezTo>
                <a:lnTo>
                  <a:pt x="656" y="1848"/>
                </a:lnTo>
                <a:lnTo>
                  <a:pt x="656" y="1608"/>
                </a:lnTo>
                <a:cubicBezTo>
                  <a:pt x="656" y="1608"/>
                  <a:pt x="7000" y="2184"/>
                  <a:pt x="9627" y="2647"/>
                </a:cubicBezTo>
                <a:lnTo>
                  <a:pt x="9627" y="2040"/>
                </a:lnTo>
                <a:cubicBezTo>
                  <a:pt x="7000" y="1577"/>
                  <a:pt x="656" y="1001"/>
                  <a:pt x="656" y="1001"/>
                </a:cubicBezTo>
                <a:lnTo>
                  <a:pt x="656" y="240"/>
                </a:lnTo>
                <a:lnTo>
                  <a:pt x="656" y="0"/>
                </a:lnTo>
                <a:cubicBezTo>
                  <a:pt x="656" y="0"/>
                  <a:pt x="9985" y="845"/>
                  <a:pt x="10731" y="1310"/>
                </a:cubicBezTo>
                <a:lnTo>
                  <a:pt x="10878" y="1310"/>
                </a:lnTo>
                <a:cubicBezTo>
                  <a:pt x="11655" y="844"/>
                  <a:pt x="20944" y="0"/>
                  <a:pt x="20944" y="0"/>
                </a:cubicBezTo>
                <a:lnTo>
                  <a:pt x="20944" y="240"/>
                </a:lnTo>
                <a:lnTo>
                  <a:pt x="20944" y="1001"/>
                </a:lnTo>
                <a:cubicBezTo>
                  <a:pt x="20944" y="1001"/>
                  <a:pt x="14601" y="1578"/>
                  <a:pt x="11973" y="2042"/>
                </a:cubicBezTo>
                <a:lnTo>
                  <a:pt x="11973" y="2649"/>
                </a:lnTo>
                <a:cubicBezTo>
                  <a:pt x="14601" y="2185"/>
                  <a:pt x="20944" y="1608"/>
                  <a:pt x="20944" y="1608"/>
                </a:cubicBezTo>
                <a:lnTo>
                  <a:pt x="20944" y="1848"/>
                </a:lnTo>
                <a:lnTo>
                  <a:pt x="20944" y="2606"/>
                </a:lnTo>
                <a:cubicBezTo>
                  <a:pt x="20944" y="2606"/>
                  <a:pt x="14601" y="3184"/>
                  <a:pt x="11973" y="3648"/>
                </a:cubicBezTo>
                <a:lnTo>
                  <a:pt x="11973" y="4257"/>
                </a:lnTo>
                <a:cubicBezTo>
                  <a:pt x="14601" y="3792"/>
                  <a:pt x="20944" y="3213"/>
                  <a:pt x="20944" y="3213"/>
                </a:cubicBezTo>
                <a:lnTo>
                  <a:pt x="20944" y="3454"/>
                </a:lnTo>
                <a:lnTo>
                  <a:pt x="20944" y="4214"/>
                </a:lnTo>
                <a:cubicBezTo>
                  <a:pt x="20944" y="4214"/>
                  <a:pt x="14601" y="4792"/>
                  <a:pt x="11973" y="5255"/>
                </a:cubicBezTo>
                <a:lnTo>
                  <a:pt x="11973" y="5862"/>
                </a:lnTo>
                <a:cubicBezTo>
                  <a:pt x="14601" y="5399"/>
                  <a:pt x="20944" y="4821"/>
                  <a:pt x="20944" y="4821"/>
                </a:cubicBezTo>
                <a:lnTo>
                  <a:pt x="20944" y="5820"/>
                </a:lnTo>
                <a:cubicBezTo>
                  <a:pt x="20944" y="5820"/>
                  <a:pt x="14601" y="6397"/>
                  <a:pt x="11973" y="6861"/>
                </a:cubicBezTo>
                <a:lnTo>
                  <a:pt x="11973" y="16457"/>
                </a:lnTo>
                <a:cubicBezTo>
                  <a:pt x="14046" y="16052"/>
                  <a:pt x="18444" y="15568"/>
                  <a:pt x="21600" y="15248"/>
                </a:cubicBezTo>
                <a:cubicBezTo>
                  <a:pt x="17351" y="17558"/>
                  <a:pt x="10834" y="21170"/>
                  <a:pt x="10800" y="21600"/>
                </a:cubicBezTo>
                <a:close/>
              </a:path>
            </a:pathLst>
          </a:custGeom>
          <a:solidFill>
            <a:srgbClr val="000000"/>
          </a:soli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789" name="N"/>
          <p:cNvSpPr txBox="1"/>
          <p:nvPr/>
        </p:nvSpPr>
        <p:spPr>
          <a:xfrm>
            <a:off x="11963641" y="5274538"/>
            <a:ext cx="456718" cy="62638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p>
            <a:r>
              <a:t>N</a:t>
            </a:r>
          </a:p>
        </p:txBody>
      </p:sp>
      <p:sp>
        <p:nvSpPr>
          <p:cNvPr id="790" name="Développement d’algorithmes de détection de givre à partir des données de la mission Mars Odyssey"/>
          <p:cNvSpPr txBox="1"/>
          <p:nvPr/>
        </p:nvSpPr>
        <p:spPr>
          <a:xfrm>
            <a:off x="783954" y="2251951"/>
            <a:ext cx="10890209" cy="122227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p>
            <a:pPr>
              <a:defRPr sz="3600" b="0"/>
            </a:pPr>
            <a:r>
              <a:t>Développement d’algorithmes de détection de givre à partir des données de la mission </a:t>
            </a:r>
            <a:r>
              <a:rPr i="1"/>
              <a:t>Mars Odyssey </a:t>
            </a:r>
          </a:p>
        </p:txBody>
      </p:sp>
      <p:sp>
        <p:nvSpPr>
          <p:cNvPr id="791" name="Comparaison avec mon modèle"/>
          <p:cNvSpPr txBox="1"/>
          <p:nvPr/>
        </p:nvSpPr>
        <p:spPr>
          <a:xfrm>
            <a:off x="13819240" y="2525001"/>
            <a:ext cx="10890209" cy="67617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lvl1pPr>
              <a:defRPr sz="3600" b="0"/>
            </a:lvl1pPr>
          </a:lstStyle>
          <a:p>
            <a:r>
              <a:t>Comparaison avec mon modèle</a:t>
            </a:r>
          </a:p>
        </p:txBody>
      </p:sp>
      <p:sp>
        <p:nvSpPr>
          <p:cNvPr id="793" name="Line"/>
          <p:cNvSpPr/>
          <p:nvPr/>
        </p:nvSpPr>
        <p:spPr>
          <a:xfrm>
            <a:off x="1004759" y="12015809"/>
            <a:ext cx="651464" cy="1"/>
          </a:xfrm>
          <a:prstGeom prst="line">
            <a:avLst/>
          </a:prstGeom>
          <a:ln w="127000">
            <a:solidFill>
              <a:srgbClr val="FFFFFF"/>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794" name="100 m"/>
          <p:cNvSpPr txBox="1"/>
          <p:nvPr/>
        </p:nvSpPr>
        <p:spPr>
          <a:xfrm>
            <a:off x="673176" y="11336215"/>
            <a:ext cx="1314629" cy="62638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a:solidFill>
                  <a:srgbClr val="FFFFFF"/>
                </a:solidFill>
              </a:defRPr>
            </a:lvl1pPr>
          </a:lstStyle>
          <a:p>
            <a:r>
              <a:t>100 m</a:t>
            </a:r>
          </a:p>
        </p:txBody>
      </p:sp>
      <p:sp>
        <p:nvSpPr>
          <p:cNvPr id="795" name="Latitude"/>
          <p:cNvSpPr txBox="1"/>
          <p:nvPr/>
        </p:nvSpPr>
        <p:spPr>
          <a:xfrm rot="16200000">
            <a:off x="11738990" y="7869826"/>
            <a:ext cx="3017047" cy="61409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lvl1pPr>
              <a:defRPr b="0"/>
            </a:lvl1pPr>
          </a:lstStyle>
          <a:p>
            <a:r>
              <a:t>Latitude</a:t>
            </a:r>
          </a:p>
        </p:txBody>
      </p:sp>
      <p:sp>
        <p:nvSpPr>
          <p:cNvPr id="797" name="Oval"/>
          <p:cNvSpPr/>
          <p:nvPr/>
        </p:nvSpPr>
        <p:spPr>
          <a:xfrm>
            <a:off x="15017607" y="10374615"/>
            <a:ext cx="327155" cy="302965"/>
          </a:xfrm>
          <a:prstGeom prst="ellipse">
            <a:avLst/>
          </a:prstGeom>
          <a:solidFill>
            <a:srgbClr val="808080"/>
          </a:solidFill>
          <a:ln w="25400">
            <a:solidFill>
              <a:srgbClr val="000000"/>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798" name="Données"/>
          <p:cNvSpPr txBox="1"/>
          <p:nvPr/>
        </p:nvSpPr>
        <p:spPr>
          <a:xfrm>
            <a:off x="15392382" y="10280949"/>
            <a:ext cx="1394665" cy="49029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lgn="l">
              <a:defRPr sz="2300" b="0"/>
            </a:lvl1pPr>
          </a:lstStyle>
          <a:p>
            <a:r>
              <a:t>Données </a:t>
            </a:r>
          </a:p>
        </p:txBody>
      </p:sp>
      <p:sp>
        <p:nvSpPr>
          <p:cNvPr id="799" name="Line"/>
          <p:cNvSpPr/>
          <p:nvPr/>
        </p:nvSpPr>
        <p:spPr>
          <a:xfrm>
            <a:off x="14952825" y="11129030"/>
            <a:ext cx="456718" cy="1"/>
          </a:xfrm>
          <a:prstGeom prst="line">
            <a:avLst/>
          </a:prstGeom>
          <a:ln w="88900">
            <a:solidFill>
              <a:schemeClr val="accent5">
                <a:hueOff val="-82419"/>
                <a:satOff val="-9513"/>
                <a:lumOff val="-16343"/>
              </a:schemeClr>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800" name="Ancien modèle"/>
          <p:cNvSpPr txBox="1"/>
          <p:nvPr/>
        </p:nvSpPr>
        <p:spPr>
          <a:xfrm>
            <a:off x="15392382" y="10883882"/>
            <a:ext cx="2179245" cy="49029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lgn="l">
              <a:defRPr sz="2300" b="0"/>
            </a:lvl1pPr>
          </a:lstStyle>
          <a:p>
            <a:r>
              <a:t>Ancien modèle </a:t>
            </a:r>
          </a:p>
        </p:txBody>
      </p:sp>
      <p:sp>
        <p:nvSpPr>
          <p:cNvPr id="2" name="Titre 1">
            <a:extLst>
              <a:ext uri="{FF2B5EF4-FFF2-40B4-BE49-F238E27FC236}">
                <a16:creationId xmlns:a16="http://schemas.microsoft.com/office/drawing/2014/main" id="{E26BFF56-ACEE-07BB-D7CA-A9E913F26100}"/>
              </a:ext>
            </a:extLst>
          </p:cNvPr>
          <p:cNvSpPr txBox="1"/>
          <p:nvPr/>
        </p:nvSpPr>
        <p:spPr>
          <a:xfrm>
            <a:off x="17879156" y="3248859"/>
            <a:ext cx="6332423" cy="59436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68580" tIns="68580" rIns="68580" bIns="68580">
            <a:spAutoFit/>
          </a:bodyPr>
          <a:lstStyle>
            <a:lvl1pPr defTabSz="457200">
              <a:lnSpc>
                <a:spcPts val="6400"/>
              </a:lnSpc>
              <a:spcBef>
                <a:spcPts val="1600"/>
              </a:spcBef>
              <a:defRPr sz="3000" b="0" i="1">
                <a:latin typeface="Helvetica"/>
                <a:ea typeface="Helvetica"/>
                <a:cs typeface="Helvetica"/>
                <a:sym typeface="Helvetica"/>
              </a:defRPr>
            </a:lvl1pPr>
          </a:lstStyle>
          <a:p>
            <a:r>
              <a:t>Lange et al. 2023, 2024</a:t>
            </a:r>
          </a:p>
        </p:txBody>
      </p:sp>
      <p:sp>
        <p:nvSpPr>
          <p:cNvPr id="3" name="Titre 1">
            <a:extLst>
              <a:ext uri="{FF2B5EF4-FFF2-40B4-BE49-F238E27FC236}">
                <a16:creationId xmlns:a16="http://schemas.microsoft.com/office/drawing/2014/main" id="{9AB56AB8-D54E-8676-ABF8-411F7A130010}"/>
              </a:ext>
            </a:extLst>
          </p:cNvPr>
          <p:cNvSpPr txBox="1"/>
          <p:nvPr/>
        </p:nvSpPr>
        <p:spPr>
          <a:xfrm>
            <a:off x="6377416" y="3248860"/>
            <a:ext cx="6332423" cy="59436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68580" tIns="68580" rIns="68580" bIns="68580">
            <a:spAutoFit/>
          </a:bodyPr>
          <a:lstStyle>
            <a:lvl1pPr defTabSz="457200">
              <a:lnSpc>
                <a:spcPts val="6400"/>
              </a:lnSpc>
              <a:spcBef>
                <a:spcPts val="1600"/>
              </a:spcBef>
              <a:defRPr sz="3000" b="0" i="1">
                <a:latin typeface="Helvetica"/>
                <a:ea typeface="Helvetica"/>
                <a:cs typeface="Helvetica"/>
                <a:sym typeface="Helvetica"/>
              </a:defRPr>
            </a:lvl1pPr>
          </a:lstStyle>
          <a:p>
            <a:r>
              <a:t>Lange et al. 2022, 2024</a:t>
            </a:r>
          </a:p>
        </p:txBody>
      </p:sp>
      <p:sp>
        <p:nvSpPr>
          <p:cNvPr id="4" name="Titre 1">
            <a:extLst>
              <a:ext uri="{FF2B5EF4-FFF2-40B4-BE49-F238E27FC236}">
                <a16:creationId xmlns:a16="http://schemas.microsoft.com/office/drawing/2014/main" id="{A0B782DF-0A7C-ACE8-35B8-70744B1CC8EA}"/>
              </a:ext>
            </a:extLst>
          </p:cNvPr>
          <p:cNvSpPr txBox="1"/>
          <p:nvPr/>
        </p:nvSpPr>
        <p:spPr>
          <a:xfrm>
            <a:off x="429008" y="192255"/>
            <a:ext cx="23525985" cy="109260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68580" tIns="68580" rIns="68580" bIns="68580">
            <a:spAutoFit/>
          </a:bodyPr>
          <a:lstStyle>
            <a:lvl1pPr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6200">
                <a:latin typeface="Helvetica"/>
                <a:ea typeface="Helvetica"/>
                <a:cs typeface="Helvetica"/>
                <a:sym typeface="Helvetica"/>
              </a:defRPr>
            </a:lvl1pPr>
          </a:lstStyle>
          <a:p>
            <a:r>
              <a:rPr lang="en-US" dirty="0"/>
              <a:t>Validation des </a:t>
            </a:r>
            <a:r>
              <a:rPr lang="en-US" dirty="0" err="1"/>
              <a:t>outils</a:t>
            </a:r>
            <a:r>
              <a:rPr lang="en-US" dirty="0"/>
              <a:t> et premiers </a:t>
            </a:r>
            <a:r>
              <a:rPr lang="en-US" dirty="0" err="1"/>
              <a:t>résultats</a:t>
            </a:r>
            <a:r>
              <a:rPr dirty="0"/>
              <a:t> </a:t>
            </a:r>
          </a:p>
        </p:txBody>
      </p:sp>
      <p:sp>
        <p:nvSpPr>
          <p:cNvPr id="5" name="Rectangle 4">
            <a:extLst>
              <a:ext uri="{FF2B5EF4-FFF2-40B4-BE49-F238E27FC236}">
                <a16:creationId xmlns:a16="http://schemas.microsoft.com/office/drawing/2014/main" id="{3F1DAC7B-5E8D-6E2D-8D8B-B56C76BF2CE2}"/>
              </a:ext>
            </a:extLst>
          </p:cNvPr>
          <p:cNvSpPr/>
          <p:nvPr/>
        </p:nvSpPr>
        <p:spPr>
          <a:xfrm>
            <a:off x="14385073" y="12489366"/>
            <a:ext cx="8697951" cy="1048179"/>
          </a:xfrm>
          <a:prstGeom prst="rect">
            <a:avLst/>
          </a:prstGeom>
          <a:solidFill>
            <a:schemeClr val="bg1"/>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indent="0" algn="ctr" defTabSz="821531"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dirty="0">
              <a:ln>
                <a:noFill/>
              </a:ln>
              <a:solidFill>
                <a:srgbClr val="FFFFFF"/>
              </a:solidFill>
              <a:effectLst/>
              <a:uFillTx/>
              <a:latin typeface="+mn-lt"/>
              <a:ea typeface="+mn-ea"/>
              <a:cs typeface="+mn-cs"/>
              <a:sym typeface="Helvetica Neue Medium"/>
            </a:endParaRPr>
          </a:p>
        </p:txBody>
      </p:sp>
      <p:sp>
        <p:nvSpPr>
          <p:cNvPr id="6" name="Équinoxe…">
            <a:extLst>
              <a:ext uri="{FF2B5EF4-FFF2-40B4-BE49-F238E27FC236}">
                <a16:creationId xmlns:a16="http://schemas.microsoft.com/office/drawing/2014/main" id="{EB6D3F95-5C8B-3B78-B3A3-8563C0CD9068}"/>
              </a:ext>
            </a:extLst>
          </p:cNvPr>
          <p:cNvSpPr txBox="1"/>
          <p:nvPr/>
        </p:nvSpPr>
        <p:spPr>
          <a:xfrm>
            <a:off x="13995310" y="12452392"/>
            <a:ext cx="1869100" cy="100604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p>
            <a:pPr>
              <a:defRPr sz="1800" b="0"/>
            </a:pPr>
            <a:r>
              <a:rPr sz="2800" dirty="0" err="1"/>
              <a:t>Équinoxe</a:t>
            </a:r>
            <a:r>
              <a:rPr sz="2800" dirty="0"/>
              <a:t> </a:t>
            </a:r>
          </a:p>
          <a:p>
            <a:pPr>
              <a:defRPr sz="1800" b="0"/>
            </a:pPr>
            <a:r>
              <a:rPr sz="2800" dirty="0" err="1"/>
              <a:t>d’automne</a:t>
            </a:r>
            <a:endParaRPr sz="2800" dirty="0"/>
          </a:p>
        </p:txBody>
      </p:sp>
      <p:sp>
        <p:nvSpPr>
          <p:cNvPr id="7" name="Solstice d’hiver">
            <a:extLst>
              <a:ext uri="{FF2B5EF4-FFF2-40B4-BE49-F238E27FC236}">
                <a16:creationId xmlns:a16="http://schemas.microsoft.com/office/drawing/2014/main" id="{33691232-5047-D640-5F19-9FE694B672E6}"/>
              </a:ext>
            </a:extLst>
          </p:cNvPr>
          <p:cNvSpPr txBox="1"/>
          <p:nvPr/>
        </p:nvSpPr>
        <p:spPr>
          <a:xfrm>
            <a:off x="16764998" y="12635869"/>
            <a:ext cx="2606483" cy="57515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1800" b="0"/>
            </a:lvl1pPr>
          </a:lstStyle>
          <a:p>
            <a:r>
              <a:rPr sz="2800" dirty="0"/>
              <a:t>Solstice </a:t>
            </a:r>
            <a:r>
              <a:rPr sz="2800" dirty="0" err="1"/>
              <a:t>d’hiver</a:t>
            </a:r>
            <a:endParaRPr sz="2800" dirty="0"/>
          </a:p>
        </p:txBody>
      </p:sp>
      <p:sp>
        <p:nvSpPr>
          <p:cNvPr id="8" name="Équinoxe de…">
            <a:extLst>
              <a:ext uri="{FF2B5EF4-FFF2-40B4-BE49-F238E27FC236}">
                <a16:creationId xmlns:a16="http://schemas.microsoft.com/office/drawing/2014/main" id="{B3B8B110-F999-4164-6D95-6D51A0A0B091}"/>
              </a:ext>
            </a:extLst>
          </p:cNvPr>
          <p:cNvSpPr txBox="1"/>
          <p:nvPr/>
        </p:nvSpPr>
        <p:spPr>
          <a:xfrm>
            <a:off x="20415369" y="12468077"/>
            <a:ext cx="2247410" cy="100604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p>
            <a:pPr>
              <a:defRPr sz="1800" b="0"/>
            </a:pPr>
            <a:r>
              <a:rPr sz="2800" dirty="0" err="1"/>
              <a:t>Équinoxe</a:t>
            </a:r>
            <a:r>
              <a:rPr sz="2800" dirty="0"/>
              <a:t> de </a:t>
            </a:r>
          </a:p>
          <a:p>
            <a:pPr>
              <a:defRPr sz="1800" b="0"/>
            </a:pPr>
            <a:r>
              <a:rPr sz="2800" dirty="0"/>
              <a:t>printemps</a:t>
            </a:r>
          </a:p>
        </p:txBody>
      </p:sp>
      <p:sp>
        <p:nvSpPr>
          <p:cNvPr id="15" name="Développement d’algorithmes de détection de givre à partir des données de la mission Mars Odyssey">
            <a:extLst>
              <a:ext uri="{FF2B5EF4-FFF2-40B4-BE49-F238E27FC236}">
                <a16:creationId xmlns:a16="http://schemas.microsoft.com/office/drawing/2014/main" id="{2F666378-55E3-D334-21DB-5E3B65542D63}"/>
              </a:ext>
            </a:extLst>
          </p:cNvPr>
          <p:cNvSpPr txBox="1"/>
          <p:nvPr/>
        </p:nvSpPr>
        <p:spPr>
          <a:xfrm>
            <a:off x="392730" y="4050422"/>
            <a:ext cx="1800111" cy="69826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71437" tIns="71437" rIns="71437" bIns="71437" anchor="ctr">
            <a:spAutoFit/>
          </a:bodyPr>
          <a:lstStyle/>
          <a:p>
            <a:pPr>
              <a:defRPr sz="3600" b="0"/>
            </a:pPr>
            <a:r>
              <a:rPr lang="en-US" dirty="0">
                <a:solidFill>
                  <a:schemeClr val="bg1"/>
                </a:solidFill>
              </a:rPr>
              <a:t>35°N</a:t>
            </a:r>
            <a:endParaRPr i="1" dirty="0">
              <a:solidFill>
                <a:schemeClr val="bg1"/>
              </a:solidFill>
            </a:endParaRPr>
          </a:p>
        </p:txBody>
      </p:sp>
      <p:sp>
        <p:nvSpPr>
          <p:cNvPr id="16" name="Développement d’algorithmes de détection de givre à partir des données de la mission Mars Odyssey">
            <a:extLst>
              <a:ext uri="{FF2B5EF4-FFF2-40B4-BE49-F238E27FC236}">
                <a16:creationId xmlns:a16="http://schemas.microsoft.com/office/drawing/2014/main" id="{B9ACC23C-43B3-4FD6-0DA9-37F258E5003C}"/>
              </a:ext>
            </a:extLst>
          </p:cNvPr>
          <p:cNvSpPr txBox="1"/>
          <p:nvPr/>
        </p:nvSpPr>
        <p:spPr>
          <a:xfrm>
            <a:off x="4010224" y="4050421"/>
            <a:ext cx="1800111" cy="69826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71437" tIns="71437" rIns="71437" bIns="71437" anchor="ctr">
            <a:spAutoFit/>
          </a:bodyPr>
          <a:lstStyle/>
          <a:p>
            <a:pPr>
              <a:defRPr sz="3600" b="0"/>
            </a:pPr>
            <a:r>
              <a:rPr lang="en-US" dirty="0">
                <a:solidFill>
                  <a:schemeClr val="bg1"/>
                </a:solidFill>
              </a:rPr>
              <a:t>25°N</a:t>
            </a:r>
            <a:endParaRPr i="1" dirty="0">
              <a:solidFill>
                <a:schemeClr val="bg1"/>
              </a:solidFill>
            </a:endParaRPr>
          </a:p>
        </p:txBody>
      </p:sp>
      <p:sp>
        <p:nvSpPr>
          <p:cNvPr id="17" name="Développement d’algorithmes de détection de givre à partir des données de la mission Mars Odyssey">
            <a:extLst>
              <a:ext uri="{FF2B5EF4-FFF2-40B4-BE49-F238E27FC236}">
                <a16:creationId xmlns:a16="http://schemas.microsoft.com/office/drawing/2014/main" id="{EB0FBD9F-996E-7BD3-C58F-77800F4D7A51}"/>
              </a:ext>
            </a:extLst>
          </p:cNvPr>
          <p:cNvSpPr txBox="1"/>
          <p:nvPr/>
        </p:nvSpPr>
        <p:spPr>
          <a:xfrm>
            <a:off x="7627718" y="4076868"/>
            <a:ext cx="1800111" cy="69826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71437" tIns="71437" rIns="71437" bIns="71437" anchor="ctr">
            <a:spAutoFit/>
          </a:bodyPr>
          <a:lstStyle/>
          <a:p>
            <a:pPr>
              <a:defRPr sz="3600" b="0"/>
            </a:pPr>
            <a:r>
              <a:rPr lang="en-US" dirty="0">
                <a:solidFill>
                  <a:schemeClr val="bg1"/>
                </a:solidFill>
              </a:rPr>
              <a:t>45°N</a:t>
            </a:r>
            <a:endParaRPr i="1" dirty="0">
              <a:solidFill>
                <a:schemeClr val="bg1"/>
              </a:solidFill>
            </a:endParaRPr>
          </a:p>
        </p:txBody>
      </p:sp>
    </p:spTree>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20722674-7FBE-4301-2864-2F37BC4CCEA0}"/>
            </a:ext>
          </a:extLst>
        </p:cNvPr>
        <p:cNvGrpSpPr/>
        <p:nvPr/>
      </p:nvGrpSpPr>
      <p:grpSpPr>
        <a:xfrm>
          <a:off x="0" y="0"/>
          <a:ext cx="0" cy="0"/>
          <a:chOff x="0" y="0"/>
          <a:chExt cx="0" cy="0"/>
        </a:xfrm>
      </p:grpSpPr>
      <p:sp>
        <p:nvSpPr>
          <p:cNvPr id="724" name="Titre 1">
            <a:extLst>
              <a:ext uri="{FF2B5EF4-FFF2-40B4-BE49-F238E27FC236}">
                <a16:creationId xmlns:a16="http://schemas.microsoft.com/office/drawing/2014/main" id="{46E63357-4BD4-EC6A-84D4-9A7FD8BBF297}"/>
              </a:ext>
            </a:extLst>
          </p:cNvPr>
          <p:cNvSpPr txBox="1"/>
          <p:nvPr/>
        </p:nvSpPr>
        <p:spPr>
          <a:xfrm>
            <a:off x="429008" y="192255"/>
            <a:ext cx="23525985" cy="201676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68580" tIns="68580" rIns="68580" bIns="68580">
            <a:spAutoFit/>
          </a:bodyPr>
          <a:lstStyle>
            <a:lvl1pPr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6200">
                <a:latin typeface="Helvetica"/>
                <a:ea typeface="Helvetica"/>
                <a:cs typeface="Helvetica"/>
                <a:sym typeface="Helvetica"/>
              </a:defRPr>
            </a:lvl1pPr>
          </a:lstStyle>
          <a:p>
            <a:r>
              <a:rPr dirty="0" err="1"/>
              <a:t>Méthodologie</a:t>
            </a:r>
            <a:r>
              <a:rPr dirty="0"/>
              <a:t> : </a:t>
            </a:r>
            <a:r>
              <a:rPr dirty="0" err="1"/>
              <a:t>Amélioration</a:t>
            </a:r>
            <a:r>
              <a:rPr dirty="0"/>
              <a:t> de la </a:t>
            </a:r>
            <a:r>
              <a:rPr dirty="0" err="1"/>
              <a:t>représentation</a:t>
            </a:r>
            <a:r>
              <a:rPr dirty="0"/>
              <a:t> de </a:t>
            </a:r>
            <a:r>
              <a:rPr dirty="0" err="1"/>
              <a:t>l’environnement</a:t>
            </a:r>
            <a:r>
              <a:rPr dirty="0"/>
              <a:t> </a:t>
            </a:r>
            <a:r>
              <a:rPr dirty="0" err="1"/>
              <a:t>proche</a:t>
            </a:r>
            <a:r>
              <a:rPr dirty="0"/>
              <a:t>-surface</a:t>
            </a:r>
          </a:p>
        </p:txBody>
      </p:sp>
      <p:pic>
        <p:nvPicPr>
          <p:cNvPr id="726" name="test1.pdf" descr="test1.pdf">
            <a:extLst>
              <a:ext uri="{FF2B5EF4-FFF2-40B4-BE49-F238E27FC236}">
                <a16:creationId xmlns:a16="http://schemas.microsoft.com/office/drawing/2014/main" id="{BC781F64-46D1-D26D-5A0E-8B105A6B3448}"/>
              </a:ext>
            </a:extLst>
          </p:cNvPr>
          <p:cNvPicPr>
            <a:picLocks noChangeAspect="1"/>
          </p:cNvPicPr>
          <p:nvPr/>
        </p:nvPicPr>
        <p:blipFill>
          <a:blip r:embed="rId3"/>
          <a:stretch>
            <a:fillRect/>
          </a:stretch>
        </p:blipFill>
        <p:spPr>
          <a:xfrm>
            <a:off x="429007" y="5250071"/>
            <a:ext cx="11155680" cy="7416801"/>
          </a:xfrm>
          <a:prstGeom prst="rect">
            <a:avLst/>
          </a:prstGeom>
          <a:ln w="25400">
            <a:solidFill>
              <a:srgbClr val="000000"/>
            </a:solidFill>
            <a:miter lim="400000"/>
          </a:ln>
        </p:spPr>
      </p:pic>
      <p:sp>
        <p:nvSpPr>
          <p:cNvPr id="2" name="Traitement simplifié de l’environnement proche surface dans le précédent modèle martien…">
            <a:extLst>
              <a:ext uri="{FF2B5EF4-FFF2-40B4-BE49-F238E27FC236}">
                <a16:creationId xmlns:a16="http://schemas.microsoft.com/office/drawing/2014/main" id="{5B08F655-4383-78A1-6C8C-82585F74215B}"/>
              </a:ext>
            </a:extLst>
          </p:cNvPr>
          <p:cNvSpPr txBox="1"/>
          <p:nvPr/>
        </p:nvSpPr>
        <p:spPr>
          <a:xfrm>
            <a:off x="390084" y="2181924"/>
            <a:ext cx="23525985" cy="306814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71437" tIns="71437" rIns="71437" bIns="71437" anchor="ctr">
            <a:spAutoFit/>
          </a:bodyPr>
          <a:lstStyle/>
          <a:p>
            <a:pPr marL="527843" indent="-527843" algn="l">
              <a:buSzPct val="145000"/>
              <a:buChar char="•"/>
              <a:defRPr sz="3800" b="0"/>
            </a:pPr>
            <a:r>
              <a:rPr lang="en-US" dirty="0" err="1">
                <a:solidFill>
                  <a:schemeClr val="tx1"/>
                </a:solidFill>
              </a:rPr>
              <a:t>Utilisation</a:t>
            </a:r>
            <a:r>
              <a:rPr lang="en-US" dirty="0">
                <a:solidFill>
                  <a:schemeClr val="tx1"/>
                </a:solidFill>
              </a:rPr>
              <a:t> du Mars Planetary Climate Model </a:t>
            </a:r>
            <a:r>
              <a:rPr lang="en-US" dirty="0" err="1">
                <a:solidFill>
                  <a:schemeClr val="tx1"/>
                </a:solidFill>
              </a:rPr>
              <a:t>développé</a:t>
            </a:r>
            <a:r>
              <a:rPr lang="en-US" dirty="0">
                <a:solidFill>
                  <a:schemeClr val="tx1"/>
                </a:solidFill>
              </a:rPr>
              <a:t> au LMD, LATMOS, etc.</a:t>
            </a:r>
          </a:p>
          <a:p>
            <a:pPr algn="l">
              <a:buSzPct val="145000"/>
              <a:defRPr sz="3800" b="0"/>
            </a:pPr>
            <a:endParaRPr lang="en-US" dirty="0">
              <a:solidFill>
                <a:schemeClr val="tx1"/>
              </a:solidFill>
            </a:endParaRPr>
          </a:p>
          <a:p>
            <a:pPr marL="527843" indent="-527843" algn="l">
              <a:buSzPct val="145000"/>
              <a:buChar char="•"/>
              <a:defRPr sz="3800" b="0"/>
            </a:pPr>
            <a:r>
              <a:rPr lang="en-US" dirty="0" err="1">
                <a:solidFill>
                  <a:schemeClr val="tx1"/>
                </a:solidFill>
              </a:rPr>
              <a:t>Amélioration</a:t>
            </a:r>
            <a:r>
              <a:rPr lang="en-US" dirty="0">
                <a:solidFill>
                  <a:schemeClr val="tx1"/>
                </a:solidFill>
              </a:rPr>
              <a:t> de la </a:t>
            </a:r>
            <a:r>
              <a:rPr lang="en-US" dirty="0" err="1">
                <a:solidFill>
                  <a:schemeClr val="tx1"/>
                </a:solidFill>
              </a:rPr>
              <a:t>représentation</a:t>
            </a:r>
            <a:r>
              <a:rPr lang="en-US" dirty="0">
                <a:solidFill>
                  <a:schemeClr val="tx1"/>
                </a:solidFill>
              </a:rPr>
              <a:t> des </a:t>
            </a:r>
            <a:r>
              <a:rPr lang="en-US" dirty="0" err="1">
                <a:solidFill>
                  <a:schemeClr val="tx1"/>
                </a:solidFill>
              </a:rPr>
              <a:t>mécanismes</a:t>
            </a:r>
            <a:r>
              <a:rPr lang="en-US" dirty="0">
                <a:solidFill>
                  <a:schemeClr val="tx1"/>
                </a:solidFill>
              </a:rPr>
              <a:t> </a:t>
            </a:r>
            <a:r>
              <a:rPr lang="en-US" dirty="0" err="1">
                <a:solidFill>
                  <a:schemeClr val="tx1"/>
                </a:solidFill>
              </a:rPr>
              <a:t>contrôlant</a:t>
            </a:r>
            <a:r>
              <a:rPr lang="en-US" dirty="0">
                <a:solidFill>
                  <a:schemeClr val="tx1"/>
                </a:solidFill>
              </a:rPr>
              <a:t> la </a:t>
            </a:r>
            <a:r>
              <a:rPr lang="en-US" dirty="0" err="1">
                <a:solidFill>
                  <a:schemeClr val="tx1"/>
                </a:solidFill>
              </a:rPr>
              <a:t>dynamique</a:t>
            </a:r>
            <a:r>
              <a:rPr lang="en-US" dirty="0">
                <a:solidFill>
                  <a:schemeClr val="tx1"/>
                </a:solidFill>
              </a:rPr>
              <a:t> de formation/sublimation des </a:t>
            </a:r>
            <a:r>
              <a:rPr lang="en-US" dirty="0" err="1">
                <a:solidFill>
                  <a:schemeClr val="tx1"/>
                </a:solidFill>
              </a:rPr>
              <a:t>glaces</a:t>
            </a:r>
            <a:r>
              <a:rPr lang="en-US" dirty="0">
                <a:solidFill>
                  <a:schemeClr val="tx1"/>
                </a:solidFill>
              </a:rPr>
              <a:t>.</a:t>
            </a:r>
            <a:endParaRPr dirty="0">
              <a:solidFill>
                <a:schemeClr val="tx1"/>
              </a:solidFill>
            </a:endParaRPr>
          </a:p>
          <a:p>
            <a:pPr algn="l">
              <a:defRPr sz="3800" b="0"/>
            </a:pPr>
            <a:endParaRPr dirty="0"/>
          </a:p>
        </p:txBody>
      </p:sp>
      <p:sp>
        <p:nvSpPr>
          <p:cNvPr id="6" name="Bilan radiatif  en surface">
            <a:extLst>
              <a:ext uri="{FF2B5EF4-FFF2-40B4-BE49-F238E27FC236}">
                <a16:creationId xmlns:a16="http://schemas.microsoft.com/office/drawing/2014/main" id="{95BE1F24-736D-9401-6F4B-648C52C97C5D}"/>
              </a:ext>
            </a:extLst>
          </p:cNvPr>
          <p:cNvSpPr txBox="1"/>
          <p:nvPr/>
        </p:nvSpPr>
        <p:spPr>
          <a:xfrm>
            <a:off x="5274250" y="9649611"/>
            <a:ext cx="2282676" cy="88293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p>
            <a:pPr>
              <a:defRPr sz="2600" b="0"/>
            </a:pPr>
            <a:r>
              <a:rPr sz="2400" dirty="0"/>
              <a:t>Bilan </a:t>
            </a:r>
            <a:r>
              <a:rPr lang="en-US" sz="2400" dirty="0" err="1"/>
              <a:t>d’énergie</a:t>
            </a:r>
            <a:r>
              <a:rPr sz="2400" dirty="0"/>
              <a:t> </a:t>
            </a:r>
            <a:br>
              <a:rPr sz="2400" dirty="0"/>
            </a:br>
            <a:r>
              <a:rPr sz="2400" dirty="0" err="1"/>
              <a:t>en</a:t>
            </a:r>
            <a:r>
              <a:rPr sz="2400" dirty="0"/>
              <a:t> surface</a:t>
            </a:r>
          </a:p>
        </p:txBody>
      </p:sp>
      <p:sp>
        <p:nvSpPr>
          <p:cNvPr id="10" name="Interactions surface-atmosphère  dans la couche limite irréalistes en conditions hivernales">
            <a:extLst>
              <a:ext uri="{FF2B5EF4-FFF2-40B4-BE49-F238E27FC236}">
                <a16:creationId xmlns:a16="http://schemas.microsoft.com/office/drawing/2014/main" id="{3A21752F-E157-DAA6-817B-A141E78B7977}"/>
              </a:ext>
            </a:extLst>
          </p:cNvPr>
          <p:cNvSpPr txBox="1"/>
          <p:nvPr/>
        </p:nvSpPr>
        <p:spPr>
          <a:xfrm>
            <a:off x="9216358" y="9023478"/>
            <a:ext cx="2368329" cy="125226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71437" tIns="71437" rIns="71437" bIns="71437" anchor="ctr">
            <a:spAutoFit/>
          </a:bodyPr>
          <a:lstStyle>
            <a:lvl1pPr algn="l">
              <a:defRPr sz="2600" b="0"/>
            </a:lvl1pPr>
          </a:lstStyle>
          <a:p>
            <a:r>
              <a:rPr lang="en-US" sz="2400" dirty="0"/>
              <a:t>Transport de la </a:t>
            </a:r>
            <a:r>
              <a:rPr lang="en-US" sz="2400" dirty="0" err="1"/>
              <a:t>vapeur</a:t>
            </a:r>
            <a:r>
              <a:rPr lang="en-US" sz="2400" dirty="0"/>
              <a:t> </a:t>
            </a:r>
            <a:r>
              <a:rPr lang="en-US" sz="2400" dirty="0" err="1"/>
              <a:t>en</a:t>
            </a:r>
            <a:r>
              <a:rPr lang="en-US" sz="2400" dirty="0"/>
              <a:t> </a:t>
            </a:r>
            <a:r>
              <a:rPr lang="en-US" sz="2400" dirty="0" err="1"/>
              <a:t>proche</a:t>
            </a:r>
            <a:r>
              <a:rPr lang="en-US" sz="2400" dirty="0"/>
              <a:t>-surface</a:t>
            </a:r>
            <a:endParaRPr sz="2400" dirty="0"/>
          </a:p>
        </p:txBody>
      </p:sp>
      <p:sp>
        <p:nvSpPr>
          <p:cNvPr id="4" name="12">
            <a:extLst>
              <a:ext uri="{FF2B5EF4-FFF2-40B4-BE49-F238E27FC236}">
                <a16:creationId xmlns:a16="http://schemas.microsoft.com/office/drawing/2014/main" id="{8903FA19-E030-42A7-8008-0020C966B45B}"/>
              </a:ext>
            </a:extLst>
          </p:cNvPr>
          <p:cNvSpPr txBox="1">
            <a:spLocks/>
          </p:cNvSpPr>
          <p:nvPr/>
        </p:nvSpPr>
        <p:spPr>
          <a:xfrm>
            <a:off x="24058737" y="13253127"/>
            <a:ext cx="281164" cy="47705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68579" tIns="68579" rIns="68579" bIns="68579"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r" defTabSz="18288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888888"/>
                </a:solidFill>
                <a:effectLst/>
                <a:uFillTx/>
                <a:latin typeface="Calibri"/>
                <a:ea typeface="Calibri"/>
                <a:cs typeface="Calibri"/>
                <a:sym typeface="Calibri"/>
              </a:defRPr>
            </a:lvl1pPr>
            <a:lvl2pPr marL="0" marR="0" indent="228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2pPr>
            <a:lvl3pPr marL="0" marR="0" indent="457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3pPr>
            <a:lvl4pPr marL="0" marR="0" indent="685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4pPr>
            <a:lvl5pPr marL="0" marR="0" indent="9144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5pPr>
            <a:lvl6pPr marL="0" marR="0" indent="11430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6pPr>
            <a:lvl7pPr marL="0" marR="0" indent="1371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7pPr>
            <a:lvl8pPr marL="0" marR="0" indent="1600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8pPr>
            <a:lvl9pPr marL="0" marR="0" indent="1828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9pPr>
          </a:lstStyle>
          <a:p>
            <a:r>
              <a:rPr lang="en-US"/>
              <a:t>4</a:t>
            </a:r>
            <a:endParaRPr lang="en-US" dirty="0"/>
          </a:p>
        </p:txBody>
      </p:sp>
      <p:sp>
        <p:nvSpPr>
          <p:cNvPr id="3" name="Bilan radiatif  en surface">
            <a:extLst>
              <a:ext uri="{FF2B5EF4-FFF2-40B4-BE49-F238E27FC236}">
                <a16:creationId xmlns:a16="http://schemas.microsoft.com/office/drawing/2014/main" id="{CE99EDC6-7EFC-2105-E7DF-B748D4AF1DF8}"/>
              </a:ext>
            </a:extLst>
          </p:cNvPr>
          <p:cNvSpPr txBox="1"/>
          <p:nvPr/>
        </p:nvSpPr>
        <p:spPr>
          <a:xfrm>
            <a:off x="3609178" y="8260204"/>
            <a:ext cx="144333" cy="5136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p>
            <a:pPr>
              <a:defRPr sz="2600" b="0"/>
            </a:pPr>
            <a:endParaRPr sz="2400" dirty="0"/>
          </a:p>
        </p:txBody>
      </p:sp>
      <p:sp>
        <p:nvSpPr>
          <p:cNvPr id="5" name="Échanges simplifiés d’éléments volatiles">
            <a:extLst>
              <a:ext uri="{FF2B5EF4-FFF2-40B4-BE49-F238E27FC236}">
                <a16:creationId xmlns:a16="http://schemas.microsoft.com/office/drawing/2014/main" id="{900A4EF4-67AD-3D13-EE6A-A2FA1885B98A}"/>
              </a:ext>
            </a:extLst>
          </p:cNvPr>
          <p:cNvSpPr txBox="1"/>
          <p:nvPr/>
        </p:nvSpPr>
        <p:spPr>
          <a:xfrm>
            <a:off x="2573991" y="8123440"/>
            <a:ext cx="2870978" cy="88293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p>
            <a:pPr algn="l">
              <a:defRPr sz="2600" b="0"/>
            </a:pPr>
            <a:r>
              <a:rPr sz="2400" dirty="0" err="1"/>
              <a:t>Échanges</a:t>
            </a:r>
            <a:r>
              <a:rPr sz="2400" dirty="0"/>
              <a:t> </a:t>
            </a:r>
            <a:r>
              <a:rPr sz="2400" dirty="0" err="1"/>
              <a:t>simplifiés</a:t>
            </a:r>
            <a:br>
              <a:rPr sz="2400" dirty="0"/>
            </a:br>
            <a:r>
              <a:rPr lang="en-US" sz="2400" dirty="0"/>
              <a:t>atmosphere-</a:t>
            </a:r>
            <a:r>
              <a:rPr lang="en-US" sz="2400" dirty="0" err="1"/>
              <a:t>neige</a:t>
            </a:r>
            <a:endParaRPr sz="2400" dirty="0"/>
          </a:p>
        </p:txBody>
      </p:sp>
    </p:spTree>
    <p:extLst>
      <p:ext uri="{BB962C8B-B14F-4D97-AF65-F5344CB8AC3E}">
        <p14:creationId xmlns:p14="http://schemas.microsoft.com/office/powerpoint/2010/main" val="3977054824"/>
      </p:ext>
    </p:extLst>
  </p:cSld>
  <p:clrMapOvr>
    <a:masterClrMapping/>
  </p:clrMapOvr>
  <p:transition spd="med"/>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87C18EB5-5236-6A59-C588-154838EEF03A}"/>
            </a:ext>
          </a:extLst>
        </p:cNvPr>
        <p:cNvGrpSpPr/>
        <p:nvPr/>
      </p:nvGrpSpPr>
      <p:grpSpPr>
        <a:xfrm>
          <a:off x="0" y="0"/>
          <a:ext cx="0" cy="0"/>
          <a:chOff x="0" y="0"/>
          <a:chExt cx="0" cy="0"/>
        </a:xfrm>
      </p:grpSpPr>
      <p:sp>
        <p:nvSpPr>
          <p:cNvPr id="724" name="Titre 1">
            <a:extLst>
              <a:ext uri="{FF2B5EF4-FFF2-40B4-BE49-F238E27FC236}">
                <a16:creationId xmlns:a16="http://schemas.microsoft.com/office/drawing/2014/main" id="{1DD05B82-9391-B088-94CF-37B95DD6003B}"/>
              </a:ext>
            </a:extLst>
          </p:cNvPr>
          <p:cNvSpPr txBox="1"/>
          <p:nvPr/>
        </p:nvSpPr>
        <p:spPr>
          <a:xfrm>
            <a:off x="429008" y="192255"/>
            <a:ext cx="23525985" cy="201676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68580" tIns="68580" rIns="68580" bIns="68580">
            <a:spAutoFit/>
          </a:bodyPr>
          <a:lstStyle>
            <a:lvl1pPr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6200">
                <a:latin typeface="Helvetica"/>
                <a:ea typeface="Helvetica"/>
                <a:cs typeface="Helvetica"/>
                <a:sym typeface="Helvetica"/>
              </a:defRPr>
            </a:lvl1pPr>
          </a:lstStyle>
          <a:p>
            <a:r>
              <a:rPr dirty="0" err="1"/>
              <a:t>Méthodologie</a:t>
            </a:r>
            <a:r>
              <a:rPr dirty="0"/>
              <a:t> : </a:t>
            </a:r>
            <a:r>
              <a:rPr dirty="0" err="1"/>
              <a:t>Amélioration</a:t>
            </a:r>
            <a:r>
              <a:rPr dirty="0"/>
              <a:t> de la </a:t>
            </a:r>
            <a:r>
              <a:rPr dirty="0" err="1"/>
              <a:t>représentation</a:t>
            </a:r>
            <a:r>
              <a:rPr dirty="0"/>
              <a:t> de </a:t>
            </a:r>
            <a:r>
              <a:rPr dirty="0" err="1"/>
              <a:t>l’environnement</a:t>
            </a:r>
            <a:r>
              <a:rPr dirty="0"/>
              <a:t> </a:t>
            </a:r>
            <a:r>
              <a:rPr dirty="0" err="1"/>
              <a:t>proche</a:t>
            </a:r>
            <a:r>
              <a:rPr dirty="0"/>
              <a:t>-surface</a:t>
            </a:r>
          </a:p>
        </p:txBody>
      </p:sp>
      <p:pic>
        <p:nvPicPr>
          <p:cNvPr id="726" name="test1.pdf" descr="test1.pdf">
            <a:extLst>
              <a:ext uri="{FF2B5EF4-FFF2-40B4-BE49-F238E27FC236}">
                <a16:creationId xmlns:a16="http://schemas.microsoft.com/office/drawing/2014/main" id="{3FBE747E-F12B-9E2D-D1F7-26E28FF7F0B6}"/>
              </a:ext>
            </a:extLst>
          </p:cNvPr>
          <p:cNvPicPr>
            <a:picLocks noChangeAspect="1"/>
          </p:cNvPicPr>
          <p:nvPr/>
        </p:nvPicPr>
        <p:blipFill>
          <a:blip r:embed="rId3"/>
          <a:stretch>
            <a:fillRect/>
          </a:stretch>
        </p:blipFill>
        <p:spPr>
          <a:xfrm>
            <a:off x="429007" y="5250071"/>
            <a:ext cx="11155680" cy="7416801"/>
          </a:xfrm>
          <a:prstGeom prst="rect">
            <a:avLst/>
          </a:prstGeom>
          <a:ln w="25400">
            <a:solidFill>
              <a:srgbClr val="000000"/>
            </a:solidFill>
            <a:miter lim="400000"/>
          </a:ln>
        </p:spPr>
      </p:pic>
      <p:sp>
        <p:nvSpPr>
          <p:cNvPr id="2" name="Traitement simplifié de l’environnement proche surface dans le précédent modèle martien…">
            <a:extLst>
              <a:ext uri="{FF2B5EF4-FFF2-40B4-BE49-F238E27FC236}">
                <a16:creationId xmlns:a16="http://schemas.microsoft.com/office/drawing/2014/main" id="{BCA2CA07-BAC5-79D7-8B3F-A5E7D7CA7B2D}"/>
              </a:ext>
            </a:extLst>
          </p:cNvPr>
          <p:cNvSpPr txBox="1"/>
          <p:nvPr/>
        </p:nvSpPr>
        <p:spPr>
          <a:xfrm>
            <a:off x="390084" y="2181924"/>
            <a:ext cx="23525985" cy="306814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71437" tIns="71437" rIns="71437" bIns="71437" anchor="ctr">
            <a:spAutoFit/>
          </a:bodyPr>
          <a:lstStyle/>
          <a:p>
            <a:pPr marL="527843" indent="-527843" algn="l">
              <a:buSzPct val="145000"/>
              <a:buChar char="•"/>
              <a:defRPr sz="3800" b="0"/>
            </a:pPr>
            <a:r>
              <a:rPr lang="en-US" dirty="0" err="1">
                <a:solidFill>
                  <a:schemeClr val="tx1"/>
                </a:solidFill>
              </a:rPr>
              <a:t>Utilisation</a:t>
            </a:r>
            <a:r>
              <a:rPr lang="en-US" dirty="0">
                <a:solidFill>
                  <a:schemeClr val="tx1"/>
                </a:solidFill>
              </a:rPr>
              <a:t> du Mars Planetary Climate Model </a:t>
            </a:r>
            <a:r>
              <a:rPr lang="en-US" dirty="0" err="1">
                <a:solidFill>
                  <a:schemeClr val="tx1"/>
                </a:solidFill>
              </a:rPr>
              <a:t>développé</a:t>
            </a:r>
            <a:r>
              <a:rPr lang="en-US" dirty="0">
                <a:solidFill>
                  <a:schemeClr val="tx1"/>
                </a:solidFill>
              </a:rPr>
              <a:t> au LMD, LATMOS, etc.</a:t>
            </a:r>
          </a:p>
          <a:p>
            <a:pPr algn="l">
              <a:buSzPct val="145000"/>
              <a:defRPr sz="3800" b="0"/>
            </a:pPr>
            <a:endParaRPr lang="en-US" dirty="0">
              <a:solidFill>
                <a:schemeClr val="tx1"/>
              </a:solidFill>
            </a:endParaRPr>
          </a:p>
          <a:p>
            <a:pPr marL="527843" indent="-527843" algn="l">
              <a:buSzPct val="145000"/>
              <a:buChar char="•"/>
              <a:defRPr sz="3800" b="0"/>
            </a:pPr>
            <a:r>
              <a:rPr lang="en-US" dirty="0" err="1">
                <a:solidFill>
                  <a:schemeClr val="tx1"/>
                </a:solidFill>
              </a:rPr>
              <a:t>Amélioration</a:t>
            </a:r>
            <a:r>
              <a:rPr lang="en-US" dirty="0">
                <a:solidFill>
                  <a:schemeClr val="tx1"/>
                </a:solidFill>
              </a:rPr>
              <a:t> de la </a:t>
            </a:r>
            <a:r>
              <a:rPr lang="en-US" dirty="0" err="1">
                <a:solidFill>
                  <a:schemeClr val="tx1"/>
                </a:solidFill>
              </a:rPr>
              <a:t>représentation</a:t>
            </a:r>
            <a:r>
              <a:rPr lang="en-US" dirty="0">
                <a:solidFill>
                  <a:schemeClr val="tx1"/>
                </a:solidFill>
              </a:rPr>
              <a:t> des </a:t>
            </a:r>
            <a:r>
              <a:rPr lang="en-US" dirty="0" err="1">
                <a:solidFill>
                  <a:schemeClr val="tx1"/>
                </a:solidFill>
              </a:rPr>
              <a:t>mécanismes</a:t>
            </a:r>
            <a:r>
              <a:rPr lang="en-US" dirty="0">
                <a:solidFill>
                  <a:schemeClr val="tx1"/>
                </a:solidFill>
              </a:rPr>
              <a:t> </a:t>
            </a:r>
            <a:r>
              <a:rPr lang="en-US" dirty="0" err="1">
                <a:solidFill>
                  <a:schemeClr val="tx1"/>
                </a:solidFill>
              </a:rPr>
              <a:t>contrôlant</a:t>
            </a:r>
            <a:r>
              <a:rPr lang="en-US" dirty="0">
                <a:solidFill>
                  <a:schemeClr val="tx1"/>
                </a:solidFill>
              </a:rPr>
              <a:t> la </a:t>
            </a:r>
            <a:r>
              <a:rPr lang="en-US" dirty="0" err="1">
                <a:solidFill>
                  <a:schemeClr val="tx1"/>
                </a:solidFill>
              </a:rPr>
              <a:t>dynamique</a:t>
            </a:r>
            <a:r>
              <a:rPr lang="en-US" dirty="0">
                <a:solidFill>
                  <a:schemeClr val="tx1"/>
                </a:solidFill>
              </a:rPr>
              <a:t> de formation/sublimation des </a:t>
            </a:r>
            <a:r>
              <a:rPr lang="en-US" dirty="0" err="1">
                <a:solidFill>
                  <a:schemeClr val="tx1"/>
                </a:solidFill>
              </a:rPr>
              <a:t>glaces</a:t>
            </a:r>
            <a:r>
              <a:rPr lang="en-US" dirty="0">
                <a:solidFill>
                  <a:schemeClr val="tx1"/>
                </a:solidFill>
              </a:rPr>
              <a:t>.</a:t>
            </a:r>
            <a:endParaRPr dirty="0">
              <a:solidFill>
                <a:schemeClr val="tx1"/>
              </a:solidFill>
            </a:endParaRPr>
          </a:p>
          <a:p>
            <a:pPr algn="l">
              <a:defRPr sz="3800" b="0"/>
            </a:pPr>
            <a:endParaRPr dirty="0"/>
          </a:p>
        </p:txBody>
      </p:sp>
      <p:pic>
        <p:nvPicPr>
          <p:cNvPr id="3" name="test_chat.pdf" descr="test_chat.pdf">
            <a:extLst>
              <a:ext uri="{FF2B5EF4-FFF2-40B4-BE49-F238E27FC236}">
                <a16:creationId xmlns:a16="http://schemas.microsoft.com/office/drawing/2014/main" id="{88EF3F98-707E-6680-F2AA-E9A693342133}"/>
              </a:ext>
            </a:extLst>
          </p:cNvPr>
          <p:cNvPicPr>
            <a:picLocks noChangeAspect="1"/>
          </p:cNvPicPr>
          <p:nvPr/>
        </p:nvPicPr>
        <p:blipFill>
          <a:blip r:embed="rId4"/>
          <a:stretch>
            <a:fillRect/>
          </a:stretch>
        </p:blipFill>
        <p:spPr>
          <a:xfrm flipH="1">
            <a:off x="12223240" y="5250071"/>
            <a:ext cx="11731752" cy="7414875"/>
          </a:xfrm>
          <a:prstGeom prst="rect">
            <a:avLst/>
          </a:prstGeom>
          <a:ln w="25400">
            <a:solidFill>
              <a:srgbClr val="000000"/>
            </a:solidFill>
            <a:miter lim="400000"/>
          </a:ln>
        </p:spPr>
      </p:pic>
      <p:sp>
        <p:nvSpPr>
          <p:cNvPr id="4" name="Bilan radiatif  en surface">
            <a:extLst>
              <a:ext uri="{FF2B5EF4-FFF2-40B4-BE49-F238E27FC236}">
                <a16:creationId xmlns:a16="http://schemas.microsoft.com/office/drawing/2014/main" id="{22941A24-9983-C216-3B33-443CA4F75078}"/>
              </a:ext>
            </a:extLst>
          </p:cNvPr>
          <p:cNvSpPr txBox="1"/>
          <p:nvPr/>
        </p:nvSpPr>
        <p:spPr>
          <a:xfrm>
            <a:off x="5274250" y="9649611"/>
            <a:ext cx="2282676" cy="88293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p>
            <a:pPr>
              <a:defRPr sz="2600" b="0"/>
            </a:pPr>
            <a:r>
              <a:rPr sz="2400" dirty="0"/>
              <a:t>Bilan </a:t>
            </a:r>
            <a:r>
              <a:rPr lang="en-US" sz="2400" dirty="0" err="1"/>
              <a:t>d’énergie</a:t>
            </a:r>
            <a:r>
              <a:rPr sz="2400" dirty="0"/>
              <a:t> </a:t>
            </a:r>
            <a:br>
              <a:rPr sz="2400" dirty="0"/>
            </a:br>
            <a:r>
              <a:rPr sz="2400" dirty="0" err="1"/>
              <a:t>en</a:t>
            </a:r>
            <a:r>
              <a:rPr sz="2400" dirty="0"/>
              <a:t> surface</a:t>
            </a:r>
          </a:p>
        </p:txBody>
      </p:sp>
      <p:sp>
        <p:nvSpPr>
          <p:cNvPr id="5" name="Interactions surface-atmosphère  dans la couche limite irréalistes en conditions hivernales">
            <a:extLst>
              <a:ext uri="{FF2B5EF4-FFF2-40B4-BE49-F238E27FC236}">
                <a16:creationId xmlns:a16="http://schemas.microsoft.com/office/drawing/2014/main" id="{F6E44DA1-3A2E-9A72-6061-444E89E9A953}"/>
              </a:ext>
            </a:extLst>
          </p:cNvPr>
          <p:cNvSpPr txBox="1"/>
          <p:nvPr/>
        </p:nvSpPr>
        <p:spPr>
          <a:xfrm>
            <a:off x="9216358" y="9023478"/>
            <a:ext cx="2368329" cy="125226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71437" tIns="71437" rIns="71437" bIns="71437" anchor="ctr">
            <a:spAutoFit/>
          </a:bodyPr>
          <a:lstStyle>
            <a:lvl1pPr algn="l">
              <a:defRPr sz="2600" b="0"/>
            </a:lvl1pPr>
          </a:lstStyle>
          <a:p>
            <a:r>
              <a:rPr lang="en-US" sz="2400" dirty="0"/>
              <a:t>Transport de la </a:t>
            </a:r>
            <a:r>
              <a:rPr lang="en-US" sz="2400" dirty="0" err="1"/>
              <a:t>vapeur</a:t>
            </a:r>
            <a:r>
              <a:rPr lang="en-US" sz="2400" dirty="0"/>
              <a:t> </a:t>
            </a:r>
            <a:r>
              <a:rPr lang="en-US" sz="2400" dirty="0" err="1"/>
              <a:t>en</a:t>
            </a:r>
            <a:r>
              <a:rPr lang="en-US" sz="2400" dirty="0"/>
              <a:t> </a:t>
            </a:r>
            <a:r>
              <a:rPr lang="en-US" sz="2400" dirty="0" err="1"/>
              <a:t>proche</a:t>
            </a:r>
            <a:r>
              <a:rPr lang="en-US" sz="2400" dirty="0"/>
              <a:t>-surface</a:t>
            </a:r>
            <a:endParaRPr sz="2400" dirty="0"/>
          </a:p>
        </p:txBody>
      </p:sp>
      <p:sp>
        <p:nvSpPr>
          <p:cNvPr id="8" name="Échanges simplifiés d’éléments volatiles">
            <a:extLst>
              <a:ext uri="{FF2B5EF4-FFF2-40B4-BE49-F238E27FC236}">
                <a16:creationId xmlns:a16="http://schemas.microsoft.com/office/drawing/2014/main" id="{6B69DE3D-7834-14A9-52F3-D14FE701796E}"/>
              </a:ext>
            </a:extLst>
          </p:cNvPr>
          <p:cNvSpPr txBox="1"/>
          <p:nvPr/>
        </p:nvSpPr>
        <p:spPr>
          <a:xfrm>
            <a:off x="2573991" y="8123440"/>
            <a:ext cx="2870978" cy="88293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p>
            <a:pPr algn="l">
              <a:defRPr sz="2600" b="0"/>
            </a:pPr>
            <a:r>
              <a:rPr sz="2400" dirty="0" err="1"/>
              <a:t>Échanges</a:t>
            </a:r>
            <a:r>
              <a:rPr sz="2400" dirty="0"/>
              <a:t> </a:t>
            </a:r>
            <a:r>
              <a:rPr sz="2400" dirty="0" err="1"/>
              <a:t>simplifiés</a:t>
            </a:r>
            <a:br>
              <a:rPr sz="2400" dirty="0"/>
            </a:br>
            <a:r>
              <a:rPr lang="en-US" sz="2400" dirty="0"/>
              <a:t>atmosphere-</a:t>
            </a:r>
            <a:r>
              <a:rPr lang="en-US" sz="2400" dirty="0" err="1"/>
              <a:t>neige</a:t>
            </a:r>
            <a:endParaRPr sz="2400" dirty="0"/>
          </a:p>
        </p:txBody>
      </p:sp>
      <p:sp>
        <p:nvSpPr>
          <p:cNvPr id="12" name="Inclusion des effets topographiques(“microclimats de pente”)">
            <a:extLst>
              <a:ext uri="{FF2B5EF4-FFF2-40B4-BE49-F238E27FC236}">
                <a16:creationId xmlns:a16="http://schemas.microsoft.com/office/drawing/2014/main" id="{4389A2F9-77A5-7835-A282-7F546B3EEA64}"/>
              </a:ext>
            </a:extLst>
          </p:cNvPr>
          <p:cNvSpPr txBox="1"/>
          <p:nvPr/>
        </p:nvSpPr>
        <p:spPr>
          <a:xfrm>
            <a:off x="14270502" y="5250071"/>
            <a:ext cx="4262127" cy="125226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1437" tIns="71437" rIns="71437" bIns="71437" anchor="ctr">
            <a:spAutoFit/>
          </a:bodyPr>
          <a:lstStyle>
            <a:lvl1pPr algn="l">
              <a:defRPr sz="2400" b="0"/>
            </a:lvl1pPr>
          </a:lstStyle>
          <a:p>
            <a:r>
              <a:rPr dirty="0"/>
              <a:t>Inclusion des </a:t>
            </a:r>
            <a:r>
              <a:rPr dirty="0" err="1"/>
              <a:t>effets</a:t>
            </a:r>
            <a:r>
              <a:rPr dirty="0"/>
              <a:t> </a:t>
            </a:r>
            <a:r>
              <a:rPr dirty="0" err="1"/>
              <a:t>topographiques</a:t>
            </a:r>
            <a:r>
              <a:rPr lang="en-US" dirty="0"/>
              <a:t> (</a:t>
            </a:r>
            <a:r>
              <a:rPr lang="en-US" b="1" i="1" dirty="0"/>
              <a:t>Lange et al., 2023a, b, 2025</a:t>
            </a:r>
            <a:r>
              <a:rPr lang="en-US" dirty="0"/>
              <a:t>)</a:t>
            </a:r>
            <a:endParaRPr dirty="0"/>
          </a:p>
        </p:txBody>
      </p:sp>
      <p:sp>
        <p:nvSpPr>
          <p:cNvPr id="13" name="12">
            <a:extLst>
              <a:ext uri="{FF2B5EF4-FFF2-40B4-BE49-F238E27FC236}">
                <a16:creationId xmlns:a16="http://schemas.microsoft.com/office/drawing/2014/main" id="{4FE91AA5-D5B8-9C52-8B83-16B39F1470EB}"/>
              </a:ext>
            </a:extLst>
          </p:cNvPr>
          <p:cNvSpPr txBox="1">
            <a:spLocks/>
          </p:cNvSpPr>
          <p:nvPr/>
        </p:nvSpPr>
        <p:spPr>
          <a:xfrm>
            <a:off x="24058736" y="13253127"/>
            <a:ext cx="281165" cy="47705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68579" tIns="68579" rIns="68579" bIns="68579"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r" defTabSz="18288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888888"/>
                </a:solidFill>
                <a:effectLst/>
                <a:uFillTx/>
                <a:latin typeface="Calibri"/>
                <a:ea typeface="Calibri"/>
                <a:cs typeface="Calibri"/>
                <a:sym typeface="Calibri"/>
              </a:defRPr>
            </a:lvl1pPr>
            <a:lvl2pPr marL="0" marR="0" indent="228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2pPr>
            <a:lvl3pPr marL="0" marR="0" indent="457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3pPr>
            <a:lvl4pPr marL="0" marR="0" indent="685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4pPr>
            <a:lvl5pPr marL="0" marR="0" indent="9144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5pPr>
            <a:lvl6pPr marL="0" marR="0" indent="11430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6pPr>
            <a:lvl7pPr marL="0" marR="0" indent="1371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7pPr>
            <a:lvl8pPr marL="0" marR="0" indent="1600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8pPr>
            <a:lvl9pPr marL="0" marR="0" indent="1828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9pPr>
          </a:lstStyle>
          <a:p>
            <a:r>
              <a:rPr lang="en-US" dirty="0"/>
              <a:t>4</a:t>
            </a:r>
          </a:p>
        </p:txBody>
      </p:sp>
    </p:spTree>
    <p:extLst>
      <p:ext uri="{BB962C8B-B14F-4D97-AF65-F5344CB8AC3E}">
        <p14:creationId xmlns:p14="http://schemas.microsoft.com/office/powerpoint/2010/main" val="2938796274"/>
      </p:ext>
    </p:extLst>
  </p:cSld>
  <p:clrMapOvr>
    <a:masterClrMapping/>
  </p:clrMapOvr>
  <p:transition spd="med"/>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802" name="validation_all.pdf" descr="validation_all.pdf"/>
          <p:cNvPicPr>
            <a:picLocks noChangeAspect="1"/>
          </p:cNvPicPr>
          <p:nvPr/>
        </p:nvPicPr>
        <p:blipFill>
          <a:blip r:embed="rId2"/>
          <a:stretch>
            <a:fillRect/>
          </a:stretch>
        </p:blipFill>
        <p:spPr>
          <a:xfrm>
            <a:off x="13766800" y="3898900"/>
            <a:ext cx="9321800" cy="8939902"/>
          </a:xfrm>
          <a:prstGeom prst="rect">
            <a:avLst/>
          </a:prstGeom>
          <a:ln w="12700">
            <a:miter lim="400000"/>
          </a:ln>
        </p:spPr>
      </p:pic>
      <p:sp>
        <p:nvSpPr>
          <p:cNvPr id="804" name="13"/>
          <p:cNvSpPr txBox="1">
            <a:spLocks noGrp="1"/>
          </p:cNvSpPr>
          <p:nvPr>
            <p:ph type="sldNum" sz="quarter" idx="4294967295"/>
          </p:nvPr>
        </p:nvSpPr>
        <p:spPr>
          <a:xfrm>
            <a:off x="24058737" y="13253127"/>
            <a:ext cx="281164" cy="477052"/>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68579" tIns="68579" rIns="68579" bIns="68579" anchor="ctr"/>
          <a:lstStyle>
            <a:lvl1pPr algn="r" defTabSz="1828800">
              <a:defRPr>
                <a:solidFill>
                  <a:srgbClr val="888888"/>
                </a:solidFill>
                <a:latin typeface="Calibri"/>
                <a:ea typeface="Calibri"/>
                <a:cs typeface="Calibri"/>
                <a:sym typeface="Calibri"/>
              </a:defRPr>
            </a:lvl1pPr>
          </a:lstStyle>
          <a:p>
            <a:r>
              <a:rPr lang="en-US" dirty="0"/>
              <a:t>5</a:t>
            </a:r>
            <a:endParaRPr dirty="0"/>
          </a:p>
        </p:txBody>
      </p:sp>
      <p:pic>
        <p:nvPicPr>
          <p:cNvPr id="806" name="pasted-movie.png" descr="pasted-movie.png"/>
          <p:cNvPicPr>
            <a:picLocks noChangeAspect="1"/>
          </p:cNvPicPr>
          <p:nvPr/>
        </p:nvPicPr>
        <p:blipFill>
          <a:blip r:embed="rId3"/>
          <a:srcRect l="25658"/>
          <a:stretch>
            <a:fillRect/>
          </a:stretch>
        </p:blipFill>
        <p:spPr>
          <a:xfrm>
            <a:off x="785720" y="4066638"/>
            <a:ext cx="10886568" cy="8220564"/>
          </a:xfrm>
          <a:prstGeom prst="rect">
            <a:avLst/>
          </a:prstGeom>
          <a:ln w="12700">
            <a:miter lim="400000"/>
          </a:ln>
        </p:spPr>
      </p:pic>
      <p:sp>
        <p:nvSpPr>
          <p:cNvPr id="807" name="Arrow 14"/>
          <p:cNvSpPr/>
          <p:nvPr/>
        </p:nvSpPr>
        <p:spPr>
          <a:xfrm>
            <a:off x="12065278" y="4093628"/>
            <a:ext cx="253444" cy="1228044"/>
          </a:xfrm>
          <a:custGeom>
            <a:avLst/>
            <a:gdLst/>
            <a:ahLst/>
            <a:cxnLst>
              <a:cxn ang="0">
                <a:pos x="wd2" y="hd2"/>
              </a:cxn>
              <a:cxn ang="5400000">
                <a:pos x="wd2" y="hd2"/>
              </a:cxn>
              <a:cxn ang="10800000">
                <a:pos x="wd2" y="hd2"/>
              </a:cxn>
              <a:cxn ang="16200000">
                <a:pos x="wd2" y="hd2"/>
              </a:cxn>
            </a:cxnLst>
            <a:rect l="0" t="0" r="r" b="b"/>
            <a:pathLst>
              <a:path w="21600" h="21600" extrusionOk="0">
                <a:moveTo>
                  <a:pt x="10800" y="21600"/>
                </a:moveTo>
                <a:cubicBezTo>
                  <a:pt x="10800" y="21170"/>
                  <a:pt x="4260" y="17558"/>
                  <a:pt x="0" y="15248"/>
                </a:cubicBezTo>
                <a:cubicBezTo>
                  <a:pt x="3158" y="15567"/>
                  <a:pt x="7556" y="16051"/>
                  <a:pt x="9627" y="16455"/>
                </a:cubicBezTo>
                <a:lnTo>
                  <a:pt x="9627" y="6859"/>
                </a:lnTo>
                <a:cubicBezTo>
                  <a:pt x="7000" y="6396"/>
                  <a:pt x="656" y="5820"/>
                  <a:pt x="656" y="5820"/>
                </a:cubicBezTo>
                <a:lnTo>
                  <a:pt x="656" y="4821"/>
                </a:lnTo>
                <a:cubicBezTo>
                  <a:pt x="656" y="4821"/>
                  <a:pt x="7000" y="5397"/>
                  <a:pt x="9627" y="5861"/>
                </a:cubicBezTo>
                <a:lnTo>
                  <a:pt x="9627" y="5254"/>
                </a:lnTo>
                <a:cubicBezTo>
                  <a:pt x="7000" y="4790"/>
                  <a:pt x="656" y="4214"/>
                  <a:pt x="656" y="4214"/>
                </a:cubicBezTo>
                <a:lnTo>
                  <a:pt x="656" y="3454"/>
                </a:lnTo>
                <a:lnTo>
                  <a:pt x="656" y="3213"/>
                </a:lnTo>
                <a:cubicBezTo>
                  <a:pt x="656" y="3213"/>
                  <a:pt x="7000" y="3791"/>
                  <a:pt x="9627" y="4255"/>
                </a:cubicBezTo>
                <a:lnTo>
                  <a:pt x="9627" y="3646"/>
                </a:lnTo>
                <a:cubicBezTo>
                  <a:pt x="7000" y="3183"/>
                  <a:pt x="656" y="2606"/>
                  <a:pt x="656" y="2606"/>
                </a:cubicBezTo>
                <a:lnTo>
                  <a:pt x="656" y="1848"/>
                </a:lnTo>
                <a:lnTo>
                  <a:pt x="656" y="1608"/>
                </a:lnTo>
                <a:cubicBezTo>
                  <a:pt x="656" y="1608"/>
                  <a:pt x="7000" y="2184"/>
                  <a:pt x="9627" y="2647"/>
                </a:cubicBezTo>
                <a:lnTo>
                  <a:pt x="9627" y="2040"/>
                </a:lnTo>
                <a:cubicBezTo>
                  <a:pt x="7000" y="1577"/>
                  <a:pt x="656" y="1001"/>
                  <a:pt x="656" y="1001"/>
                </a:cubicBezTo>
                <a:lnTo>
                  <a:pt x="656" y="240"/>
                </a:lnTo>
                <a:lnTo>
                  <a:pt x="656" y="0"/>
                </a:lnTo>
                <a:cubicBezTo>
                  <a:pt x="656" y="0"/>
                  <a:pt x="9985" y="845"/>
                  <a:pt x="10731" y="1310"/>
                </a:cubicBezTo>
                <a:lnTo>
                  <a:pt x="10878" y="1310"/>
                </a:lnTo>
                <a:cubicBezTo>
                  <a:pt x="11655" y="844"/>
                  <a:pt x="20944" y="0"/>
                  <a:pt x="20944" y="0"/>
                </a:cubicBezTo>
                <a:lnTo>
                  <a:pt x="20944" y="240"/>
                </a:lnTo>
                <a:lnTo>
                  <a:pt x="20944" y="1001"/>
                </a:lnTo>
                <a:cubicBezTo>
                  <a:pt x="20944" y="1001"/>
                  <a:pt x="14601" y="1578"/>
                  <a:pt x="11973" y="2042"/>
                </a:cubicBezTo>
                <a:lnTo>
                  <a:pt x="11973" y="2649"/>
                </a:lnTo>
                <a:cubicBezTo>
                  <a:pt x="14601" y="2185"/>
                  <a:pt x="20944" y="1608"/>
                  <a:pt x="20944" y="1608"/>
                </a:cubicBezTo>
                <a:lnTo>
                  <a:pt x="20944" y="1848"/>
                </a:lnTo>
                <a:lnTo>
                  <a:pt x="20944" y="2606"/>
                </a:lnTo>
                <a:cubicBezTo>
                  <a:pt x="20944" y="2606"/>
                  <a:pt x="14601" y="3184"/>
                  <a:pt x="11973" y="3648"/>
                </a:cubicBezTo>
                <a:lnTo>
                  <a:pt x="11973" y="4257"/>
                </a:lnTo>
                <a:cubicBezTo>
                  <a:pt x="14601" y="3792"/>
                  <a:pt x="20944" y="3213"/>
                  <a:pt x="20944" y="3213"/>
                </a:cubicBezTo>
                <a:lnTo>
                  <a:pt x="20944" y="3454"/>
                </a:lnTo>
                <a:lnTo>
                  <a:pt x="20944" y="4214"/>
                </a:lnTo>
                <a:cubicBezTo>
                  <a:pt x="20944" y="4214"/>
                  <a:pt x="14601" y="4792"/>
                  <a:pt x="11973" y="5255"/>
                </a:cubicBezTo>
                <a:lnTo>
                  <a:pt x="11973" y="5862"/>
                </a:lnTo>
                <a:cubicBezTo>
                  <a:pt x="14601" y="5399"/>
                  <a:pt x="20944" y="4821"/>
                  <a:pt x="20944" y="4821"/>
                </a:cubicBezTo>
                <a:lnTo>
                  <a:pt x="20944" y="5820"/>
                </a:lnTo>
                <a:cubicBezTo>
                  <a:pt x="20944" y="5820"/>
                  <a:pt x="14601" y="6397"/>
                  <a:pt x="11973" y="6861"/>
                </a:cubicBezTo>
                <a:lnTo>
                  <a:pt x="11973" y="16457"/>
                </a:lnTo>
                <a:cubicBezTo>
                  <a:pt x="14046" y="16052"/>
                  <a:pt x="18444" y="15568"/>
                  <a:pt x="21600" y="15248"/>
                </a:cubicBezTo>
                <a:cubicBezTo>
                  <a:pt x="17351" y="17558"/>
                  <a:pt x="10834" y="21170"/>
                  <a:pt x="10800" y="21600"/>
                </a:cubicBezTo>
                <a:close/>
              </a:path>
            </a:pathLst>
          </a:custGeom>
          <a:solidFill>
            <a:srgbClr val="000000"/>
          </a:soli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808" name="N"/>
          <p:cNvSpPr txBox="1"/>
          <p:nvPr/>
        </p:nvSpPr>
        <p:spPr>
          <a:xfrm>
            <a:off x="11963641" y="5274538"/>
            <a:ext cx="456718" cy="62638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p>
            <a:r>
              <a:t>N</a:t>
            </a:r>
          </a:p>
        </p:txBody>
      </p:sp>
      <p:sp>
        <p:nvSpPr>
          <p:cNvPr id="809" name="Développement d’algorithmes de détection de givre à partir des données de la mission Mars Odyssey"/>
          <p:cNvSpPr txBox="1"/>
          <p:nvPr/>
        </p:nvSpPr>
        <p:spPr>
          <a:xfrm>
            <a:off x="783954" y="2251951"/>
            <a:ext cx="10890209" cy="122227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p>
            <a:pPr>
              <a:defRPr sz="3600" b="0"/>
            </a:pPr>
            <a:r>
              <a:t>Développement d’algorithmes de détection de givre à partir des données de la mission </a:t>
            </a:r>
            <a:r>
              <a:rPr i="1"/>
              <a:t>Mars Odyssey </a:t>
            </a:r>
          </a:p>
        </p:txBody>
      </p:sp>
      <p:sp>
        <p:nvSpPr>
          <p:cNvPr id="810" name="Comparaison avec mon modèle"/>
          <p:cNvSpPr txBox="1"/>
          <p:nvPr/>
        </p:nvSpPr>
        <p:spPr>
          <a:xfrm>
            <a:off x="13819240" y="2525001"/>
            <a:ext cx="10890209" cy="67617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lvl1pPr>
              <a:defRPr sz="3600" b="0"/>
            </a:lvl1pPr>
          </a:lstStyle>
          <a:p>
            <a:r>
              <a:t>Comparaison avec mon modèle</a:t>
            </a:r>
          </a:p>
        </p:txBody>
      </p:sp>
      <p:sp>
        <p:nvSpPr>
          <p:cNvPr id="812" name="Line"/>
          <p:cNvSpPr/>
          <p:nvPr/>
        </p:nvSpPr>
        <p:spPr>
          <a:xfrm>
            <a:off x="1004759" y="12015809"/>
            <a:ext cx="651464" cy="1"/>
          </a:xfrm>
          <a:prstGeom prst="line">
            <a:avLst/>
          </a:prstGeom>
          <a:ln w="127000">
            <a:solidFill>
              <a:srgbClr val="FFFFFF"/>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813" name="100 m"/>
          <p:cNvSpPr txBox="1"/>
          <p:nvPr/>
        </p:nvSpPr>
        <p:spPr>
          <a:xfrm>
            <a:off x="673176" y="11336215"/>
            <a:ext cx="1314629" cy="62638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a:solidFill>
                  <a:srgbClr val="FFFFFF"/>
                </a:solidFill>
              </a:defRPr>
            </a:lvl1pPr>
          </a:lstStyle>
          <a:p>
            <a:r>
              <a:t>100 m</a:t>
            </a:r>
          </a:p>
        </p:txBody>
      </p:sp>
      <p:sp>
        <p:nvSpPr>
          <p:cNvPr id="814" name="Latitude"/>
          <p:cNvSpPr txBox="1"/>
          <p:nvPr/>
        </p:nvSpPr>
        <p:spPr>
          <a:xfrm rot="16200000">
            <a:off x="11738990" y="7869826"/>
            <a:ext cx="3017047" cy="61409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lvl1pPr>
              <a:defRPr b="0"/>
            </a:lvl1pPr>
          </a:lstStyle>
          <a:p>
            <a:r>
              <a:t>Latitude</a:t>
            </a:r>
          </a:p>
        </p:txBody>
      </p:sp>
      <p:sp>
        <p:nvSpPr>
          <p:cNvPr id="815" name="Longitude Solaire"/>
          <p:cNvSpPr txBox="1"/>
          <p:nvPr/>
        </p:nvSpPr>
        <p:spPr>
          <a:xfrm>
            <a:off x="15578508" y="12923448"/>
            <a:ext cx="5910188" cy="61409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lvl1pPr>
              <a:defRPr b="0"/>
            </a:lvl1pPr>
          </a:lstStyle>
          <a:p>
            <a:r>
              <a:rPr dirty="0"/>
              <a:t>Longitude Solaire</a:t>
            </a:r>
          </a:p>
        </p:txBody>
      </p:sp>
      <p:sp>
        <p:nvSpPr>
          <p:cNvPr id="816" name="Oval"/>
          <p:cNvSpPr/>
          <p:nvPr/>
        </p:nvSpPr>
        <p:spPr>
          <a:xfrm>
            <a:off x="15017607" y="10374615"/>
            <a:ext cx="327155" cy="302965"/>
          </a:xfrm>
          <a:prstGeom prst="ellipse">
            <a:avLst/>
          </a:prstGeom>
          <a:solidFill>
            <a:srgbClr val="808080"/>
          </a:solidFill>
          <a:ln w="25400">
            <a:solidFill>
              <a:srgbClr val="000000"/>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817" name="Données"/>
          <p:cNvSpPr txBox="1"/>
          <p:nvPr/>
        </p:nvSpPr>
        <p:spPr>
          <a:xfrm>
            <a:off x="15392382" y="10280949"/>
            <a:ext cx="1394665" cy="49029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lgn="l">
              <a:defRPr sz="2300" b="0"/>
            </a:lvl1pPr>
          </a:lstStyle>
          <a:p>
            <a:r>
              <a:t>Données </a:t>
            </a:r>
          </a:p>
        </p:txBody>
      </p:sp>
      <p:sp>
        <p:nvSpPr>
          <p:cNvPr id="818" name="Line"/>
          <p:cNvSpPr/>
          <p:nvPr/>
        </p:nvSpPr>
        <p:spPr>
          <a:xfrm>
            <a:off x="14952825" y="11129030"/>
            <a:ext cx="456718" cy="1"/>
          </a:xfrm>
          <a:prstGeom prst="line">
            <a:avLst/>
          </a:prstGeom>
          <a:ln w="88900">
            <a:solidFill>
              <a:schemeClr val="accent5">
                <a:hueOff val="-82419"/>
                <a:satOff val="-9513"/>
                <a:lumOff val="-16343"/>
              </a:schemeClr>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819" name="Line"/>
          <p:cNvSpPr/>
          <p:nvPr/>
        </p:nvSpPr>
        <p:spPr>
          <a:xfrm>
            <a:off x="14952825" y="11649408"/>
            <a:ext cx="456718" cy="1"/>
          </a:xfrm>
          <a:prstGeom prst="line">
            <a:avLst/>
          </a:prstGeom>
          <a:ln w="88900">
            <a:solidFill>
              <a:srgbClr val="2559F6"/>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820" name="Ancien modèle"/>
          <p:cNvSpPr txBox="1"/>
          <p:nvPr/>
        </p:nvSpPr>
        <p:spPr>
          <a:xfrm>
            <a:off x="15392382" y="10883882"/>
            <a:ext cx="2179245" cy="49029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lgn="l">
              <a:defRPr sz="2300" b="0"/>
            </a:lvl1pPr>
          </a:lstStyle>
          <a:p>
            <a:r>
              <a:t>Ancien modèle </a:t>
            </a:r>
          </a:p>
        </p:txBody>
      </p:sp>
      <p:sp>
        <p:nvSpPr>
          <p:cNvPr id="821" name="Nouveau modèle"/>
          <p:cNvSpPr txBox="1"/>
          <p:nvPr/>
        </p:nvSpPr>
        <p:spPr>
          <a:xfrm>
            <a:off x="15392382" y="11404260"/>
            <a:ext cx="2449730" cy="49029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lgn="l">
              <a:defRPr sz="2300" b="0"/>
            </a:lvl1pPr>
          </a:lstStyle>
          <a:p>
            <a:r>
              <a:t>Nouveau modèle </a:t>
            </a:r>
          </a:p>
        </p:txBody>
      </p:sp>
      <p:sp>
        <p:nvSpPr>
          <p:cNvPr id="2" name="Titre 1">
            <a:extLst>
              <a:ext uri="{FF2B5EF4-FFF2-40B4-BE49-F238E27FC236}">
                <a16:creationId xmlns:a16="http://schemas.microsoft.com/office/drawing/2014/main" id="{9416BB9E-AC9B-3843-F1E6-011D2A061DD9}"/>
              </a:ext>
            </a:extLst>
          </p:cNvPr>
          <p:cNvSpPr txBox="1"/>
          <p:nvPr/>
        </p:nvSpPr>
        <p:spPr>
          <a:xfrm>
            <a:off x="17879156" y="3248859"/>
            <a:ext cx="6332423" cy="59436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68580" tIns="68580" rIns="68580" bIns="68580">
            <a:spAutoFit/>
          </a:bodyPr>
          <a:lstStyle>
            <a:lvl1pPr defTabSz="457200">
              <a:lnSpc>
                <a:spcPts val="6400"/>
              </a:lnSpc>
              <a:spcBef>
                <a:spcPts val="1600"/>
              </a:spcBef>
              <a:defRPr sz="3000" b="0" i="1">
                <a:latin typeface="Helvetica"/>
                <a:ea typeface="Helvetica"/>
                <a:cs typeface="Helvetica"/>
                <a:sym typeface="Helvetica"/>
              </a:defRPr>
            </a:lvl1pPr>
          </a:lstStyle>
          <a:p>
            <a:r>
              <a:t>Lange et al. 2023, 2024</a:t>
            </a:r>
          </a:p>
        </p:txBody>
      </p:sp>
      <p:sp>
        <p:nvSpPr>
          <p:cNvPr id="3" name="Titre 1">
            <a:extLst>
              <a:ext uri="{FF2B5EF4-FFF2-40B4-BE49-F238E27FC236}">
                <a16:creationId xmlns:a16="http://schemas.microsoft.com/office/drawing/2014/main" id="{FE0AB515-A59E-E3B0-49CB-B1C5D8FC87BC}"/>
              </a:ext>
            </a:extLst>
          </p:cNvPr>
          <p:cNvSpPr txBox="1"/>
          <p:nvPr/>
        </p:nvSpPr>
        <p:spPr>
          <a:xfrm>
            <a:off x="6377416" y="3248860"/>
            <a:ext cx="6332423" cy="59436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68580" tIns="68580" rIns="68580" bIns="68580">
            <a:spAutoFit/>
          </a:bodyPr>
          <a:lstStyle>
            <a:lvl1pPr defTabSz="457200">
              <a:lnSpc>
                <a:spcPts val="6400"/>
              </a:lnSpc>
              <a:spcBef>
                <a:spcPts val="1600"/>
              </a:spcBef>
              <a:defRPr sz="3000" b="0" i="1">
                <a:latin typeface="Helvetica"/>
                <a:ea typeface="Helvetica"/>
                <a:cs typeface="Helvetica"/>
                <a:sym typeface="Helvetica"/>
              </a:defRPr>
            </a:lvl1pPr>
          </a:lstStyle>
          <a:p>
            <a:r>
              <a:t>Lange et al. 2022, 2024</a:t>
            </a:r>
          </a:p>
        </p:txBody>
      </p:sp>
      <p:sp>
        <p:nvSpPr>
          <p:cNvPr id="4" name="Titre 1">
            <a:extLst>
              <a:ext uri="{FF2B5EF4-FFF2-40B4-BE49-F238E27FC236}">
                <a16:creationId xmlns:a16="http://schemas.microsoft.com/office/drawing/2014/main" id="{7562E09B-35FE-EA30-001B-D9793A3BFAEC}"/>
              </a:ext>
            </a:extLst>
          </p:cNvPr>
          <p:cNvSpPr txBox="1"/>
          <p:nvPr/>
        </p:nvSpPr>
        <p:spPr>
          <a:xfrm>
            <a:off x="429008" y="192255"/>
            <a:ext cx="23525985" cy="109260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68580" tIns="68580" rIns="68580" bIns="68580">
            <a:spAutoFit/>
          </a:bodyPr>
          <a:lstStyle>
            <a:lvl1pPr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6200">
                <a:latin typeface="Helvetica"/>
                <a:ea typeface="Helvetica"/>
                <a:cs typeface="Helvetica"/>
                <a:sym typeface="Helvetica"/>
              </a:defRPr>
            </a:lvl1pPr>
          </a:lstStyle>
          <a:p>
            <a:r>
              <a:rPr lang="en-US" dirty="0"/>
              <a:t>Validation des </a:t>
            </a:r>
            <a:r>
              <a:rPr lang="en-US" dirty="0" err="1"/>
              <a:t>outils</a:t>
            </a:r>
            <a:r>
              <a:rPr lang="en-US" dirty="0"/>
              <a:t> et premiers </a:t>
            </a:r>
            <a:r>
              <a:rPr lang="en-US" dirty="0" err="1"/>
              <a:t>résultats</a:t>
            </a:r>
            <a:r>
              <a:rPr dirty="0"/>
              <a:t> </a:t>
            </a:r>
          </a:p>
        </p:txBody>
      </p:sp>
      <p:sp>
        <p:nvSpPr>
          <p:cNvPr id="5" name="Rectangle 4">
            <a:extLst>
              <a:ext uri="{FF2B5EF4-FFF2-40B4-BE49-F238E27FC236}">
                <a16:creationId xmlns:a16="http://schemas.microsoft.com/office/drawing/2014/main" id="{8C2413FE-D208-2DB4-43DC-EE3383AE06DB}"/>
              </a:ext>
            </a:extLst>
          </p:cNvPr>
          <p:cNvSpPr/>
          <p:nvPr/>
        </p:nvSpPr>
        <p:spPr>
          <a:xfrm>
            <a:off x="14385073" y="12489366"/>
            <a:ext cx="8697951" cy="1048179"/>
          </a:xfrm>
          <a:prstGeom prst="rect">
            <a:avLst/>
          </a:prstGeom>
          <a:solidFill>
            <a:schemeClr val="bg1"/>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indent="0" algn="ctr" defTabSz="821531"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dirty="0">
              <a:ln>
                <a:noFill/>
              </a:ln>
              <a:solidFill>
                <a:srgbClr val="FFFFFF"/>
              </a:solidFill>
              <a:effectLst/>
              <a:uFillTx/>
              <a:latin typeface="+mn-lt"/>
              <a:ea typeface="+mn-ea"/>
              <a:cs typeface="+mn-cs"/>
              <a:sym typeface="Helvetica Neue Medium"/>
            </a:endParaRPr>
          </a:p>
        </p:txBody>
      </p:sp>
      <p:sp>
        <p:nvSpPr>
          <p:cNvPr id="6" name="Équinoxe…">
            <a:extLst>
              <a:ext uri="{FF2B5EF4-FFF2-40B4-BE49-F238E27FC236}">
                <a16:creationId xmlns:a16="http://schemas.microsoft.com/office/drawing/2014/main" id="{BFF06EB5-AA71-CDF7-DA1D-6AF89D5639F5}"/>
              </a:ext>
            </a:extLst>
          </p:cNvPr>
          <p:cNvSpPr txBox="1"/>
          <p:nvPr/>
        </p:nvSpPr>
        <p:spPr>
          <a:xfrm>
            <a:off x="13995310" y="12452392"/>
            <a:ext cx="1869100" cy="100604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p>
            <a:pPr>
              <a:defRPr sz="1800" b="0"/>
            </a:pPr>
            <a:r>
              <a:rPr sz="2800" dirty="0" err="1"/>
              <a:t>Équinoxe</a:t>
            </a:r>
            <a:r>
              <a:rPr sz="2800" dirty="0"/>
              <a:t> </a:t>
            </a:r>
          </a:p>
          <a:p>
            <a:pPr>
              <a:defRPr sz="1800" b="0"/>
            </a:pPr>
            <a:r>
              <a:rPr sz="2800" dirty="0" err="1"/>
              <a:t>d’automne</a:t>
            </a:r>
            <a:endParaRPr sz="2800" dirty="0"/>
          </a:p>
        </p:txBody>
      </p:sp>
      <p:sp>
        <p:nvSpPr>
          <p:cNvPr id="7" name="Solstice d’hiver">
            <a:extLst>
              <a:ext uri="{FF2B5EF4-FFF2-40B4-BE49-F238E27FC236}">
                <a16:creationId xmlns:a16="http://schemas.microsoft.com/office/drawing/2014/main" id="{BE4AF49A-31C6-BBC1-FEB3-5E7C51244EB9}"/>
              </a:ext>
            </a:extLst>
          </p:cNvPr>
          <p:cNvSpPr txBox="1"/>
          <p:nvPr/>
        </p:nvSpPr>
        <p:spPr>
          <a:xfrm>
            <a:off x="16764998" y="12635869"/>
            <a:ext cx="2606483" cy="57515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1800" b="0"/>
            </a:lvl1pPr>
          </a:lstStyle>
          <a:p>
            <a:r>
              <a:rPr sz="2800" dirty="0"/>
              <a:t>Solstice </a:t>
            </a:r>
            <a:r>
              <a:rPr sz="2800" dirty="0" err="1"/>
              <a:t>d’hiver</a:t>
            </a:r>
            <a:endParaRPr sz="2800" dirty="0"/>
          </a:p>
        </p:txBody>
      </p:sp>
      <p:sp>
        <p:nvSpPr>
          <p:cNvPr id="8" name="Équinoxe de…">
            <a:extLst>
              <a:ext uri="{FF2B5EF4-FFF2-40B4-BE49-F238E27FC236}">
                <a16:creationId xmlns:a16="http://schemas.microsoft.com/office/drawing/2014/main" id="{FBAF1CA0-2786-0EEB-83ED-71E5CC63DF6B}"/>
              </a:ext>
            </a:extLst>
          </p:cNvPr>
          <p:cNvSpPr txBox="1"/>
          <p:nvPr/>
        </p:nvSpPr>
        <p:spPr>
          <a:xfrm>
            <a:off x="20415369" y="12468077"/>
            <a:ext cx="2247410" cy="100604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p>
            <a:pPr>
              <a:defRPr sz="1800" b="0"/>
            </a:pPr>
            <a:r>
              <a:rPr sz="2800" dirty="0" err="1"/>
              <a:t>Équinoxe</a:t>
            </a:r>
            <a:r>
              <a:rPr sz="2800" dirty="0"/>
              <a:t> de </a:t>
            </a:r>
          </a:p>
          <a:p>
            <a:pPr>
              <a:defRPr sz="1800" b="0"/>
            </a:pPr>
            <a:r>
              <a:rPr sz="2800" dirty="0"/>
              <a:t>printemps</a:t>
            </a:r>
          </a:p>
        </p:txBody>
      </p:sp>
      <p:sp>
        <p:nvSpPr>
          <p:cNvPr id="14" name="Développement d’algorithmes de détection de givre à partir des données de la mission Mars Odyssey">
            <a:extLst>
              <a:ext uri="{FF2B5EF4-FFF2-40B4-BE49-F238E27FC236}">
                <a16:creationId xmlns:a16="http://schemas.microsoft.com/office/drawing/2014/main" id="{D68D68A9-D7F9-8853-5B60-4CFA7FBBBE8D}"/>
              </a:ext>
            </a:extLst>
          </p:cNvPr>
          <p:cNvSpPr txBox="1"/>
          <p:nvPr/>
        </p:nvSpPr>
        <p:spPr>
          <a:xfrm>
            <a:off x="392730" y="4050422"/>
            <a:ext cx="1800111" cy="69826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71437" tIns="71437" rIns="71437" bIns="71437" anchor="ctr">
            <a:spAutoFit/>
          </a:bodyPr>
          <a:lstStyle/>
          <a:p>
            <a:pPr>
              <a:defRPr sz="3600" b="0"/>
            </a:pPr>
            <a:r>
              <a:rPr lang="en-US" dirty="0">
                <a:solidFill>
                  <a:schemeClr val="bg1"/>
                </a:solidFill>
              </a:rPr>
              <a:t>35°N</a:t>
            </a:r>
            <a:endParaRPr i="1" dirty="0">
              <a:solidFill>
                <a:schemeClr val="bg1"/>
              </a:solidFill>
            </a:endParaRPr>
          </a:p>
        </p:txBody>
      </p:sp>
      <p:sp>
        <p:nvSpPr>
          <p:cNvPr id="15" name="Développement d’algorithmes de détection de givre à partir des données de la mission Mars Odyssey">
            <a:extLst>
              <a:ext uri="{FF2B5EF4-FFF2-40B4-BE49-F238E27FC236}">
                <a16:creationId xmlns:a16="http://schemas.microsoft.com/office/drawing/2014/main" id="{38EB4F56-FE7E-C1FF-73A6-B67B104E8495}"/>
              </a:ext>
            </a:extLst>
          </p:cNvPr>
          <p:cNvSpPr txBox="1"/>
          <p:nvPr/>
        </p:nvSpPr>
        <p:spPr>
          <a:xfrm>
            <a:off x="4010224" y="4050421"/>
            <a:ext cx="1800111" cy="69826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71437" tIns="71437" rIns="71437" bIns="71437" anchor="ctr">
            <a:spAutoFit/>
          </a:bodyPr>
          <a:lstStyle/>
          <a:p>
            <a:pPr>
              <a:defRPr sz="3600" b="0"/>
            </a:pPr>
            <a:r>
              <a:rPr lang="en-US" dirty="0">
                <a:solidFill>
                  <a:schemeClr val="bg1"/>
                </a:solidFill>
              </a:rPr>
              <a:t>25°N</a:t>
            </a:r>
            <a:endParaRPr i="1" dirty="0">
              <a:solidFill>
                <a:schemeClr val="bg1"/>
              </a:solidFill>
            </a:endParaRPr>
          </a:p>
        </p:txBody>
      </p:sp>
      <p:sp>
        <p:nvSpPr>
          <p:cNvPr id="16" name="Développement d’algorithmes de détection de givre à partir des données de la mission Mars Odyssey">
            <a:extLst>
              <a:ext uri="{FF2B5EF4-FFF2-40B4-BE49-F238E27FC236}">
                <a16:creationId xmlns:a16="http://schemas.microsoft.com/office/drawing/2014/main" id="{8B29B415-1932-ABD5-8FC5-59935A09E9C5}"/>
              </a:ext>
            </a:extLst>
          </p:cNvPr>
          <p:cNvSpPr txBox="1"/>
          <p:nvPr/>
        </p:nvSpPr>
        <p:spPr>
          <a:xfrm>
            <a:off x="7627718" y="4076868"/>
            <a:ext cx="1800111" cy="69826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71437" tIns="71437" rIns="71437" bIns="71437" anchor="ctr">
            <a:spAutoFit/>
          </a:bodyPr>
          <a:lstStyle/>
          <a:p>
            <a:pPr>
              <a:defRPr sz="3600" b="0"/>
            </a:pPr>
            <a:r>
              <a:rPr lang="en-US" dirty="0">
                <a:solidFill>
                  <a:schemeClr val="bg1"/>
                </a:solidFill>
              </a:rPr>
              <a:t>45°N</a:t>
            </a:r>
            <a:endParaRPr i="1" dirty="0">
              <a:solidFill>
                <a:schemeClr val="bg1"/>
              </a:solidFill>
            </a:endParaRPr>
          </a:p>
        </p:txBody>
      </p:sp>
    </p:spTree>
  </p:cSld>
  <p:clrMapOvr>
    <a:masterClrMapping/>
  </p:clrMapOvr>
  <p:transition spd="med"/>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72365BE5-4A69-C867-20A6-BEBF03947DB3}"/>
            </a:ext>
          </a:extLst>
        </p:cNvPr>
        <p:cNvGrpSpPr/>
        <p:nvPr/>
      </p:nvGrpSpPr>
      <p:grpSpPr>
        <a:xfrm>
          <a:off x="0" y="0"/>
          <a:ext cx="0" cy="0"/>
          <a:chOff x="0" y="0"/>
          <a:chExt cx="0" cy="0"/>
        </a:xfrm>
      </p:grpSpPr>
      <p:sp>
        <p:nvSpPr>
          <p:cNvPr id="724" name="Titre 1">
            <a:extLst>
              <a:ext uri="{FF2B5EF4-FFF2-40B4-BE49-F238E27FC236}">
                <a16:creationId xmlns:a16="http://schemas.microsoft.com/office/drawing/2014/main" id="{F805AC70-AA73-F9BB-B45E-059106C9BCE1}"/>
              </a:ext>
            </a:extLst>
          </p:cNvPr>
          <p:cNvSpPr txBox="1"/>
          <p:nvPr/>
        </p:nvSpPr>
        <p:spPr>
          <a:xfrm>
            <a:off x="429008" y="192255"/>
            <a:ext cx="23525985" cy="201676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68580" tIns="68580" rIns="68580" bIns="68580">
            <a:spAutoFit/>
          </a:bodyPr>
          <a:lstStyle>
            <a:lvl1pPr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6200">
                <a:latin typeface="Helvetica"/>
                <a:ea typeface="Helvetica"/>
                <a:cs typeface="Helvetica"/>
                <a:sym typeface="Helvetica"/>
              </a:defRPr>
            </a:lvl1pPr>
          </a:lstStyle>
          <a:p>
            <a:r>
              <a:rPr dirty="0" err="1"/>
              <a:t>Méthodologie</a:t>
            </a:r>
            <a:r>
              <a:rPr dirty="0"/>
              <a:t> : </a:t>
            </a:r>
            <a:r>
              <a:rPr dirty="0" err="1"/>
              <a:t>Amélioration</a:t>
            </a:r>
            <a:r>
              <a:rPr dirty="0"/>
              <a:t> de la </a:t>
            </a:r>
            <a:r>
              <a:rPr dirty="0" err="1"/>
              <a:t>représentation</a:t>
            </a:r>
            <a:r>
              <a:rPr dirty="0"/>
              <a:t> de </a:t>
            </a:r>
            <a:r>
              <a:rPr dirty="0" err="1"/>
              <a:t>l’environnement</a:t>
            </a:r>
            <a:r>
              <a:rPr dirty="0"/>
              <a:t> </a:t>
            </a:r>
            <a:r>
              <a:rPr dirty="0" err="1"/>
              <a:t>proche</a:t>
            </a:r>
            <a:r>
              <a:rPr dirty="0"/>
              <a:t>-surface</a:t>
            </a:r>
          </a:p>
        </p:txBody>
      </p:sp>
      <p:pic>
        <p:nvPicPr>
          <p:cNvPr id="726" name="test1.pdf" descr="test1.pdf">
            <a:extLst>
              <a:ext uri="{FF2B5EF4-FFF2-40B4-BE49-F238E27FC236}">
                <a16:creationId xmlns:a16="http://schemas.microsoft.com/office/drawing/2014/main" id="{1A2E915E-FBD2-EAAF-B00F-7B1BF8FDA69D}"/>
              </a:ext>
            </a:extLst>
          </p:cNvPr>
          <p:cNvPicPr>
            <a:picLocks noChangeAspect="1"/>
          </p:cNvPicPr>
          <p:nvPr/>
        </p:nvPicPr>
        <p:blipFill>
          <a:blip r:embed="rId3"/>
          <a:stretch>
            <a:fillRect/>
          </a:stretch>
        </p:blipFill>
        <p:spPr>
          <a:xfrm>
            <a:off x="429007" y="5250071"/>
            <a:ext cx="11155680" cy="7416801"/>
          </a:xfrm>
          <a:prstGeom prst="rect">
            <a:avLst/>
          </a:prstGeom>
          <a:ln w="25400">
            <a:solidFill>
              <a:srgbClr val="000000"/>
            </a:solidFill>
            <a:miter lim="400000"/>
          </a:ln>
        </p:spPr>
      </p:pic>
      <p:sp>
        <p:nvSpPr>
          <p:cNvPr id="2" name="Traitement simplifié de l’environnement proche surface dans le précédent modèle martien…">
            <a:extLst>
              <a:ext uri="{FF2B5EF4-FFF2-40B4-BE49-F238E27FC236}">
                <a16:creationId xmlns:a16="http://schemas.microsoft.com/office/drawing/2014/main" id="{3AAA63AC-DB60-813B-4268-7B213C268556}"/>
              </a:ext>
            </a:extLst>
          </p:cNvPr>
          <p:cNvSpPr txBox="1"/>
          <p:nvPr/>
        </p:nvSpPr>
        <p:spPr>
          <a:xfrm>
            <a:off x="390084" y="2181924"/>
            <a:ext cx="23525985" cy="306814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71437" tIns="71437" rIns="71437" bIns="71437" anchor="ctr">
            <a:spAutoFit/>
          </a:bodyPr>
          <a:lstStyle/>
          <a:p>
            <a:pPr marL="527843" indent="-527843" algn="l">
              <a:buSzPct val="145000"/>
              <a:buChar char="•"/>
              <a:defRPr sz="3800" b="0"/>
            </a:pPr>
            <a:r>
              <a:rPr lang="en-US" dirty="0" err="1">
                <a:solidFill>
                  <a:schemeClr val="tx1"/>
                </a:solidFill>
              </a:rPr>
              <a:t>Utilisation</a:t>
            </a:r>
            <a:r>
              <a:rPr lang="en-US" dirty="0">
                <a:solidFill>
                  <a:schemeClr val="tx1"/>
                </a:solidFill>
              </a:rPr>
              <a:t> du Mars Planetary Climate Model </a:t>
            </a:r>
            <a:r>
              <a:rPr lang="en-US" dirty="0" err="1">
                <a:solidFill>
                  <a:schemeClr val="tx1"/>
                </a:solidFill>
              </a:rPr>
              <a:t>développé</a:t>
            </a:r>
            <a:r>
              <a:rPr lang="en-US" dirty="0">
                <a:solidFill>
                  <a:schemeClr val="tx1"/>
                </a:solidFill>
              </a:rPr>
              <a:t> au LMD, LATMOS, etc.</a:t>
            </a:r>
          </a:p>
          <a:p>
            <a:pPr algn="l">
              <a:buSzPct val="145000"/>
              <a:defRPr sz="3800" b="0"/>
            </a:pPr>
            <a:endParaRPr lang="en-US" dirty="0">
              <a:solidFill>
                <a:schemeClr val="tx1"/>
              </a:solidFill>
            </a:endParaRPr>
          </a:p>
          <a:p>
            <a:pPr marL="527843" indent="-527843" algn="l">
              <a:buSzPct val="145000"/>
              <a:buChar char="•"/>
              <a:defRPr sz="3800" b="0"/>
            </a:pPr>
            <a:r>
              <a:rPr lang="en-US" dirty="0" err="1">
                <a:solidFill>
                  <a:schemeClr val="tx1"/>
                </a:solidFill>
              </a:rPr>
              <a:t>Amélioration</a:t>
            </a:r>
            <a:r>
              <a:rPr lang="en-US" dirty="0">
                <a:solidFill>
                  <a:schemeClr val="tx1"/>
                </a:solidFill>
              </a:rPr>
              <a:t> de la </a:t>
            </a:r>
            <a:r>
              <a:rPr lang="en-US" dirty="0" err="1">
                <a:solidFill>
                  <a:schemeClr val="tx1"/>
                </a:solidFill>
              </a:rPr>
              <a:t>représentation</a:t>
            </a:r>
            <a:r>
              <a:rPr lang="en-US" dirty="0">
                <a:solidFill>
                  <a:schemeClr val="tx1"/>
                </a:solidFill>
              </a:rPr>
              <a:t> des </a:t>
            </a:r>
            <a:r>
              <a:rPr lang="en-US" dirty="0" err="1">
                <a:solidFill>
                  <a:schemeClr val="tx1"/>
                </a:solidFill>
              </a:rPr>
              <a:t>mécanismes</a:t>
            </a:r>
            <a:r>
              <a:rPr lang="en-US" dirty="0">
                <a:solidFill>
                  <a:schemeClr val="tx1"/>
                </a:solidFill>
              </a:rPr>
              <a:t> </a:t>
            </a:r>
            <a:r>
              <a:rPr lang="en-US" dirty="0" err="1">
                <a:solidFill>
                  <a:schemeClr val="tx1"/>
                </a:solidFill>
              </a:rPr>
              <a:t>contrôlant</a:t>
            </a:r>
            <a:r>
              <a:rPr lang="en-US" dirty="0">
                <a:solidFill>
                  <a:schemeClr val="tx1"/>
                </a:solidFill>
              </a:rPr>
              <a:t> la </a:t>
            </a:r>
            <a:r>
              <a:rPr lang="en-US" dirty="0" err="1">
                <a:solidFill>
                  <a:schemeClr val="tx1"/>
                </a:solidFill>
              </a:rPr>
              <a:t>dynamique</a:t>
            </a:r>
            <a:r>
              <a:rPr lang="en-US" dirty="0">
                <a:solidFill>
                  <a:schemeClr val="tx1"/>
                </a:solidFill>
              </a:rPr>
              <a:t> de formation/sublimation des </a:t>
            </a:r>
            <a:r>
              <a:rPr lang="en-US" dirty="0" err="1">
                <a:solidFill>
                  <a:schemeClr val="tx1"/>
                </a:solidFill>
              </a:rPr>
              <a:t>glaces</a:t>
            </a:r>
            <a:r>
              <a:rPr lang="en-US" dirty="0">
                <a:solidFill>
                  <a:schemeClr val="tx1"/>
                </a:solidFill>
              </a:rPr>
              <a:t>.</a:t>
            </a:r>
            <a:endParaRPr dirty="0">
              <a:solidFill>
                <a:schemeClr val="tx1"/>
              </a:solidFill>
            </a:endParaRPr>
          </a:p>
          <a:p>
            <a:pPr algn="l">
              <a:defRPr sz="3800" b="0"/>
            </a:pPr>
            <a:endParaRPr dirty="0"/>
          </a:p>
        </p:txBody>
      </p:sp>
      <p:pic>
        <p:nvPicPr>
          <p:cNvPr id="3" name="test_chat.pdf" descr="test_chat.pdf">
            <a:extLst>
              <a:ext uri="{FF2B5EF4-FFF2-40B4-BE49-F238E27FC236}">
                <a16:creationId xmlns:a16="http://schemas.microsoft.com/office/drawing/2014/main" id="{439F5F5E-FEF9-9F40-8B16-BE8048083E3F}"/>
              </a:ext>
            </a:extLst>
          </p:cNvPr>
          <p:cNvPicPr>
            <a:picLocks noChangeAspect="1"/>
          </p:cNvPicPr>
          <p:nvPr/>
        </p:nvPicPr>
        <p:blipFill>
          <a:blip r:embed="rId4"/>
          <a:stretch>
            <a:fillRect/>
          </a:stretch>
        </p:blipFill>
        <p:spPr>
          <a:xfrm flipH="1">
            <a:off x="12223240" y="5250071"/>
            <a:ext cx="11731752" cy="7414875"/>
          </a:xfrm>
          <a:prstGeom prst="rect">
            <a:avLst/>
          </a:prstGeom>
          <a:ln w="25400">
            <a:solidFill>
              <a:srgbClr val="000000"/>
            </a:solidFill>
            <a:miter lim="400000"/>
          </a:ln>
        </p:spPr>
      </p:pic>
      <p:sp>
        <p:nvSpPr>
          <p:cNvPr id="13" name="Meilleur description de la dynamique des glaces (sublimation, enfouissement)">
            <a:extLst>
              <a:ext uri="{FF2B5EF4-FFF2-40B4-BE49-F238E27FC236}">
                <a16:creationId xmlns:a16="http://schemas.microsoft.com/office/drawing/2014/main" id="{D10D3837-152B-B32A-022C-B9BE4486899A}"/>
              </a:ext>
            </a:extLst>
          </p:cNvPr>
          <p:cNvSpPr txBox="1"/>
          <p:nvPr/>
        </p:nvSpPr>
        <p:spPr>
          <a:xfrm>
            <a:off x="16970290" y="7921794"/>
            <a:ext cx="2237651" cy="16215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71437" tIns="71437" rIns="71437" bIns="71437" anchor="ctr">
            <a:spAutoFit/>
          </a:bodyPr>
          <a:lstStyle>
            <a:lvl1pPr algn="l">
              <a:defRPr sz="2400" b="0"/>
            </a:lvl1pPr>
          </a:lstStyle>
          <a:p>
            <a:r>
              <a:rPr lang="en-US" dirty="0" err="1"/>
              <a:t>Enfouissement</a:t>
            </a:r>
            <a:r>
              <a:rPr lang="en-US" dirty="0"/>
              <a:t> (</a:t>
            </a:r>
            <a:r>
              <a:rPr lang="en-US" b="1" i="1" dirty="0"/>
              <a:t>Vos, Forget, Lange, et al., 2026</a:t>
            </a:r>
            <a:r>
              <a:rPr lang="en-US" dirty="0"/>
              <a:t>)</a:t>
            </a:r>
            <a:endParaRPr dirty="0"/>
          </a:p>
        </p:txBody>
      </p:sp>
      <p:sp>
        <p:nvSpPr>
          <p:cNvPr id="4" name="Bilan radiatif  en surface">
            <a:extLst>
              <a:ext uri="{FF2B5EF4-FFF2-40B4-BE49-F238E27FC236}">
                <a16:creationId xmlns:a16="http://schemas.microsoft.com/office/drawing/2014/main" id="{E83CC561-3D3E-C0D5-AC6E-7BF7965F70F3}"/>
              </a:ext>
            </a:extLst>
          </p:cNvPr>
          <p:cNvSpPr txBox="1"/>
          <p:nvPr/>
        </p:nvSpPr>
        <p:spPr>
          <a:xfrm>
            <a:off x="5274250" y="9649611"/>
            <a:ext cx="2282676" cy="88293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p>
            <a:pPr>
              <a:defRPr sz="2600" b="0"/>
            </a:pPr>
            <a:r>
              <a:rPr sz="2400" dirty="0"/>
              <a:t>Bilan </a:t>
            </a:r>
            <a:r>
              <a:rPr lang="en-US" sz="2400" dirty="0" err="1"/>
              <a:t>d’énergie</a:t>
            </a:r>
            <a:r>
              <a:rPr sz="2400" dirty="0"/>
              <a:t> </a:t>
            </a:r>
            <a:br>
              <a:rPr sz="2400" dirty="0"/>
            </a:br>
            <a:r>
              <a:rPr sz="2400" dirty="0" err="1"/>
              <a:t>en</a:t>
            </a:r>
            <a:r>
              <a:rPr sz="2400" dirty="0"/>
              <a:t> surface</a:t>
            </a:r>
          </a:p>
        </p:txBody>
      </p:sp>
      <p:sp>
        <p:nvSpPr>
          <p:cNvPr id="5" name="Interactions surface-atmosphère  dans la couche limite irréalistes en conditions hivernales">
            <a:extLst>
              <a:ext uri="{FF2B5EF4-FFF2-40B4-BE49-F238E27FC236}">
                <a16:creationId xmlns:a16="http://schemas.microsoft.com/office/drawing/2014/main" id="{517288DF-8A88-4C59-7D05-414055D99109}"/>
              </a:ext>
            </a:extLst>
          </p:cNvPr>
          <p:cNvSpPr txBox="1"/>
          <p:nvPr/>
        </p:nvSpPr>
        <p:spPr>
          <a:xfrm>
            <a:off x="9216358" y="9023478"/>
            <a:ext cx="2368329" cy="125226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71437" tIns="71437" rIns="71437" bIns="71437" anchor="ctr">
            <a:spAutoFit/>
          </a:bodyPr>
          <a:lstStyle>
            <a:lvl1pPr algn="l">
              <a:defRPr sz="2600" b="0"/>
            </a:lvl1pPr>
          </a:lstStyle>
          <a:p>
            <a:r>
              <a:rPr lang="en-US" sz="2400" dirty="0"/>
              <a:t>Transport de la </a:t>
            </a:r>
            <a:r>
              <a:rPr lang="en-US" sz="2400" dirty="0" err="1"/>
              <a:t>vapeur</a:t>
            </a:r>
            <a:r>
              <a:rPr lang="en-US" sz="2400" dirty="0"/>
              <a:t> </a:t>
            </a:r>
            <a:r>
              <a:rPr lang="en-US" sz="2400" dirty="0" err="1"/>
              <a:t>en</a:t>
            </a:r>
            <a:r>
              <a:rPr lang="en-US" sz="2400" dirty="0"/>
              <a:t> </a:t>
            </a:r>
            <a:r>
              <a:rPr lang="en-US" sz="2400" dirty="0" err="1"/>
              <a:t>proche</a:t>
            </a:r>
            <a:r>
              <a:rPr lang="en-US" sz="2400" dirty="0"/>
              <a:t>-surface</a:t>
            </a:r>
            <a:endParaRPr sz="2400" dirty="0"/>
          </a:p>
        </p:txBody>
      </p:sp>
      <p:sp>
        <p:nvSpPr>
          <p:cNvPr id="8" name="Échanges simplifiés d’éléments volatiles">
            <a:extLst>
              <a:ext uri="{FF2B5EF4-FFF2-40B4-BE49-F238E27FC236}">
                <a16:creationId xmlns:a16="http://schemas.microsoft.com/office/drawing/2014/main" id="{49987D0C-5557-4998-D64F-09D943419B93}"/>
              </a:ext>
            </a:extLst>
          </p:cNvPr>
          <p:cNvSpPr txBox="1"/>
          <p:nvPr/>
        </p:nvSpPr>
        <p:spPr>
          <a:xfrm>
            <a:off x="2573991" y="8123440"/>
            <a:ext cx="2870978" cy="88293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p>
            <a:pPr algn="l">
              <a:defRPr sz="2600" b="0"/>
            </a:pPr>
            <a:r>
              <a:rPr sz="2400" dirty="0" err="1"/>
              <a:t>Échanges</a:t>
            </a:r>
            <a:r>
              <a:rPr sz="2400" dirty="0"/>
              <a:t> </a:t>
            </a:r>
            <a:r>
              <a:rPr sz="2400" dirty="0" err="1"/>
              <a:t>simplifiés</a:t>
            </a:r>
            <a:br>
              <a:rPr sz="2400" dirty="0"/>
            </a:br>
            <a:r>
              <a:rPr lang="en-US" sz="2400" dirty="0"/>
              <a:t>atmosphere-</a:t>
            </a:r>
            <a:r>
              <a:rPr lang="en-US" sz="2400" dirty="0" err="1"/>
              <a:t>neige</a:t>
            </a:r>
            <a:endParaRPr sz="2400" dirty="0"/>
          </a:p>
        </p:txBody>
      </p:sp>
      <p:sp>
        <p:nvSpPr>
          <p:cNvPr id="14" name="Inclusion des impuretés dans la représentation des glaces">
            <a:extLst>
              <a:ext uri="{FF2B5EF4-FFF2-40B4-BE49-F238E27FC236}">
                <a16:creationId xmlns:a16="http://schemas.microsoft.com/office/drawing/2014/main" id="{AF724CC8-8983-F447-49D8-E5E536013087}"/>
              </a:ext>
            </a:extLst>
          </p:cNvPr>
          <p:cNvSpPr txBox="1"/>
          <p:nvPr/>
        </p:nvSpPr>
        <p:spPr>
          <a:xfrm>
            <a:off x="12719055" y="10275743"/>
            <a:ext cx="2485503" cy="199092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71437" tIns="71437" rIns="71437" bIns="71437" anchor="ctr">
            <a:spAutoFit/>
          </a:bodyPr>
          <a:lstStyle>
            <a:lvl1pPr algn="l">
              <a:defRPr sz="2600" b="0"/>
            </a:lvl1pPr>
          </a:lstStyle>
          <a:p>
            <a:r>
              <a:rPr sz="2400" dirty="0"/>
              <a:t>Inclusion des </a:t>
            </a:r>
            <a:r>
              <a:rPr lang="en-US" sz="2400" dirty="0" err="1"/>
              <a:t>poussières</a:t>
            </a:r>
            <a:r>
              <a:rPr sz="2400" dirty="0"/>
              <a:t> dans la </a:t>
            </a:r>
            <a:r>
              <a:rPr lang="en-US" sz="2400" dirty="0"/>
              <a:t>glace (</a:t>
            </a:r>
            <a:r>
              <a:rPr lang="en-US" sz="2400" b="1" i="1" dirty="0"/>
              <a:t>Vos, Forget, Lange, et al., 2026</a:t>
            </a:r>
            <a:r>
              <a:rPr lang="en-US" sz="2400" dirty="0"/>
              <a:t>)</a:t>
            </a:r>
            <a:endParaRPr sz="2400" dirty="0"/>
          </a:p>
        </p:txBody>
      </p:sp>
      <p:sp>
        <p:nvSpPr>
          <p:cNvPr id="15" name="Inclusion des effets topographiques(“microclimats de pente”)">
            <a:extLst>
              <a:ext uri="{FF2B5EF4-FFF2-40B4-BE49-F238E27FC236}">
                <a16:creationId xmlns:a16="http://schemas.microsoft.com/office/drawing/2014/main" id="{113803C0-FE70-AAAD-3B02-4A556464269E}"/>
              </a:ext>
            </a:extLst>
          </p:cNvPr>
          <p:cNvSpPr txBox="1"/>
          <p:nvPr/>
        </p:nvSpPr>
        <p:spPr>
          <a:xfrm>
            <a:off x="14270502" y="5250071"/>
            <a:ext cx="4262127" cy="125226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lvl1pPr algn="l">
              <a:defRPr sz="2400" b="0"/>
            </a:lvl1pPr>
          </a:lstStyle>
          <a:p>
            <a:r>
              <a:rPr dirty="0"/>
              <a:t>Inclusion des </a:t>
            </a:r>
            <a:r>
              <a:rPr dirty="0" err="1"/>
              <a:t>effets</a:t>
            </a:r>
            <a:r>
              <a:rPr dirty="0"/>
              <a:t> </a:t>
            </a:r>
            <a:r>
              <a:rPr dirty="0" err="1"/>
              <a:t>topographiques</a:t>
            </a:r>
            <a:r>
              <a:rPr lang="en-US" dirty="0"/>
              <a:t> (</a:t>
            </a:r>
            <a:r>
              <a:rPr lang="en-US" b="1" i="1" dirty="0"/>
              <a:t>Lange et al., 2023a, b, 2025</a:t>
            </a:r>
            <a:r>
              <a:rPr lang="en-US" dirty="0"/>
              <a:t>)</a:t>
            </a:r>
            <a:endParaRPr dirty="0"/>
          </a:p>
        </p:txBody>
      </p:sp>
      <p:sp>
        <p:nvSpPr>
          <p:cNvPr id="16" name="Meilleur description de la dynamique des glaces (sublimation, enfouissement)">
            <a:extLst>
              <a:ext uri="{FF2B5EF4-FFF2-40B4-BE49-F238E27FC236}">
                <a16:creationId xmlns:a16="http://schemas.microsoft.com/office/drawing/2014/main" id="{6CE36674-68A7-3292-6C87-A02A86F2B27A}"/>
              </a:ext>
            </a:extLst>
          </p:cNvPr>
          <p:cNvSpPr txBox="1"/>
          <p:nvPr/>
        </p:nvSpPr>
        <p:spPr>
          <a:xfrm>
            <a:off x="21179796" y="6858000"/>
            <a:ext cx="2878941" cy="16215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71437" tIns="71437" rIns="71437" bIns="71437" anchor="ctr">
            <a:spAutoFit/>
          </a:bodyPr>
          <a:lstStyle>
            <a:lvl1pPr algn="l">
              <a:defRPr sz="2400" b="0"/>
            </a:lvl1pPr>
          </a:lstStyle>
          <a:p>
            <a:r>
              <a:rPr lang="en-US" dirty="0"/>
              <a:t>Environnement </a:t>
            </a:r>
            <a:r>
              <a:rPr lang="en-US" dirty="0" err="1"/>
              <a:t>proche</a:t>
            </a:r>
            <a:r>
              <a:rPr lang="en-US" dirty="0"/>
              <a:t>-surface</a:t>
            </a:r>
            <a:br>
              <a:rPr lang="en-US" dirty="0"/>
            </a:br>
            <a:r>
              <a:rPr lang="en-US" dirty="0"/>
              <a:t>(</a:t>
            </a:r>
            <a:r>
              <a:rPr lang="en-US" b="1" dirty="0"/>
              <a:t>7 </a:t>
            </a:r>
            <a:r>
              <a:rPr lang="en-US" b="1" dirty="0" err="1"/>
              <a:t>publis</a:t>
            </a:r>
            <a:r>
              <a:rPr lang="en-US" b="1" dirty="0"/>
              <a:t>, </a:t>
            </a:r>
            <a:r>
              <a:rPr lang="en-US" b="1" dirty="0" err="1"/>
              <a:t>InSight</a:t>
            </a:r>
            <a:r>
              <a:rPr lang="en-US" b="1" dirty="0"/>
              <a:t>, EMIRS, MSL</a:t>
            </a:r>
            <a:r>
              <a:rPr lang="en-US" dirty="0"/>
              <a:t>)</a:t>
            </a:r>
            <a:endParaRPr dirty="0"/>
          </a:p>
        </p:txBody>
      </p:sp>
      <p:sp>
        <p:nvSpPr>
          <p:cNvPr id="7" name="12">
            <a:extLst>
              <a:ext uri="{FF2B5EF4-FFF2-40B4-BE49-F238E27FC236}">
                <a16:creationId xmlns:a16="http://schemas.microsoft.com/office/drawing/2014/main" id="{33C10A8A-C716-97A5-EAC1-99EAA403E8AB}"/>
              </a:ext>
            </a:extLst>
          </p:cNvPr>
          <p:cNvSpPr txBox="1">
            <a:spLocks/>
          </p:cNvSpPr>
          <p:nvPr/>
        </p:nvSpPr>
        <p:spPr>
          <a:xfrm>
            <a:off x="24058736" y="13253127"/>
            <a:ext cx="281165" cy="47705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68579" tIns="68579" rIns="68579" bIns="68579"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r" defTabSz="18288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888888"/>
                </a:solidFill>
                <a:effectLst/>
                <a:uFillTx/>
                <a:latin typeface="Calibri"/>
                <a:ea typeface="Calibri"/>
                <a:cs typeface="Calibri"/>
                <a:sym typeface="Calibri"/>
              </a:defRPr>
            </a:lvl1pPr>
            <a:lvl2pPr marL="0" marR="0" indent="228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2pPr>
            <a:lvl3pPr marL="0" marR="0" indent="457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3pPr>
            <a:lvl4pPr marL="0" marR="0" indent="685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4pPr>
            <a:lvl5pPr marL="0" marR="0" indent="9144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5pPr>
            <a:lvl6pPr marL="0" marR="0" indent="11430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6pPr>
            <a:lvl7pPr marL="0" marR="0" indent="1371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7pPr>
            <a:lvl8pPr marL="0" marR="0" indent="1600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8pPr>
            <a:lvl9pPr marL="0" marR="0" indent="1828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9pPr>
          </a:lstStyle>
          <a:p>
            <a:r>
              <a:rPr lang="en-US" dirty="0"/>
              <a:t>4</a:t>
            </a:r>
          </a:p>
        </p:txBody>
      </p:sp>
    </p:spTree>
    <p:extLst>
      <p:ext uri="{BB962C8B-B14F-4D97-AF65-F5344CB8AC3E}">
        <p14:creationId xmlns:p14="http://schemas.microsoft.com/office/powerpoint/2010/main" val="1907457403"/>
      </p:ext>
    </p:extLst>
  </p:cSld>
  <p:clrMapOvr>
    <a:masterClrMapping/>
  </p:clrMapOvr>
  <p:transition spd="med"/>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28" name="Titre 1"/>
          <p:cNvSpPr txBox="1"/>
          <p:nvPr/>
        </p:nvSpPr>
        <p:spPr>
          <a:xfrm>
            <a:off x="429008" y="192255"/>
            <a:ext cx="23525985" cy="107696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68580" tIns="68580" rIns="68580" bIns="68580">
            <a:spAutoFit/>
          </a:bodyPr>
          <a:lstStyle>
            <a:lvl1pPr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6200">
                <a:latin typeface="Helvetica"/>
                <a:ea typeface="Helvetica"/>
                <a:cs typeface="Helvetica"/>
                <a:sym typeface="Helvetica"/>
              </a:defRPr>
            </a:lvl1pPr>
          </a:lstStyle>
          <a:p>
            <a:r>
              <a:t>Principaux résultats</a:t>
            </a:r>
          </a:p>
        </p:txBody>
      </p:sp>
      <p:sp>
        <p:nvSpPr>
          <p:cNvPr id="829" name="14"/>
          <p:cNvSpPr txBox="1">
            <a:spLocks noGrp="1"/>
          </p:cNvSpPr>
          <p:nvPr>
            <p:ph type="sldNum" sz="quarter" idx="4294967295"/>
          </p:nvPr>
        </p:nvSpPr>
        <p:spPr>
          <a:xfrm>
            <a:off x="24058737" y="13253127"/>
            <a:ext cx="281164" cy="477052"/>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68579" tIns="68579" rIns="68579" bIns="68579" anchor="ctr"/>
          <a:lstStyle>
            <a:lvl1pPr algn="r" defTabSz="1828800">
              <a:defRPr>
                <a:solidFill>
                  <a:srgbClr val="888888"/>
                </a:solidFill>
                <a:latin typeface="Calibri"/>
                <a:ea typeface="Calibri"/>
                <a:cs typeface="Calibri"/>
                <a:sym typeface="Calibri"/>
              </a:defRPr>
            </a:lvl1pPr>
          </a:lstStyle>
          <a:p>
            <a:r>
              <a:rPr lang="en-US" dirty="0"/>
              <a:t>6</a:t>
            </a:r>
            <a:endParaRPr dirty="0"/>
          </a:p>
        </p:txBody>
      </p:sp>
      <p:pic>
        <p:nvPicPr>
          <p:cNvPr id="830" name="revised35.pdf" descr="revised35.pdf"/>
          <p:cNvPicPr>
            <a:picLocks noChangeAspect="1"/>
          </p:cNvPicPr>
          <p:nvPr/>
        </p:nvPicPr>
        <p:blipFill>
          <a:blip r:embed="rId2"/>
          <a:srcRect l="31713" t="18477" r="22779" b="23879"/>
          <a:stretch>
            <a:fillRect/>
          </a:stretch>
        </p:blipFill>
        <p:spPr>
          <a:xfrm>
            <a:off x="831441" y="2747573"/>
            <a:ext cx="8856393" cy="8668691"/>
          </a:xfrm>
          <a:prstGeom prst="rect">
            <a:avLst/>
          </a:prstGeom>
          <a:ln w="12700">
            <a:miter lim="400000"/>
          </a:ln>
        </p:spPr>
      </p:pic>
      <p:sp>
        <p:nvSpPr>
          <p:cNvPr id="831" name="Rectangle"/>
          <p:cNvSpPr/>
          <p:nvPr/>
        </p:nvSpPr>
        <p:spPr>
          <a:xfrm>
            <a:off x="669591" y="5013287"/>
            <a:ext cx="1270001" cy="1442433"/>
          </a:xfrm>
          <a:prstGeom prst="rect">
            <a:avLst/>
          </a:prstGeom>
          <a:solidFill>
            <a:srgbClr val="FFFFFF"/>
          </a:soli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832" name="Rectangle"/>
          <p:cNvSpPr/>
          <p:nvPr/>
        </p:nvSpPr>
        <p:spPr>
          <a:xfrm>
            <a:off x="1081229" y="5000527"/>
            <a:ext cx="1270001" cy="467361"/>
          </a:xfrm>
          <a:prstGeom prst="rect">
            <a:avLst/>
          </a:prstGeom>
          <a:solidFill>
            <a:srgbClr val="FFFFFF"/>
          </a:soli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833" name="Formation de glaciers d’eau aux moyennes latitudes"/>
          <p:cNvSpPr txBox="1"/>
          <p:nvPr/>
        </p:nvSpPr>
        <p:spPr>
          <a:xfrm>
            <a:off x="204242" y="3961959"/>
            <a:ext cx="2549578" cy="254449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lvl1pPr algn="l">
              <a:defRPr b="0"/>
            </a:lvl1pPr>
          </a:lstStyle>
          <a:p>
            <a:r>
              <a:t>Formation de glaciers d’eau aux moyennes latitudes</a:t>
            </a:r>
          </a:p>
        </p:txBody>
      </p:sp>
      <p:sp>
        <p:nvSpPr>
          <p:cNvPr id="834" name="~35°"/>
          <p:cNvSpPr txBox="1"/>
          <p:nvPr/>
        </p:nvSpPr>
        <p:spPr>
          <a:xfrm>
            <a:off x="6000285" y="2824493"/>
            <a:ext cx="2549578" cy="61409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p>
            <a:pPr algn="l">
              <a:defRPr b="0"/>
            </a:pPr>
            <a:r>
              <a:t>~35°</a:t>
            </a:r>
            <a:r>
              <a:rPr sz="1200"/>
              <a:t> </a:t>
            </a:r>
          </a:p>
        </p:txBody>
      </p:sp>
      <p:sp>
        <p:nvSpPr>
          <p:cNvPr id="3" name="Grâce à une meilleure modélisation de la dynamique de la glace d’eau et des paléoclimats martien, notre nouveau modèle prédit la formation de glaciers aux moyennes latitudes lors des derniers millions d’années (Forget, Lange, et al., en préparation pour ">
            <a:extLst>
              <a:ext uri="{FF2B5EF4-FFF2-40B4-BE49-F238E27FC236}">
                <a16:creationId xmlns:a16="http://schemas.microsoft.com/office/drawing/2014/main" id="{D5EDD3E3-F94B-4D43-44FE-5927B5E1BB92}"/>
              </a:ext>
            </a:extLst>
          </p:cNvPr>
          <p:cNvSpPr txBox="1"/>
          <p:nvPr/>
        </p:nvSpPr>
        <p:spPr>
          <a:xfrm>
            <a:off x="10462817" y="3859769"/>
            <a:ext cx="12956432" cy="657679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p>
            <a:pPr algn="l">
              <a:buSzPct val="145000"/>
              <a:defRPr sz="3800" b="0"/>
            </a:pPr>
            <a:r>
              <a:rPr lang="en-US" dirty="0"/>
              <a:t>• </a:t>
            </a:r>
            <a:r>
              <a:rPr lang="en-US" sz="3800" b="0" dirty="0"/>
              <a:t>Le </a:t>
            </a:r>
            <a:r>
              <a:rPr lang="en-US" sz="3800" b="0" dirty="0" err="1"/>
              <a:t>modèle</a:t>
            </a:r>
            <a:r>
              <a:rPr lang="en-US" sz="3800" b="0" dirty="0"/>
              <a:t> </a:t>
            </a:r>
            <a:r>
              <a:rPr lang="en-US" sz="3800" b="0" dirty="0" err="1"/>
              <a:t>peut</a:t>
            </a:r>
            <a:r>
              <a:rPr lang="en-US" sz="3800" b="0" dirty="0"/>
              <a:t> </a:t>
            </a:r>
            <a:r>
              <a:rPr lang="en-US" sz="3800" b="0" dirty="0" err="1"/>
              <a:t>reproduire</a:t>
            </a:r>
            <a:r>
              <a:rPr lang="en-US" sz="3800" b="0" dirty="0"/>
              <a:t> la formation de glaciers aux </a:t>
            </a:r>
            <a:r>
              <a:rPr lang="en-US" sz="3800" b="0" dirty="0" err="1"/>
              <a:t>moyennes</a:t>
            </a:r>
            <a:r>
              <a:rPr lang="en-US" sz="3800" b="0" dirty="0"/>
              <a:t> latitudes dans un passé </a:t>
            </a:r>
            <a:r>
              <a:rPr lang="en-US" sz="3800" b="0" dirty="0" err="1"/>
              <a:t>récent</a:t>
            </a:r>
            <a:r>
              <a:rPr lang="en-US" sz="3800" b="0" dirty="0"/>
              <a:t> </a:t>
            </a:r>
            <a:r>
              <a:rPr lang="en-US" sz="3800" b="0" dirty="0" err="1">
                <a:latin typeface="+mn-lt"/>
              </a:rPr>
              <a:t>si</a:t>
            </a:r>
            <a:r>
              <a:rPr lang="en-US" sz="3800" b="0" dirty="0">
                <a:latin typeface="+mn-lt"/>
              </a:rPr>
              <a:t> la </a:t>
            </a:r>
            <a:r>
              <a:rPr lang="en-US" sz="3800" b="0" dirty="0" err="1">
                <a:latin typeface="+mn-lt"/>
              </a:rPr>
              <a:t>neige</a:t>
            </a:r>
            <a:r>
              <a:rPr lang="en-US" sz="3800" b="0" dirty="0">
                <a:latin typeface="+mn-lt"/>
              </a:rPr>
              <a:t> se </a:t>
            </a:r>
            <a:r>
              <a:rPr lang="en-US" sz="3800" b="0" dirty="0" err="1">
                <a:latin typeface="+mn-lt"/>
              </a:rPr>
              <a:t>transforme</a:t>
            </a:r>
            <a:r>
              <a:rPr lang="en-US" sz="3800" b="0" dirty="0">
                <a:latin typeface="+mn-lt"/>
              </a:rPr>
              <a:t> </a:t>
            </a:r>
            <a:r>
              <a:rPr lang="en-US" sz="3800" b="0" dirty="0" err="1">
                <a:latin typeface="+mn-lt"/>
              </a:rPr>
              <a:t>rapidement</a:t>
            </a:r>
            <a:r>
              <a:rPr lang="en-US" sz="3800" b="0" dirty="0">
                <a:latin typeface="+mn-lt"/>
              </a:rPr>
              <a:t> </a:t>
            </a:r>
            <a:r>
              <a:rPr lang="en-US" sz="3800" b="0" dirty="0" err="1">
                <a:latin typeface="+mn-lt"/>
              </a:rPr>
              <a:t>en</a:t>
            </a:r>
            <a:r>
              <a:rPr lang="en-US" sz="3800" b="0" dirty="0">
                <a:latin typeface="+mn-lt"/>
              </a:rPr>
              <a:t> glace</a:t>
            </a:r>
            <a:r>
              <a:rPr lang="en-US" sz="3800" b="0" dirty="0"/>
              <a:t> </a:t>
            </a:r>
            <a:r>
              <a:rPr lang="en-US" dirty="0"/>
              <a:t>(</a:t>
            </a:r>
            <a:r>
              <a:rPr lang="en-US" i="1" dirty="0"/>
              <a:t>Forget et al., in prep).</a:t>
            </a:r>
            <a:endParaRPr lang="en-US" dirty="0"/>
          </a:p>
          <a:p>
            <a:pPr algn="l">
              <a:buSzPct val="145000"/>
              <a:defRPr sz="3800" b="0"/>
            </a:pPr>
            <a:br>
              <a:rPr lang="en-US" dirty="0">
                <a:solidFill>
                  <a:schemeClr val="bg1"/>
                </a:solidFill>
              </a:rPr>
            </a:br>
            <a:r>
              <a:rPr lang="en-US" dirty="0">
                <a:solidFill>
                  <a:schemeClr val="bg1"/>
                </a:solidFill>
                <a:latin typeface="+mj-lt"/>
              </a:rPr>
              <a:t>• La glace dans le sous-sol est un vestige du dernier </a:t>
            </a:r>
            <a:r>
              <a:rPr lang="en-US" dirty="0" err="1">
                <a:solidFill>
                  <a:schemeClr val="bg1"/>
                </a:solidFill>
                <a:latin typeface="+mj-lt"/>
              </a:rPr>
              <a:t>âge</a:t>
            </a:r>
            <a:r>
              <a:rPr lang="en-US" dirty="0">
                <a:solidFill>
                  <a:schemeClr val="bg1"/>
                </a:solidFill>
                <a:latin typeface="+mj-lt"/>
              </a:rPr>
              <a:t> </a:t>
            </a:r>
            <a:r>
              <a:rPr lang="en-US" dirty="0" err="1">
                <a:solidFill>
                  <a:schemeClr val="bg1"/>
                </a:solidFill>
                <a:latin typeface="+mj-lt"/>
              </a:rPr>
              <a:t>glaciaire</a:t>
            </a:r>
            <a:r>
              <a:rPr lang="en-US" dirty="0">
                <a:solidFill>
                  <a:schemeClr val="bg1"/>
                </a:solidFill>
                <a:latin typeface="+mj-lt"/>
              </a:rPr>
              <a:t> (~630 ka) </a:t>
            </a:r>
            <a:r>
              <a:rPr lang="en-US" dirty="0">
                <a:solidFill>
                  <a:schemeClr val="bg1"/>
                </a:solidFill>
              </a:rPr>
              <a:t>(</a:t>
            </a:r>
            <a:r>
              <a:rPr lang="en-US" i="1" dirty="0">
                <a:solidFill>
                  <a:schemeClr val="bg1"/>
                </a:solidFill>
              </a:rPr>
              <a:t>Vos, Forget, Lange, et al., Nature Earth &amp; Environnement, 2026</a:t>
            </a:r>
            <a:r>
              <a:rPr lang="en-US" dirty="0">
                <a:solidFill>
                  <a:schemeClr val="bg1"/>
                </a:solidFill>
              </a:rPr>
              <a:t>).</a:t>
            </a:r>
          </a:p>
          <a:p>
            <a:pPr algn="l">
              <a:buSzPct val="145000"/>
              <a:defRPr sz="3800" b="0"/>
            </a:pPr>
            <a:br>
              <a:rPr lang="en-US" dirty="0">
                <a:solidFill>
                  <a:schemeClr val="bg1"/>
                </a:solidFill>
              </a:rPr>
            </a:br>
            <a:r>
              <a:rPr lang="en-US" dirty="0">
                <a:solidFill>
                  <a:schemeClr val="bg1"/>
                </a:solidFill>
              </a:rPr>
              <a:t>• </a:t>
            </a:r>
            <a:r>
              <a:rPr lang="en-US" dirty="0">
                <a:solidFill>
                  <a:schemeClr val="bg1"/>
                </a:solidFill>
                <a:latin typeface="+mj-lt"/>
              </a:rPr>
              <a:t>Transition d’un </a:t>
            </a:r>
            <a:r>
              <a:rPr lang="en-US" dirty="0" err="1">
                <a:solidFill>
                  <a:schemeClr val="bg1"/>
                </a:solidFill>
                <a:latin typeface="+mj-lt"/>
              </a:rPr>
              <a:t>climat</a:t>
            </a:r>
            <a:r>
              <a:rPr lang="en-US" dirty="0">
                <a:solidFill>
                  <a:schemeClr val="bg1"/>
                </a:solidFill>
                <a:latin typeface="+mj-lt"/>
              </a:rPr>
              <a:t> </a:t>
            </a:r>
            <a:r>
              <a:rPr lang="en-US" dirty="0" err="1">
                <a:solidFill>
                  <a:schemeClr val="bg1"/>
                </a:solidFill>
                <a:latin typeface="+mj-lt"/>
              </a:rPr>
              <a:t>dominé</a:t>
            </a:r>
            <a:r>
              <a:rPr lang="en-US" dirty="0">
                <a:solidFill>
                  <a:schemeClr val="bg1"/>
                </a:solidFill>
                <a:latin typeface="+mj-lt"/>
              </a:rPr>
              <a:t> par le CO₂ vers un </a:t>
            </a:r>
            <a:r>
              <a:rPr lang="en-US" dirty="0" err="1">
                <a:solidFill>
                  <a:schemeClr val="bg1"/>
                </a:solidFill>
                <a:latin typeface="+mj-lt"/>
              </a:rPr>
              <a:t>climat</a:t>
            </a:r>
            <a:r>
              <a:rPr lang="en-US" dirty="0">
                <a:solidFill>
                  <a:schemeClr val="bg1"/>
                </a:solidFill>
                <a:latin typeface="+mj-lt"/>
              </a:rPr>
              <a:t> </a:t>
            </a:r>
            <a:r>
              <a:rPr lang="en-US" dirty="0" err="1">
                <a:solidFill>
                  <a:schemeClr val="bg1"/>
                </a:solidFill>
                <a:latin typeface="+mj-lt"/>
              </a:rPr>
              <a:t>dominé</a:t>
            </a:r>
            <a:r>
              <a:rPr lang="en-US" dirty="0">
                <a:solidFill>
                  <a:schemeClr val="bg1"/>
                </a:solidFill>
                <a:latin typeface="+mj-lt"/>
              </a:rPr>
              <a:t> par </a:t>
            </a:r>
            <a:r>
              <a:rPr lang="en-US" dirty="0" err="1">
                <a:solidFill>
                  <a:schemeClr val="bg1"/>
                </a:solidFill>
                <a:latin typeface="+mj-lt"/>
              </a:rPr>
              <a:t>l’eau</a:t>
            </a:r>
            <a:r>
              <a:rPr lang="en-US" dirty="0">
                <a:solidFill>
                  <a:schemeClr val="bg1"/>
                </a:solidFill>
                <a:latin typeface="+mj-lt"/>
              </a:rPr>
              <a:t> </a:t>
            </a:r>
            <a:r>
              <a:rPr lang="en-US" dirty="0">
                <a:solidFill>
                  <a:schemeClr val="bg1"/>
                </a:solidFill>
              </a:rPr>
              <a:t>(Lange et al., </a:t>
            </a:r>
            <a:r>
              <a:rPr lang="en-US" dirty="0" err="1">
                <a:solidFill>
                  <a:schemeClr val="bg1"/>
                </a:solidFill>
              </a:rPr>
              <a:t>en</a:t>
            </a:r>
            <a:r>
              <a:rPr lang="en-US" dirty="0">
                <a:solidFill>
                  <a:schemeClr val="bg1"/>
                </a:solidFill>
              </a:rPr>
              <a:t> </a:t>
            </a:r>
            <a:r>
              <a:rPr lang="en-US" dirty="0" err="1">
                <a:solidFill>
                  <a:schemeClr val="bg1"/>
                </a:solidFill>
              </a:rPr>
              <a:t>préparation</a:t>
            </a:r>
            <a:r>
              <a:rPr lang="en-US" dirty="0">
                <a:solidFill>
                  <a:schemeClr val="bg1"/>
                </a:solidFill>
              </a:rPr>
              <a:t> pour </a:t>
            </a:r>
            <a:r>
              <a:rPr lang="en-US" dirty="0" err="1">
                <a:solidFill>
                  <a:schemeClr val="bg1"/>
                </a:solidFill>
              </a:rPr>
              <a:t>soumission</a:t>
            </a:r>
            <a:r>
              <a:rPr lang="en-US" dirty="0">
                <a:solidFill>
                  <a:schemeClr val="bg1"/>
                </a:solidFill>
              </a:rPr>
              <a:t> à Science).</a:t>
            </a:r>
            <a:endParaRPr b="1" dirty="0">
              <a:solidFill>
                <a:schemeClr val="bg1"/>
              </a:solidFill>
            </a:endParaRPr>
          </a:p>
        </p:txBody>
      </p:sp>
    </p:spTree>
  </p:cSld>
  <p:clrMapOvr>
    <a:masterClrMapping/>
  </p:clrMapOvr>
  <p:transition spd="med"/>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37" name="Titre 1"/>
          <p:cNvSpPr txBox="1"/>
          <p:nvPr/>
        </p:nvSpPr>
        <p:spPr>
          <a:xfrm>
            <a:off x="429008" y="192255"/>
            <a:ext cx="23525985" cy="107696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68580" tIns="68580" rIns="68580" bIns="68580">
            <a:spAutoFit/>
          </a:bodyPr>
          <a:lstStyle>
            <a:lvl1pPr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6200">
                <a:latin typeface="Helvetica"/>
                <a:ea typeface="Helvetica"/>
                <a:cs typeface="Helvetica"/>
                <a:sym typeface="Helvetica"/>
              </a:defRPr>
            </a:lvl1pPr>
          </a:lstStyle>
          <a:p>
            <a:r>
              <a:rPr dirty="0" err="1"/>
              <a:t>Principaux</a:t>
            </a:r>
            <a:r>
              <a:t> résultats</a:t>
            </a:r>
          </a:p>
        </p:txBody>
      </p:sp>
      <p:sp>
        <p:nvSpPr>
          <p:cNvPr id="838" name="14"/>
          <p:cNvSpPr txBox="1">
            <a:spLocks noGrp="1"/>
          </p:cNvSpPr>
          <p:nvPr>
            <p:ph type="sldNum" sz="quarter" idx="4294967295"/>
          </p:nvPr>
        </p:nvSpPr>
        <p:spPr>
          <a:xfrm>
            <a:off x="24058737" y="13253127"/>
            <a:ext cx="281164" cy="477052"/>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68579" tIns="68579" rIns="68579" bIns="68579" anchor="ctr"/>
          <a:lstStyle>
            <a:lvl1pPr algn="r" defTabSz="1828800">
              <a:defRPr>
                <a:solidFill>
                  <a:srgbClr val="888888"/>
                </a:solidFill>
                <a:latin typeface="Calibri"/>
                <a:ea typeface="Calibri"/>
                <a:cs typeface="Calibri"/>
                <a:sym typeface="Calibri"/>
              </a:defRPr>
            </a:lvl1pPr>
          </a:lstStyle>
          <a:p>
            <a:r>
              <a:rPr lang="en-US" dirty="0"/>
              <a:t>6</a:t>
            </a:r>
            <a:endParaRPr dirty="0"/>
          </a:p>
        </p:txBody>
      </p:sp>
      <p:pic>
        <p:nvPicPr>
          <p:cNvPr id="839" name="Madeleineetal.pdf" descr="Madeleineetal.pdf"/>
          <p:cNvPicPr>
            <a:picLocks noChangeAspect="1"/>
          </p:cNvPicPr>
          <p:nvPr/>
        </p:nvPicPr>
        <p:blipFill>
          <a:blip r:embed="rId2"/>
          <a:stretch>
            <a:fillRect/>
          </a:stretch>
        </p:blipFill>
        <p:spPr>
          <a:xfrm>
            <a:off x="390814" y="2298700"/>
            <a:ext cx="9912897" cy="9912896"/>
          </a:xfrm>
          <a:prstGeom prst="rect">
            <a:avLst/>
          </a:prstGeom>
          <a:ln w="12700">
            <a:miter lim="400000"/>
          </a:ln>
        </p:spPr>
      </p:pic>
      <p:sp>
        <p:nvSpPr>
          <p:cNvPr id="840" name="Adapté de Madeleine  et al., 2014, Forget, Lange et al., en préparation."/>
          <p:cNvSpPr txBox="1"/>
          <p:nvPr/>
        </p:nvSpPr>
        <p:spPr>
          <a:xfrm>
            <a:off x="582601" y="11309762"/>
            <a:ext cx="5278053" cy="161739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p>
            <a:pPr>
              <a:defRPr b="0" i="1"/>
            </a:pPr>
            <a:r>
              <a:t>Adapté de Madeleine </a:t>
            </a:r>
            <a:br>
              <a:rPr/>
            </a:br>
            <a:r>
              <a:t>et al., 2014, Forget, Lange et al., en préparation.</a:t>
            </a:r>
          </a:p>
        </p:txBody>
      </p:sp>
      <p:pic>
        <p:nvPicPr>
          <p:cNvPr id="841" name="Image" descr="Image"/>
          <p:cNvPicPr>
            <a:picLocks noChangeAspect="1"/>
          </p:cNvPicPr>
          <p:nvPr/>
        </p:nvPicPr>
        <p:blipFill>
          <a:blip r:embed="rId3"/>
          <a:srcRect l="9132" t="6195" r="3632" b="65234"/>
          <a:stretch>
            <a:fillRect/>
          </a:stretch>
        </p:blipFill>
        <p:spPr>
          <a:xfrm>
            <a:off x="1420430" y="3184163"/>
            <a:ext cx="8083680" cy="2451926"/>
          </a:xfrm>
          <a:prstGeom prst="rect">
            <a:avLst/>
          </a:prstGeom>
          <a:ln w="12700">
            <a:miter lim="400000"/>
          </a:ln>
        </p:spPr>
      </p:pic>
      <p:pic>
        <p:nvPicPr>
          <p:cNvPr id="842" name="Image" descr="Image"/>
          <p:cNvPicPr>
            <a:picLocks noChangeAspect="1"/>
          </p:cNvPicPr>
          <p:nvPr/>
        </p:nvPicPr>
        <p:blipFill>
          <a:blip r:embed="rId3"/>
          <a:srcRect l="9030" t="51067" r="3258" b="20154"/>
          <a:stretch>
            <a:fillRect/>
          </a:stretch>
        </p:blipFill>
        <p:spPr>
          <a:xfrm>
            <a:off x="1426026" y="7000602"/>
            <a:ext cx="8166311" cy="2481505"/>
          </a:xfrm>
          <a:prstGeom prst="rect">
            <a:avLst/>
          </a:prstGeom>
          <a:ln w="12700">
            <a:miter lim="400000"/>
          </a:ln>
        </p:spPr>
      </p:pic>
      <p:sp>
        <p:nvSpPr>
          <p:cNvPr id="843" name="Rectangle"/>
          <p:cNvSpPr/>
          <p:nvPr/>
        </p:nvSpPr>
        <p:spPr>
          <a:xfrm>
            <a:off x="6459491" y="11322764"/>
            <a:ext cx="3229530" cy="1270001"/>
          </a:xfrm>
          <a:prstGeom prst="rect">
            <a:avLst/>
          </a:prstGeom>
          <a:solidFill>
            <a:srgbClr val="FFFFFF"/>
          </a:soli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844" name="Rectangle"/>
          <p:cNvSpPr/>
          <p:nvPr/>
        </p:nvSpPr>
        <p:spPr>
          <a:xfrm>
            <a:off x="6176640" y="9985488"/>
            <a:ext cx="3795231" cy="2674900"/>
          </a:xfrm>
          <a:prstGeom prst="rect">
            <a:avLst/>
          </a:prstGeom>
          <a:solidFill>
            <a:srgbClr val="FFFFFF"/>
          </a:soli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845" name="Rectangle"/>
          <p:cNvSpPr/>
          <p:nvPr/>
        </p:nvSpPr>
        <p:spPr>
          <a:xfrm>
            <a:off x="811302" y="10103289"/>
            <a:ext cx="5277598" cy="467361"/>
          </a:xfrm>
          <a:prstGeom prst="rect">
            <a:avLst/>
          </a:prstGeom>
          <a:solidFill>
            <a:srgbClr val="FFFFFF"/>
          </a:soli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846" name="Taux d’accumulation (mm/an)"/>
          <p:cNvSpPr txBox="1"/>
          <p:nvPr/>
        </p:nvSpPr>
        <p:spPr>
          <a:xfrm>
            <a:off x="551244" y="10029921"/>
            <a:ext cx="5797714" cy="61409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lvl1pPr>
              <a:defRPr b="0"/>
            </a:lvl1pPr>
          </a:lstStyle>
          <a:p>
            <a:r>
              <a:t>Taux d’accumulation (mm/an)</a:t>
            </a:r>
          </a:p>
        </p:txBody>
      </p:sp>
      <p:sp>
        <p:nvSpPr>
          <p:cNvPr id="847" name="Rectangle"/>
          <p:cNvSpPr/>
          <p:nvPr/>
        </p:nvSpPr>
        <p:spPr>
          <a:xfrm>
            <a:off x="356081" y="236177"/>
            <a:ext cx="7761598" cy="2674900"/>
          </a:xfrm>
          <a:prstGeom prst="rect">
            <a:avLst/>
          </a:prstGeom>
          <a:solidFill>
            <a:srgbClr val="FFFFFF"/>
          </a:soli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848" name="Rectangle"/>
          <p:cNvSpPr/>
          <p:nvPr/>
        </p:nvSpPr>
        <p:spPr>
          <a:xfrm>
            <a:off x="542458" y="6395857"/>
            <a:ext cx="7761597" cy="373051"/>
          </a:xfrm>
          <a:prstGeom prst="rect">
            <a:avLst/>
          </a:prstGeom>
          <a:solidFill>
            <a:srgbClr val="FFFFFF"/>
          </a:soli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849" name="Rectangle"/>
          <p:cNvSpPr/>
          <p:nvPr/>
        </p:nvSpPr>
        <p:spPr>
          <a:xfrm>
            <a:off x="2985146" y="6483273"/>
            <a:ext cx="7761597" cy="373050"/>
          </a:xfrm>
          <a:prstGeom prst="rect">
            <a:avLst/>
          </a:prstGeom>
          <a:solidFill>
            <a:srgbClr val="FFFFFF"/>
          </a:soli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850" name="Hémisphère Nord"/>
          <p:cNvSpPr txBox="1"/>
          <p:nvPr/>
        </p:nvSpPr>
        <p:spPr>
          <a:xfrm>
            <a:off x="2448331" y="2444656"/>
            <a:ext cx="5797714" cy="61409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lvl1pPr>
              <a:defRPr b="0"/>
            </a:lvl1pPr>
          </a:lstStyle>
          <a:p>
            <a:r>
              <a:t>Hémisphère Nord</a:t>
            </a:r>
          </a:p>
        </p:txBody>
      </p:sp>
      <p:sp>
        <p:nvSpPr>
          <p:cNvPr id="851" name="Hémisphère Sud"/>
          <p:cNvSpPr txBox="1"/>
          <p:nvPr/>
        </p:nvSpPr>
        <p:spPr>
          <a:xfrm>
            <a:off x="2610418" y="6275334"/>
            <a:ext cx="5797714" cy="61409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lvl1pPr>
              <a:defRPr b="0"/>
            </a:lvl1pPr>
          </a:lstStyle>
          <a:p>
            <a:r>
              <a:t>Hémisphère Sud</a:t>
            </a:r>
          </a:p>
        </p:txBody>
      </p:sp>
      <p:sp>
        <p:nvSpPr>
          <p:cNvPr id="2" name="Grâce à une meilleure modélisation de la dynamique de la glace d’eau et des paléoclimats martien, notre nouveau modèle prédit la formation de glaciers aux moyennes latitudes lors des derniers millions d’années (Forget, Lange, et al., en préparation pour ">
            <a:extLst>
              <a:ext uri="{FF2B5EF4-FFF2-40B4-BE49-F238E27FC236}">
                <a16:creationId xmlns:a16="http://schemas.microsoft.com/office/drawing/2014/main" id="{2E09B24B-FD6E-5C63-7A9A-09C03B01BECF}"/>
              </a:ext>
            </a:extLst>
          </p:cNvPr>
          <p:cNvSpPr txBox="1"/>
          <p:nvPr/>
        </p:nvSpPr>
        <p:spPr>
          <a:xfrm>
            <a:off x="10462817" y="3859769"/>
            <a:ext cx="12956432" cy="657679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p>
            <a:pPr algn="l">
              <a:buSzPct val="145000"/>
              <a:defRPr sz="3800" b="0"/>
            </a:pPr>
            <a:r>
              <a:rPr lang="en-US" dirty="0"/>
              <a:t>• </a:t>
            </a:r>
            <a:r>
              <a:rPr lang="en-US" sz="3800" b="0" dirty="0"/>
              <a:t>Le </a:t>
            </a:r>
            <a:r>
              <a:rPr lang="en-US" sz="3800" b="0" dirty="0" err="1"/>
              <a:t>modèle</a:t>
            </a:r>
            <a:r>
              <a:rPr lang="en-US" sz="3800" b="0" dirty="0"/>
              <a:t> </a:t>
            </a:r>
            <a:r>
              <a:rPr lang="en-US" sz="3800" b="0" dirty="0" err="1"/>
              <a:t>peut</a:t>
            </a:r>
            <a:r>
              <a:rPr lang="en-US" sz="3800" b="0" dirty="0"/>
              <a:t> </a:t>
            </a:r>
            <a:r>
              <a:rPr lang="en-US" sz="3800" b="0" dirty="0" err="1"/>
              <a:t>reproduire</a:t>
            </a:r>
            <a:r>
              <a:rPr lang="en-US" sz="3800" b="0" dirty="0"/>
              <a:t> la formation de glaciers aux </a:t>
            </a:r>
            <a:r>
              <a:rPr lang="en-US" sz="3800" b="0" dirty="0" err="1"/>
              <a:t>moyennes</a:t>
            </a:r>
            <a:r>
              <a:rPr lang="en-US" sz="3800" b="0" dirty="0"/>
              <a:t> latitudes dans un passé </a:t>
            </a:r>
            <a:r>
              <a:rPr lang="en-US" sz="3800" b="0" dirty="0" err="1"/>
              <a:t>récent</a:t>
            </a:r>
            <a:r>
              <a:rPr lang="en-US" sz="3800" b="0" dirty="0"/>
              <a:t> </a:t>
            </a:r>
            <a:r>
              <a:rPr lang="en-US" sz="3800" b="0" dirty="0" err="1">
                <a:latin typeface="+mn-lt"/>
              </a:rPr>
              <a:t>si</a:t>
            </a:r>
            <a:r>
              <a:rPr lang="en-US" sz="3800" b="0" dirty="0">
                <a:latin typeface="+mn-lt"/>
              </a:rPr>
              <a:t> la </a:t>
            </a:r>
            <a:r>
              <a:rPr lang="en-US" sz="3800" b="0" dirty="0" err="1">
                <a:latin typeface="+mn-lt"/>
              </a:rPr>
              <a:t>neige</a:t>
            </a:r>
            <a:r>
              <a:rPr lang="en-US" sz="3800" b="0" dirty="0">
                <a:latin typeface="+mn-lt"/>
              </a:rPr>
              <a:t> se </a:t>
            </a:r>
            <a:r>
              <a:rPr lang="en-US" sz="3800" b="0" dirty="0" err="1">
                <a:latin typeface="+mn-lt"/>
              </a:rPr>
              <a:t>transforme</a:t>
            </a:r>
            <a:r>
              <a:rPr lang="en-US" sz="3800" b="0" dirty="0">
                <a:latin typeface="+mn-lt"/>
              </a:rPr>
              <a:t> </a:t>
            </a:r>
            <a:r>
              <a:rPr lang="en-US" sz="3800" b="0" dirty="0" err="1">
                <a:latin typeface="+mn-lt"/>
              </a:rPr>
              <a:t>rapidement</a:t>
            </a:r>
            <a:r>
              <a:rPr lang="en-US" sz="3800" b="0" dirty="0">
                <a:latin typeface="+mn-lt"/>
              </a:rPr>
              <a:t> </a:t>
            </a:r>
            <a:r>
              <a:rPr lang="en-US" sz="3800" b="0" dirty="0" err="1">
                <a:latin typeface="+mn-lt"/>
              </a:rPr>
              <a:t>en</a:t>
            </a:r>
            <a:r>
              <a:rPr lang="en-US" sz="3800" b="0" dirty="0">
                <a:latin typeface="+mn-lt"/>
              </a:rPr>
              <a:t> glace</a:t>
            </a:r>
            <a:r>
              <a:rPr lang="en-US" sz="3800" b="0" dirty="0"/>
              <a:t> </a:t>
            </a:r>
            <a:r>
              <a:rPr lang="en-US" dirty="0"/>
              <a:t>(</a:t>
            </a:r>
            <a:r>
              <a:rPr lang="en-US" i="1" dirty="0"/>
              <a:t>Forget et al., in prep).</a:t>
            </a:r>
            <a:endParaRPr lang="en-US" dirty="0"/>
          </a:p>
          <a:p>
            <a:pPr algn="l">
              <a:buSzPct val="145000"/>
              <a:defRPr sz="3800" b="0"/>
            </a:pPr>
            <a:br>
              <a:rPr lang="en-US" dirty="0">
                <a:solidFill>
                  <a:schemeClr val="bg1"/>
                </a:solidFill>
              </a:rPr>
            </a:br>
            <a:r>
              <a:rPr lang="en-US" dirty="0">
                <a:solidFill>
                  <a:schemeClr val="bg1"/>
                </a:solidFill>
                <a:latin typeface="+mj-lt"/>
              </a:rPr>
              <a:t>• La glace dans le sous-sol est un vestige du dernier </a:t>
            </a:r>
            <a:r>
              <a:rPr lang="en-US" dirty="0" err="1">
                <a:solidFill>
                  <a:schemeClr val="bg1"/>
                </a:solidFill>
                <a:latin typeface="+mj-lt"/>
              </a:rPr>
              <a:t>âge</a:t>
            </a:r>
            <a:r>
              <a:rPr lang="en-US" dirty="0">
                <a:solidFill>
                  <a:schemeClr val="bg1"/>
                </a:solidFill>
                <a:latin typeface="+mj-lt"/>
              </a:rPr>
              <a:t> </a:t>
            </a:r>
            <a:r>
              <a:rPr lang="en-US" dirty="0" err="1">
                <a:solidFill>
                  <a:schemeClr val="bg1"/>
                </a:solidFill>
                <a:latin typeface="+mj-lt"/>
              </a:rPr>
              <a:t>glaciaire</a:t>
            </a:r>
            <a:r>
              <a:rPr lang="en-US" dirty="0">
                <a:solidFill>
                  <a:schemeClr val="bg1"/>
                </a:solidFill>
                <a:latin typeface="+mj-lt"/>
              </a:rPr>
              <a:t> (~630 ka) </a:t>
            </a:r>
            <a:r>
              <a:rPr lang="en-US" dirty="0">
                <a:solidFill>
                  <a:schemeClr val="bg1"/>
                </a:solidFill>
              </a:rPr>
              <a:t>(</a:t>
            </a:r>
            <a:r>
              <a:rPr lang="en-US" i="1" dirty="0">
                <a:solidFill>
                  <a:schemeClr val="bg1"/>
                </a:solidFill>
              </a:rPr>
              <a:t>Vos, Forget, Lange, et al., Nature Earth &amp; Environnement, 2026</a:t>
            </a:r>
            <a:r>
              <a:rPr lang="en-US" dirty="0">
                <a:solidFill>
                  <a:schemeClr val="bg1"/>
                </a:solidFill>
              </a:rPr>
              <a:t>).</a:t>
            </a:r>
          </a:p>
          <a:p>
            <a:pPr algn="l">
              <a:buSzPct val="145000"/>
              <a:defRPr sz="3800" b="0"/>
            </a:pPr>
            <a:br>
              <a:rPr lang="en-US" dirty="0">
                <a:solidFill>
                  <a:schemeClr val="bg1"/>
                </a:solidFill>
              </a:rPr>
            </a:br>
            <a:r>
              <a:rPr lang="en-US" dirty="0">
                <a:solidFill>
                  <a:schemeClr val="bg1"/>
                </a:solidFill>
              </a:rPr>
              <a:t>• </a:t>
            </a:r>
            <a:r>
              <a:rPr lang="en-US" dirty="0">
                <a:solidFill>
                  <a:schemeClr val="bg1"/>
                </a:solidFill>
                <a:latin typeface="+mj-lt"/>
              </a:rPr>
              <a:t>Transition d’un </a:t>
            </a:r>
            <a:r>
              <a:rPr lang="en-US" dirty="0" err="1">
                <a:solidFill>
                  <a:schemeClr val="bg1"/>
                </a:solidFill>
                <a:latin typeface="+mj-lt"/>
              </a:rPr>
              <a:t>climat</a:t>
            </a:r>
            <a:r>
              <a:rPr lang="en-US" dirty="0">
                <a:solidFill>
                  <a:schemeClr val="bg1"/>
                </a:solidFill>
                <a:latin typeface="+mj-lt"/>
              </a:rPr>
              <a:t> </a:t>
            </a:r>
            <a:r>
              <a:rPr lang="en-US" dirty="0" err="1">
                <a:solidFill>
                  <a:schemeClr val="bg1"/>
                </a:solidFill>
                <a:latin typeface="+mj-lt"/>
              </a:rPr>
              <a:t>dominé</a:t>
            </a:r>
            <a:r>
              <a:rPr lang="en-US" dirty="0">
                <a:solidFill>
                  <a:schemeClr val="bg1"/>
                </a:solidFill>
                <a:latin typeface="+mj-lt"/>
              </a:rPr>
              <a:t> par le CO₂ vers un </a:t>
            </a:r>
            <a:r>
              <a:rPr lang="en-US" dirty="0" err="1">
                <a:solidFill>
                  <a:schemeClr val="bg1"/>
                </a:solidFill>
                <a:latin typeface="+mj-lt"/>
              </a:rPr>
              <a:t>climat</a:t>
            </a:r>
            <a:r>
              <a:rPr lang="en-US" dirty="0">
                <a:solidFill>
                  <a:schemeClr val="bg1"/>
                </a:solidFill>
                <a:latin typeface="+mj-lt"/>
              </a:rPr>
              <a:t> </a:t>
            </a:r>
            <a:r>
              <a:rPr lang="en-US" dirty="0" err="1">
                <a:solidFill>
                  <a:schemeClr val="bg1"/>
                </a:solidFill>
                <a:latin typeface="+mj-lt"/>
              </a:rPr>
              <a:t>dominé</a:t>
            </a:r>
            <a:r>
              <a:rPr lang="en-US" dirty="0">
                <a:solidFill>
                  <a:schemeClr val="bg1"/>
                </a:solidFill>
                <a:latin typeface="+mj-lt"/>
              </a:rPr>
              <a:t> par </a:t>
            </a:r>
            <a:r>
              <a:rPr lang="en-US" dirty="0" err="1">
                <a:solidFill>
                  <a:schemeClr val="bg1"/>
                </a:solidFill>
                <a:latin typeface="+mj-lt"/>
              </a:rPr>
              <a:t>l’eau</a:t>
            </a:r>
            <a:r>
              <a:rPr lang="en-US" dirty="0">
                <a:solidFill>
                  <a:schemeClr val="bg1"/>
                </a:solidFill>
                <a:latin typeface="+mj-lt"/>
              </a:rPr>
              <a:t> </a:t>
            </a:r>
            <a:r>
              <a:rPr lang="en-US" dirty="0">
                <a:solidFill>
                  <a:schemeClr val="bg1"/>
                </a:solidFill>
              </a:rPr>
              <a:t>(Lange et al., </a:t>
            </a:r>
            <a:r>
              <a:rPr lang="en-US" dirty="0" err="1">
                <a:solidFill>
                  <a:schemeClr val="bg1"/>
                </a:solidFill>
              </a:rPr>
              <a:t>en</a:t>
            </a:r>
            <a:r>
              <a:rPr lang="en-US" dirty="0">
                <a:solidFill>
                  <a:schemeClr val="bg1"/>
                </a:solidFill>
              </a:rPr>
              <a:t> </a:t>
            </a:r>
            <a:r>
              <a:rPr lang="en-US" dirty="0" err="1">
                <a:solidFill>
                  <a:schemeClr val="bg1"/>
                </a:solidFill>
              </a:rPr>
              <a:t>préparation</a:t>
            </a:r>
            <a:r>
              <a:rPr lang="en-US" dirty="0">
                <a:solidFill>
                  <a:schemeClr val="bg1"/>
                </a:solidFill>
              </a:rPr>
              <a:t> pour </a:t>
            </a:r>
            <a:r>
              <a:rPr lang="en-US" dirty="0" err="1">
                <a:solidFill>
                  <a:schemeClr val="bg1"/>
                </a:solidFill>
              </a:rPr>
              <a:t>soumission</a:t>
            </a:r>
            <a:r>
              <a:rPr lang="en-US" dirty="0">
                <a:solidFill>
                  <a:schemeClr val="bg1"/>
                </a:solidFill>
              </a:rPr>
              <a:t> à Science).</a:t>
            </a:r>
            <a:endParaRPr b="1" dirty="0">
              <a:solidFill>
                <a:schemeClr val="bg1"/>
              </a:solidFill>
            </a:endParaRPr>
          </a:p>
        </p:txBody>
      </p:sp>
    </p:spTree>
  </p:cSld>
  <p:clrMapOvr>
    <a:masterClrMapping/>
  </p:clrMapOvr>
  <p:transition spd="med"/>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77" name="Titre 1"/>
          <p:cNvSpPr txBox="1"/>
          <p:nvPr/>
        </p:nvSpPr>
        <p:spPr>
          <a:xfrm>
            <a:off x="429008" y="192255"/>
            <a:ext cx="23525985" cy="107696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68580" tIns="68580" rIns="68580" bIns="68580">
            <a:spAutoFit/>
          </a:bodyPr>
          <a:lstStyle>
            <a:lvl1pPr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6200">
                <a:latin typeface="Helvetica"/>
                <a:ea typeface="Helvetica"/>
                <a:cs typeface="Helvetica"/>
                <a:sym typeface="Helvetica"/>
              </a:defRPr>
            </a:lvl1pPr>
          </a:lstStyle>
          <a:p>
            <a:r>
              <a:t>Principaux résultats</a:t>
            </a:r>
          </a:p>
        </p:txBody>
      </p:sp>
      <p:sp>
        <p:nvSpPr>
          <p:cNvPr id="878" name="14"/>
          <p:cNvSpPr txBox="1">
            <a:spLocks noGrp="1"/>
          </p:cNvSpPr>
          <p:nvPr>
            <p:ph type="sldNum" sz="quarter" idx="4294967295"/>
          </p:nvPr>
        </p:nvSpPr>
        <p:spPr>
          <a:xfrm>
            <a:off x="24058737" y="13272920"/>
            <a:ext cx="281164" cy="477052"/>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68579" tIns="68579" rIns="68579" bIns="68579" anchor="ctr"/>
          <a:lstStyle>
            <a:lvl1pPr algn="r" defTabSz="1828800">
              <a:defRPr>
                <a:solidFill>
                  <a:srgbClr val="888888"/>
                </a:solidFill>
                <a:latin typeface="Calibri"/>
                <a:ea typeface="Calibri"/>
                <a:cs typeface="Calibri"/>
                <a:sym typeface="Calibri"/>
              </a:defRPr>
            </a:lvl1pPr>
          </a:lstStyle>
          <a:p>
            <a:r>
              <a:rPr lang="en-US" dirty="0"/>
              <a:t>6</a:t>
            </a:r>
            <a:endParaRPr dirty="0"/>
          </a:p>
        </p:txBody>
      </p:sp>
      <p:pic>
        <p:nvPicPr>
          <p:cNvPr id="879" name="Madeleineetal.pdf" descr="Madeleineetal.pdf"/>
          <p:cNvPicPr>
            <a:picLocks noChangeAspect="1"/>
          </p:cNvPicPr>
          <p:nvPr/>
        </p:nvPicPr>
        <p:blipFill>
          <a:blip r:embed="rId2"/>
          <a:stretch>
            <a:fillRect/>
          </a:stretch>
        </p:blipFill>
        <p:spPr>
          <a:xfrm>
            <a:off x="390814" y="2298700"/>
            <a:ext cx="9912897" cy="9912896"/>
          </a:xfrm>
          <a:prstGeom prst="rect">
            <a:avLst/>
          </a:prstGeom>
          <a:ln w="12700">
            <a:miter lim="400000"/>
          </a:ln>
        </p:spPr>
      </p:pic>
      <p:sp>
        <p:nvSpPr>
          <p:cNvPr id="880" name="Rectangle"/>
          <p:cNvSpPr/>
          <p:nvPr/>
        </p:nvSpPr>
        <p:spPr>
          <a:xfrm>
            <a:off x="6459491" y="11322764"/>
            <a:ext cx="3229530" cy="1270001"/>
          </a:xfrm>
          <a:prstGeom prst="rect">
            <a:avLst/>
          </a:prstGeom>
          <a:solidFill>
            <a:srgbClr val="FFFFFF"/>
          </a:soli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881" name="Rectangle"/>
          <p:cNvSpPr/>
          <p:nvPr/>
        </p:nvSpPr>
        <p:spPr>
          <a:xfrm>
            <a:off x="6176640" y="9985488"/>
            <a:ext cx="3795231" cy="2674900"/>
          </a:xfrm>
          <a:prstGeom prst="rect">
            <a:avLst/>
          </a:prstGeom>
          <a:solidFill>
            <a:srgbClr val="FFFFFF"/>
          </a:soli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882" name="Rectangle"/>
          <p:cNvSpPr/>
          <p:nvPr/>
        </p:nvSpPr>
        <p:spPr>
          <a:xfrm>
            <a:off x="811302" y="10103289"/>
            <a:ext cx="5277598" cy="467361"/>
          </a:xfrm>
          <a:prstGeom prst="rect">
            <a:avLst/>
          </a:prstGeom>
          <a:solidFill>
            <a:srgbClr val="FFFFFF"/>
          </a:soli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883" name="Taux d’accumulation (mm/an)"/>
          <p:cNvSpPr txBox="1"/>
          <p:nvPr/>
        </p:nvSpPr>
        <p:spPr>
          <a:xfrm>
            <a:off x="551244" y="10029921"/>
            <a:ext cx="5797714" cy="61409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lvl1pPr>
              <a:defRPr b="0"/>
            </a:lvl1pPr>
          </a:lstStyle>
          <a:p>
            <a:r>
              <a:t>Taux d’accumulation (mm/an)</a:t>
            </a:r>
          </a:p>
        </p:txBody>
      </p:sp>
      <p:sp>
        <p:nvSpPr>
          <p:cNvPr id="884" name="Rectangle"/>
          <p:cNvSpPr/>
          <p:nvPr/>
        </p:nvSpPr>
        <p:spPr>
          <a:xfrm>
            <a:off x="356081" y="236177"/>
            <a:ext cx="7761598" cy="2674900"/>
          </a:xfrm>
          <a:prstGeom prst="rect">
            <a:avLst/>
          </a:prstGeom>
          <a:solidFill>
            <a:srgbClr val="FFFFFF"/>
          </a:soli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885" name="Rectangle"/>
          <p:cNvSpPr/>
          <p:nvPr/>
        </p:nvSpPr>
        <p:spPr>
          <a:xfrm>
            <a:off x="542458" y="6395857"/>
            <a:ext cx="7761597" cy="373051"/>
          </a:xfrm>
          <a:prstGeom prst="rect">
            <a:avLst/>
          </a:prstGeom>
          <a:solidFill>
            <a:srgbClr val="FFFFFF"/>
          </a:soli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886" name="Rectangle"/>
          <p:cNvSpPr/>
          <p:nvPr/>
        </p:nvSpPr>
        <p:spPr>
          <a:xfrm>
            <a:off x="2985146" y="6483273"/>
            <a:ext cx="7761597" cy="373050"/>
          </a:xfrm>
          <a:prstGeom prst="rect">
            <a:avLst/>
          </a:prstGeom>
          <a:solidFill>
            <a:srgbClr val="FFFFFF"/>
          </a:soli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887" name="Hémisphère Nord"/>
          <p:cNvSpPr txBox="1"/>
          <p:nvPr/>
        </p:nvSpPr>
        <p:spPr>
          <a:xfrm>
            <a:off x="2448331" y="2444656"/>
            <a:ext cx="5797714" cy="61409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lvl1pPr>
              <a:defRPr b="0"/>
            </a:lvl1pPr>
          </a:lstStyle>
          <a:p>
            <a:r>
              <a:t>Hémisphère Nord</a:t>
            </a:r>
          </a:p>
        </p:txBody>
      </p:sp>
      <p:sp>
        <p:nvSpPr>
          <p:cNvPr id="888" name="Hémisphère Sud"/>
          <p:cNvSpPr txBox="1"/>
          <p:nvPr/>
        </p:nvSpPr>
        <p:spPr>
          <a:xfrm>
            <a:off x="2610418" y="6275334"/>
            <a:ext cx="5797714" cy="61409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lvl1pPr>
              <a:defRPr b="0"/>
            </a:lvl1pPr>
          </a:lstStyle>
          <a:p>
            <a:r>
              <a:t>Hémisphère Sud</a:t>
            </a:r>
          </a:p>
        </p:txBody>
      </p:sp>
      <p:pic>
        <p:nvPicPr>
          <p:cNvPr id="889" name="Madeleineetal.pdf" descr="Madeleineetal.pdf"/>
          <p:cNvPicPr>
            <a:picLocks noChangeAspect="1"/>
          </p:cNvPicPr>
          <p:nvPr/>
        </p:nvPicPr>
        <p:blipFill>
          <a:blip r:embed="rId2"/>
          <a:srcRect l="59924" t="90513"/>
          <a:stretch>
            <a:fillRect/>
          </a:stretch>
        </p:blipFill>
        <p:spPr>
          <a:xfrm>
            <a:off x="6192521" y="10365019"/>
            <a:ext cx="3972644" cy="940378"/>
          </a:xfrm>
          <a:prstGeom prst="rect">
            <a:avLst/>
          </a:prstGeom>
          <a:ln w="12700">
            <a:miter lim="400000"/>
          </a:ln>
        </p:spPr>
      </p:pic>
      <p:sp>
        <p:nvSpPr>
          <p:cNvPr id="890" name="Rectangle"/>
          <p:cNvSpPr/>
          <p:nvPr/>
        </p:nvSpPr>
        <p:spPr>
          <a:xfrm>
            <a:off x="6917198" y="10253688"/>
            <a:ext cx="3795231" cy="2674900"/>
          </a:xfrm>
          <a:prstGeom prst="rect">
            <a:avLst/>
          </a:prstGeom>
          <a:solidFill>
            <a:srgbClr val="FFFFFF"/>
          </a:soli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891" name="Impact excavant de la glace d’eau"/>
          <p:cNvSpPr txBox="1"/>
          <p:nvPr/>
        </p:nvSpPr>
        <p:spPr>
          <a:xfrm>
            <a:off x="6660870" y="10169512"/>
            <a:ext cx="3317156" cy="109669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lvl1pPr algn="l">
              <a:defRPr b="0"/>
            </a:lvl1pPr>
          </a:lstStyle>
          <a:p>
            <a:r>
              <a:t>Impact excavant de la glace d’eau</a:t>
            </a:r>
          </a:p>
        </p:txBody>
      </p:sp>
      <p:sp>
        <p:nvSpPr>
          <p:cNvPr id="893" name="Adapté de Madeleine  et al., 2014, Forget, Lange et al., en préparation."/>
          <p:cNvSpPr txBox="1"/>
          <p:nvPr/>
        </p:nvSpPr>
        <p:spPr>
          <a:xfrm>
            <a:off x="582601" y="11309762"/>
            <a:ext cx="5278053" cy="161739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p>
            <a:pPr>
              <a:defRPr b="0" i="1"/>
            </a:pPr>
            <a:r>
              <a:t>Adapté de Madeleine </a:t>
            </a:r>
            <a:br>
              <a:rPr/>
            </a:br>
            <a:r>
              <a:t>et al., 2014, Forget, Lange et al., en préparation.</a:t>
            </a:r>
          </a:p>
        </p:txBody>
      </p:sp>
      <p:sp>
        <p:nvSpPr>
          <p:cNvPr id="2" name="Grâce à une meilleure modélisation de la dynamique de la glace d’eau et des paléoclimats martien, notre nouveau modèle prédit la formation de glaciers aux moyennes latitudes lors des derniers millions d’années (Forget, Lange, et al., en préparation pour ">
            <a:extLst>
              <a:ext uri="{FF2B5EF4-FFF2-40B4-BE49-F238E27FC236}">
                <a16:creationId xmlns:a16="http://schemas.microsoft.com/office/drawing/2014/main" id="{FB996566-225D-FCE2-812C-4E672FA4AFF9}"/>
              </a:ext>
            </a:extLst>
          </p:cNvPr>
          <p:cNvSpPr txBox="1"/>
          <p:nvPr/>
        </p:nvSpPr>
        <p:spPr>
          <a:xfrm>
            <a:off x="10462817" y="3859769"/>
            <a:ext cx="12956432" cy="657679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p>
            <a:pPr algn="l">
              <a:buSzPct val="145000"/>
              <a:defRPr sz="3800" b="0"/>
            </a:pPr>
            <a:r>
              <a:rPr lang="en-US" dirty="0"/>
              <a:t>• </a:t>
            </a:r>
            <a:r>
              <a:rPr lang="en-US" sz="3800" b="0" dirty="0"/>
              <a:t>Le </a:t>
            </a:r>
            <a:r>
              <a:rPr lang="en-US" sz="3800" b="0" dirty="0" err="1"/>
              <a:t>modèle</a:t>
            </a:r>
            <a:r>
              <a:rPr lang="en-US" sz="3800" b="0" dirty="0"/>
              <a:t> </a:t>
            </a:r>
            <a:r>
              <a:rPr lang="en-US" sz="3800" b="0" dirty="0" err="1"/>
              <a:t>peut</a:t>
            </a:r>
            <a:r>
              <a:rPr lang="en-US" sz="3800" b="0" dirty="0"/>
              <a:t> </a:t>
            </a:r>
            <a:r>
              <a:rPr lang="en-US" sz="3800" b="0" dirty="0" err="1"/>
              <a:t>reproduire</a:t>
            </a:r>
            <a:r>
              <a:rPr lang="en-US" sz="3800" b="0" dirty="0"/>
              <a:t> la formation de glaciers aux </a:t>
            </a:r>
            <a:r>
              <a:rPr lang="en-US" sz="3800" b="0" dirty="0" err="1"/>
              <a:t>moyennes</a:t>
            </a:r>
            <a:r>
              <a:rPr lang="en-US" sz="3800" b="0" dirty="0"/>
              <a:t> latitudes dans un passé </a:t>
            </a:r>
            <a:r>
              <a:rPr lang="en-US" sz="3800" b="0" dirty="0" err="1"/>
              <a:t>récent</a:t>
            </a:r>
            <a:r>
              <a:rPr lang="en-US" sz="3800" b="0" dirty="0"/>
              <a:t> </a:t>
            </a:r>
            <a:r>
              <a:rPr lang="en-US" sz="3800" b="0" dirty="0" err="1">
                <a:latin typeface="+mn-lt"/>
              </a:rPr>
              <a:t>si</a:t>
            </a:r>
            <a:r>
              <a:rPr lang="en-US" sz="3800" b="0" dirty="0">
                <a:latin typeface="+mn-lt"/>
              </a:rPr>
              <a:t> la </a:t>
            </a:r>
            <a:r>
              <a:rPr lang="en-US" sz="3800" b="0" dirty="0" err="1">
                <a:latin typeface="+mn-lt"/>
              </a:rPr>
              <a:t>neige</a:t>
            </a:r>
            <a:r>
              <a:rPr lang="en-US" sz="3800" b="0" dirty="0">
                <a:latin typeface="+mn-lt"/>
              </a:rPr>
              <a:t> se </a:t>
            </a:r>
            <a:r>
              <a:rPr lang="en-US" sz="3800" b="0" dirty="0" err="1">
                <a:latin typeface="+mn-lt"/>
              </a:rPr>
              <a:t>transforme</a:t>
            </a:r>
            <a:r>
              <a:rPr lang="en-US" sz="3800" b="0" dirty="0">
                <a:latin typeface="+mn-lt"/>
              </a:rPr>
              <a:t> </a:t>
            </a:r>
            <a:r>
              <a:rPr lang="en-US" sz="3800" b="0" dirty="0" err="1">
                <a:latin typeface="+mn-lt"/>
              </a:rPr>
              <a:t>rapidement</a:t>
            </a:r>
            <a:r>
              <a:rPr lang="en-US" sz="3800" b="0" dirty="0">
                <a:latin typeface="+mn-lt"/>
              </a:rPr>
              <a:t> </a:t>
            </a:r>
            <a:r>
              <a:rPr lang="en-US" sz="3800" b="0" dirty="0" err="1">
                <a:latin typeface="+mn-lt"/>
              </a:rPr>
              <a:t>en</a:t>
            </a:r>
            <a:r>
              <a:rPr lang="en-US" sz="3800" b="0" dirty="0">
                <a:latin typeface="+mn-lt"/>
              </a:rPr>
              <a:t> glace</a:t>
            </a:r>
            <a:r>
              <a:rPr lang="en-US" sz="3800" b="0" dirty="0"/>
              <a:t> </a:t>
            </a:r>
            <a:r>
              <a:rPr lang="en-US" dirty="0"/>
              <a:t>(</a:t>
            </a:r>
            <a:r>
              <a:rPr lang="en-US" i="1" dirty="0"/>
              <a:t>Forget et al., in prep).</a:t>
            </a:r>
            <a:endParaRPr lang="en-US" dirty="0"/>
          </a:p>
          <a:p>
            <a:pPr algn="l">
              <a:buSzPct val="145000"/>
              <a:defRPr sz="3800" b="0"/>
            </a:pPr>
            <a:br>
              <a:rPr lang="en-US" dirty="0"/>
            </a:br>
            <a:r>
              <a:rPr lang="en-US" dirty="0">
                <a:latin typeface="+mj-lt"/>
              </a:rPr>
              <a:t>• La glace dans le sous-sol est un vestige du dernier </a:t>
            </a:r>
            <a:r>
              <a:rPr lang="en-US" dirty="0" err="1">
                <a:latin typeface="+mj-lt"/>
              </a:rPr>
              <a:t>âge</a:t>
            </a:r>
            <a:r>
              <a:rPr lang="en-US" dirty="0">
                <a:latin typeface="+mj-lt"/>
              </a:rPr>
              <a:t> </a:t>
            </a:r>
            <a:r>
              <a:rPr lang="en-US" dirty="0" err="1">
                <a:latin typeface="+mj-lt"/>
              </a:rPr>
              <a:t>glaciaire</a:t>
            </a:r>
            <a:r>
              <a:rPr lang="en-US" dirty="0">
                <a:latin typeface="+mj-lt"/>
              </a:rPr>
              <a:t> (~630 ka) </a:t>
            </a:r>
            <a:r>
              <a:rPr lang="en-US" dirty="0"/>
              <a:t>(</a:t>
            </a:r>
            <a:r>
              <a:rPr lang="en-US" i="1" dirty="0"/>
              <a:t>Vos, Forget, Lange, et al., Nature Earth &amp; Environnement, 2026</a:t>
            </a:r>
            <a:r>
              <a:rPr lang="en-US" dirty="0"/>
              <a:t>).</a:t>
            </a:r>
          </a:p>
          <a:p>
            <a:pPr algn="l">
              <a:buSzPct val="145000"/>
              <a:defRPr sz="3800" b="0"/>
            </a:pPr>
            <a:br>
              <a:rPr lang="en-US" dirty="0">
                <a:solidFill>
                  <a:schemeClr val="bg1"/>
                </a:solidFill>
              </a:rPr>
            </a:br>
            <a:r>
              <a:rPr lang="en-US" dirty="0">
                <a:solidFill>
                  <a:schemeClr val="bg1"/>
                </a:solidFill>
              </a:rPr>
              <a:t>• </a:t>
            </a:r>
            <a:r>
              <a:rPr lang="en-US" dirty="0">
                <a:solidFill>
                  <a:schemeClr val="bg1"/>
                </a:solidFill>
                <a:latin typeface="+mj-lt"/>
              </a:rPr>
              <a:t>Transition d’un </a:t>
            </a:r>
            <a:r>
              <a:rPr lang="en-US" dirty="0" err="1">
                <a:solidFill>
                  <a:schemeClr val="bg1"/>
                </a:solidFill>
                <a:latin typeface="+mj-lt"/>
              </a:rPr>
              <a:t>climat</a:t>
            </a:r>
            <a:r>
              <a:rPr lang="en-US" dirty="0">
                <a:solidFill>
                  <a:schemeClr val="bg1"/>
                </a:solidFill>
                <a:latin typeface="+mj-lt"/>
              </a:rPr>
              <a:t> </a:t>
            </a:r>
            <a:r>
              <a:rPr lang="en-US" dirty="0" err="1">
                <a:solidFill>
                  <a:schemeClr val="bg1"/>
                </a:solidFill>
                <a:latin typeface="+mj-lt"/>
              </a:rPr>
              <a:t>dominé</a:t>
            </a:r>
            <a:r>
              <a:rPr lang="en-US" dirty="0">
                <a:solidFill>
                  <a:schemeClr val="bg1"/>
                </a:solidFill>
                <a:latin typeface="+mj-lt"/>
              </a:rPr>
              <a:t> par le CO₂ vers un </a:t>
            </a:r>
            <a:r>
              <a:rPr lang="en-US" dirty="0" err="1">
                <a:solidFill>
                  <a:schemeClr val="bg1"/>
                </a:solidFill>
                <a:latin typeface="+mj-lt"/>
              </a:rPr>
              <a:t>climat</a:t>
            </a:r>
            <a:r>
              <a:rPr lang="en-US" dirty="0">
                <a:solidFill>
                  <a:schemeClr val="bg1"/>
                </a:solidFill>
                <a:latin typeface="+mj-lt"/>
              </a:rPr>
              <a:t> </a:t>
            </a:r>
            <a:r>
              <a:rPr lang="en-US" dirty="0" err="1">
                <a:solidFill>
                  <a:schemeClr val="bg1"/>
                </a:solidFill>
                <a:latin typeface="+mj-lt"/>
              </a:rPr>
              <a:t>dominé</a:t>
            </a:r>
            <a:r>
              <a:rPr lang="en-US" dirty="0">
                <a:solidFill>
                  <a:schemeClr val="bg1"/>
                </a:solidFill>
                <a:latin typeface="+mj-lt"/>
              </a:rPr>
              <a:t> par </a:t>
            </a:r>
            <a:r>
              <a:rPr lang="en-US" dirty="0" err="1">
                <a:solidFill>
                  <a:schemeClr val="bg1"/>
                </a:solidFill>
                <a:latin typeface="+mj-lt"/>
              </a:rPr>
              <a:t>l’eau</a:t>
            </a:r>
            <a:r>
              <a:rPr lang="en-US" dirty="0">
                <a:solidFill>
                  <a:schemeClr val="bg1"/>
                </a:solidFill>
                <a:latin typeface="+mj-lt"/>
              </a:rPr>
              <a:t> </a:t>
            </a:r>
            <a:r>
              <a:rPr lang="en-US" dirty="0">
                <a:solidFill>
                  <a:schemeClr val="bg1"/>
                </a:solidFill>
              </a:rPr>
              <a:t>(Lange et al., </a:t>
            </a:r>
            <a:r>
              <a:rPr lang="en-US" dirty="0" err="1">
                <a:solidFill>
                  <a:schemeClr val="bg1"/>
                </a:solidFill>
              </a:rPr>
              <a:t>en</a:t>
            </a:r>
            <a:r>
              <a:rPr lang="en-US" dirty="0">
                <a:solidFill>
                  <a:schemeClr val="bg1"/>
                </a:solidFill>
              </a:rPr>
              <a:t> </a:t>
            </a:r>
            <a:r>
              <a:rPr lang="en-US" dirty="0" err="1">
                <a:solidFill>
                  <a:schemeClr val="bg1"/>
                </a:solidFill>
              </a:rPr>
              <a:t>préparation</a:t>
            </a:r>
            <a:r>
              <a:rPr lang="en-US" dirty="0">
                <a:solidFill>
                  <a:schemeClr val="bg1"/>
                </a:solidFill>
              </a:rPr>
              <a:t> pour </a:t>
            </a:r>
            <a:r>
              <a:rPr lang="en-US" dirty="0" err="1">
                <a:solidFill>
                  <a:schemeClr val="bg1"/>
                </a:solidFill>
              </a:rPr>
              <a:t>soumission</a:t>
            </a:r>
            <a:r>
              <a:rPr lang="en-US" dirty="0">
                <a:solidFill>
                  <a:schemeClr val="bg1"/>
                </a:solidFill>
              </a:rPr>
              <a:t> à Science).</a:t>
            </a:r>
            <a:endParaRPr b="1" dirty="0">
              <a:solidFill>
                <a:schemeClr val="bg1"/>
              </a:solidFill>
            </a:endParaRPr>
          </a:p>
        </p:txBody>
      </p:sp>
    </p:spTree>
  </p:cSld>
  <p:clrMapOvr>
    <a:masterClrMapping/>
  </p:clrMapOvr>
  <p:transition spd="med"/>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15F3C503-8D98-6893-F1AC-1F34D90B158C}"/>
            </a:ext>
          </a:extLst>
        </p:cNvPr>
        <p:cNvGrpSpPr/>
        <p:nvPr/>
      </p:nvGrpSpPr>
      <p:grpSpPr>
        <a:xfrm>
          <a:off x="0" y="0"/>
          <a:ext cx="0" cy="0"/>
          <a:chOff x="0" y="0"/>
          <a:chExt cx="0" cy="0"/>
        </a:xfrm>
      </p:grpSpPr>
      <p:sp>
        <p:nvSpPr>
          <p:cNvPr id="1065" name="Titre 1">
            <a:extLst>
              <a:ext uri="{FF2B5EF4-FFF2-40B4-BE49-F238E27FC236}">
                <a16:creationId xmlns:a16="http://schemas.microsoft.com/office/drawing/2014/main" id="{0803C3FD-B076-932B-CF0D-6DC0B4843656}"/>
              </a:ext>
            </a:extLst>
          </p:cNvPr>
          <p:cNvSpPr txBox="1"/>
          <p:nvPr/>
        </p:nvSpPr>
        <p:spPr>
          <a:xfrm>
            <a:off x="6883438" y="-99801"/>
            <a:ext cx="10617124" cy="107696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68580" tIns="68580" rIns="68580" bIns="68580">
            <a:spAutoFit/>
          </a:bodyPr>
          <a:lstStyle>
            <a:lvl1pPr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6200" i="1">
                <a:latin typeface="Helvetica"/>
                <a:ea typeface="Helvetica"/>
                <a:cs typeface="Helvetica"/>
                <a:sym typeface="Helvetica"/>
              </a:defRPr>
            </a:lvl1pPr>
          </a:lstStyle>
          <a:p>
            <a:r>
              <a:t>Curriculum Vitae</a:t>
            </a:r>
          </a:p>
        </p:txBody>
      </p:sp>
      <p:pic>
        <p:nvPicPr>
          <p:cNvPr id="1066" name="pasted-movie.png" descr="pasted-movie.png">
            <a:extLst>
              <a:ext uri="{FF2B5EF4-FFF2-40B4-BE49-F238E27FC236}">
                <a16:creationId xmlns:a16="http://schemas.microsoft.com/office/drawing/2014/main" id="{3DEE37E1-9142-7A67-24EC-DE92EC3F93F8}"/>
              </a:ext>
            </a:extLst>
          </p:cNvPr>
          <p:cNvPicPr>
            <a:picLocks noChangeAspect="1"/>
          </p:cNvPicPr>
          <p:nvPr/>
        </p:nvPicPr>
        <p:blipFill>
          <a:blip r:embed="rId3">
            <a:alphaModFix amt="20000"/>
          </a:blip>
          <a:stretch>
            <a:fillRect/>
          </a:stretch>
        </p:blipFill>
        <p:spPr>
          <a:xfrm>
            <a:off x="18420289" y="4351282"/>
            <a:ext cx="4393347" cy="1409933"/>
          </a:xfrm>
          <a:prstGeom prst="rect">
            <a:avLst/>
          </a:prstGeom>
          <a:ln w="12700">
            <a:miter lim="400000"/>
          </a:ln>
        </p:spPr>
      </p:pic>
      <p:pic>
        <p:nvPicPr>
          <p:cNvPr id="1067" name="pasted-movie.png" descr="pasted-movie.png">
            <a:extLst>
              <a:ext uri="{FF2B5EF4-FFF2-40B4-BE49-F238E27FC236}">
                <a16:creationId xmlns:a16="http://schemas.microsoft.com/office/drawing/2014/main" id="{0DED533D-F12C-D68D-0035-E4D47E8E8F0B}"/>
              </a:ext>
            </a:extLst>
          </p:cNvPr>
          <p:cNvPicPr>
            <a:picLocks noChangeAspect="1"/>
          </p:cNvPicPr>
          <p:nvPr/>
        </p:nvPicPr>
        <p:blipFill>
          <a:blip r:embed="rId4">
            <a:alphaModFix amt="20000"/>
          </a:blip>
          <a:srcRect l="50707"/>
          <a:stretch>
            <a:fillRect/>
          </a:stretch>
        </p:blipFill>
        <p:spPr>
          <a:xfrm>
            <a:off x="18534335" y="7334423"/>
            <a:ext cx="2552459" cy="2503536"/>
          </a:xfrm>
          <a:prstGeom prst="rect">
            <a:avLst/>
          </a:prstGeom>
          <a:ln w="12700">
            <a:miter lim="400000"/>
          </a:ln>
        </p:spPr>
      </p:pic>
      <p:pic>
        <p:nvPicPr>
          <p:cNvPr id="1068" name="pasted-movie.png" descr="pasted-movie.png">
            <a:extLst>
              <a:ext uri="{FF2B5EF4-FFF2-40B4-BE49-F238E27FC236}">
                <a16:creationId xmlns:a16="http://schemas.microsoft.com/office/drawing/2014/main" id="{5031279F-28A5-EA50-7415-5E1440254831}"/>
              </a:ext>
            </a:extLst>
          </p:cNvPr>
          <p:cNvPicPr>
            <a:picLocks noChangeAspect="1"/>
          </p:cNvPicPr>
          <p:nvPr/>
        </p:nvPicPr>
        <p:blipFill>
          <a:blip r:embed="rId5">
            <a:alphaModFix/>
          </a:blip>
          <a:stretch>
            <a:fillRect/>
          </a:stretch>
        </p:blipFill>
        <p:spPr>
          <a:xfrm>
            <a:off x="18181559" y="10871603"/>
            <a:ext cx="6126241" cy="1700670"/>
          </a:xfrm>
          <a:prstGeom prst="rect">
            <a:avLst/>
          </a:prstGeom>
          <a:ln w="12700">
            <a:miter lim="400000"/>
          </a:ln>
        </p:spPr>
      </p:pic>
      <p:sp>
        <p:nvSpPr>
          <p:cNvPr id="1069" name="2017-2021">
            <a:extLst>
              <a:ext uri="{FF2B5EF4-FFF2-40B4-BE49-F238E27FC236}">
                <a16:creationId xmlns:a16="http://schemas.microsoft.com/office/drawing/2014/main" id="{7B505833-C3F8-AE45-2F84-7D11D7CCA4E4}"/>
              </a:ext>
            </a:extLst>
          </p:cNvPr>
          <p:cNvSpPr txBox="1"/>
          <p:nvPr/>
        </p:nvSpPr>
        <p:spPr>
          <a:xfrm>
            <a:off x="71155" y="1067773"/>
            <a:ext cx="2761973" cy="7906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4200"/>
            </a:lvl1pPr>
          </a:lstStyle>
          <a:p>
            <a:r>
              <a:rPr dirty="0">
                <a:solidFill>
                  <a:srgbClr val="000000">
                    <a:alpha val="20000"/>
                  </a:srgbClr>
                </a:solidFill>
              </a:rPr>
              <a:t>2017-2021</a:t>
            </a:r>
          </a:p>
        </p:txBody>
      </p:sp>
      <p:sp>
        <p:nvSpPr>
          <p:cNvPr id="1070" name="Formation ingénieur de l’ISAE-SUPAERO">
            <a:extLst>
              <a:ext uri="{FF2B5EF4-FFF2-40B4-BE49-F238E27FC236}">
                <a16:creationId xmlns:a16="http://schemas.microsoft.com/office/drawing/2014/main" id="{C5CA0D86-DA7F-AF9D-D235-D546283A9B7B}"/>
              </a:ext>
            </a:extLst>
          </p:cNvPr>
          <p:cNvSpPr txBox="1"/>
          <p:nvPr/>
        </p:nvSpPr>
        <p:spPr>
          <a:xfrm>
            <a:off x="2870199" y="1067773"/>
            <a:ext cx="10621496" cy="7906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lgn="l">
              <a:defRPr sz="4200"/>
            </a:lvl1pPr>
          </a:lstStyle>
          <a:p>
            <a:r>
              <a:rPr dirty="0">
                <a:solidFill>
                  <a:srgbClr val="000000">
                    <a:alpha val="20000"/>
                  </a:srgbClr>
                </a:solidFill>
              </a:rPr>
              <a:t>Formation </a:t>
            </a:r>
            <a:r>
              <a:rPr dirty="0" err="1">
                <a:solidFill>
                  <a:srgbClr val="000000">
                    <a:alpha val="20000"/>
                  </a:srgbClr>
                </a:solidFill>
              </a:rPr>
              <a:t>ingénieur</a:t>
            </a:r>
            <a:r>
              <a:rPr dirty="0">
                <a:solidFill>
                  <a:srgbClr val="000000">
                    <a:alpha val="20000"/>
                  </a:srgbClr>
                </a:solidFill>
              </a:rPr>
              <a:t> de </a:t>
            </a:r>
            <a:r>
              <a:rPr dirty="0" err="1">
                <a:solidFill>
                  <a:srgbClr val="000000">
                    <a:alpha val="20000"/>
                  </a:srgbClr>
                </a:solidFill>
              </a:rPr>
              <a:t>l’ISAE</a:t>
            </a:r>
            <a:r>
              <a:rPr dirty="0">
                <a:solidFill>
                  <a:srgbClr val="000000">
                    <a:alpha val="20000"/>
                  </a:srgbClr>
                </a:solidFill>
              </a:rPr>
              <a:t>-SUPAERO</a:t>
            </a:r>
          </a:p>
        </p:txBody>
      </p:sp>
      <p:sp>
        <p:nvSpPr>
          <p:cNvPr id="1071" name="Master d’Astrophysique de l’Université de Toulouse">
            <a:extLst>
              <a:ext uri="{FF2B5EF4-FFF2-40B4-BE49-F238E27FC236}">
                <a16:creationId xmlns:a16="http://schemas.microsoft.com/office/drawing/2014/main" id="{B03D7FA2-DDA6-6F07-7724-7FA338BF29F7}"/>
              </a:ext>
            </a:extLst>
          </p:cNvPr>
          <p:cNvSpPr txBox="1"/>
          <p:nvPr/>
        </p:nvSpPr>
        <p:spPr>
          <a:xfrm>
            <a:off x="2833128" y="3782010"/>
            <a:ext cx="13369043" cy="7906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lgn="l">
              <a:defRPr sz="4200"/>
            </a:lvl1pPr>
          </a:lstStyle>
          <a:p>
            <a:r>
              <a:rPr dirty="0">
                <a:solidFill>
                  <a:srgbClr val="000000">
                    <a:alpha val="20000"/>
                  </a:srgbClr>
                </a:solidFill>
              </a:rPr>
              <a:t>Master </a:t>
            </a:r>
            <a:r>
              <a:rPr dirty="0" err="1">
                <a:solidFill>
                  <a:srgbClr val="000000">
                    <a:alpha val="20000"/>
                  </a:srgbClr>
                </a:solidFill>
              </a:rPr>
              <a:t>d’Astrophysique</a:t>
            </a:r>
            <a:r>
              <a:rPr dirty="0">
                <a:solidFill>
                  <a:srgbClr val="000000">
                    <a:alpha val="20000"/>
                  </a:srgbClr>
                </a:solidFill>
              </a:rPr>
              <a:t> de </a:t>
            </a:r>
            <a:r>
              <a:rPr dirty="0" err="1">
                <a:solidFill>
                  <a:srgbClr val="000000">
                    <a:alpha val="20000"/>
                  </a:srgbClr>
                </a:solidFill>
              </a:rPr>
              <a:t>l’Université</a:t>
            </a:r>
            <a:r>
              <a:rPr dirty="0">
                <a:solidFill>
                  <a:srgbClr val="000000">
                    <a:alpha val="20000"/>
                  </a:srgbClr>
                </a:solidFill>
              </a:rPr>
              <a:t> de Toulouse</a:t>
            </a:r>
          </a:p>
        </p:txBody>
      </p:sp>
      <p:sp>
        <p:nvSpPr>
          <p:cNvPr id="1074" name="2020-2021">
            <a:extLst>
              <a:ext uri="{FF2B5EF4-FFF2-40B4-BE49-F238E27FC236}">
                <a16:creationId xmlns:a16="http://schemas.microsoft.com/office/drawing/2014/main" id="{77A26ED4-BC68-A940-1CDA-31979E6A0DBF}"/>
              </a:ext>
            </a:extLst>
          </p:cNvPr>
          <p:cNvSpPr txBox="1"/>
          <p:nvPr/>
        </p:nvSpPr>
        <p:spPr>
          <a:xfrm>
            <a:off x="71154" y="3782010"/>
            <a:ext cx="2761973" cy="7906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4200"/>
            </a:lvl1pPr>
          </a:lstStyle>
          <a:p>
            <a:r>
              <a:rPr dirty="0">
                <a:solidFill>
                  <a:srgbClr val="000000">
                    <a:alpha val="20000"/>
                  </a:srgbClr>
                </a:solidFill>
              </a:rPr>
              <a:t>2020-2021</a:t>
            </a:r>
          </a:p>
        </p:txBody>
      </p:sp>
      <p:sp>
        <p:nvSpPr>
          <p:cNvPr id="1076" name="2021-2024">
            <a:extLst>
              <a:ext uri="{FF2B5EF4-FFF2-40B4-BE49-F238E27FC236}">
                <a16:creationId xmlns:a16="http://schemas.microsoft.com/office/drawing/2014/main" id="{210B100F-854A-9A6D-7678-0239C39B291A}"/>
              </a:ext>
            </a:extLst>
          </p:cNvPr>
          <p:cNvSpPr txBox="1"/>
          <p:nvPr/>
        </p:nvSpPr>
        <p:spPr>
          <a:xfrm>
            <a:off x="71153" y="6236527"/>
            <a:ext cx="2761973" cy="7906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4200"/>
            </a:lvl1pPr>
          </a:lstStyle>
          <a:p>
            <a:r>
              <a:rPr>
                <a:solidFill>
                  <a:srgbClr val="000000">
                    <a:alpha val="20000"/>
                  </a:srgbClr>
                </a:solidFill>
              </a:rPr>
              <a:t>2021-2024</a:t>
            </a:r>
          </a:p>
        </p:txBody>
      </p:sp>
      <p:sp>
        <p:nvSpPr>
          <p:cNvPr id="1077" name="Doctorat au Laboratoire de Météorologie Dynamique">
            <a:extLst>
              <a:ext uri="{FF2B5EF4-FFF2-40B4-BE49-F238E27FC236}">
                <a16:creationId xmlns:a16="http://schemas.microsoft.com/office/drawing/2014/main" id="{B89F65F9-6D57-3954-97F9-5342CCF9CAB1}"/>
              </a:ext>
            </a:extLst>
          </p:cNvPr>
          <p:cNvSpPr txBox="1"/>
          <p:nvPr/>
        </p:nvSpPr>
        <p:spPr>
          <a:xfrm>
            <a:off x="2870199" y="6236527"/>
            <a:ext cx="13700866" cy="7906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lgn="l">
              <a:defRPr sz="4200"/>
            </a:lvl1pPr>
          </a:lstStyle>
          <a:p>
            <a:r>
              <a:rPr dirty="0" err="1">
                <a:solidFill>
                  <a:srgbClr val="000000">
                    <a:alpha val="20000"/>
                  </a:srgbClr>
                </a:solidFill>
              </a:rPr>
              <a:t>Doctorat</a:t>
            </a:r>
            <a:r>
              <a:rPr dirty="0">
                <a:solidFill>
                  <a:srgbClr val="000000">
                    <a:alpha val="20000"/>
                  </a:srgbClr>
                </a:solidFill>
              </a:rPr>
              <a:t> au </a:t>
            </a:r>
            <a:r>
              <a:rPr dirty="0" err="1">
                <a:solidFill>
                  <a:srgbClr val="000000">
                    <a:alpha val="20000"/>
                  </a:srgbClr>
                </a:solidFill>
              </a:rPr>
              <a:t>Laboratoire</a:t>
            </a:r>
            <a:r>
              <a:rPr dirty="0">
                <a:solidFill>
                  <a:srgbClr val="000000">
                    <a:alpha val="20000"/>
                  </a:srgbClr>
                </a:solidFill>
              </a:rPr>
              <a:t> de </a:t>
            </a:r>
            <a:r>
              <a:rPr dirty="0" err="1">
                <a:solidFill>
                  <a:srgbClr val="000000">
                    <a:alpha val="20000"/>
                  </a:srgbClr>
                </a:solidFill>
              </a:rPr>
              <a:t>Météorologie</a:t>
            </a:r>
            <a:r>
              <a:rPr dirty="0">
                <a:solidFill>
                  <a:srgbClr val="000000">
                    <a:alpha val="20000"/>
                  </a:srgbClr>
                </a:solidFill>
              </a:rPr>
              <a:t> </a:t>
            </a:r>
            <a:r>
              <a:rPr dirty="0" err="1">
                <a:solidFill>
                  <a:srgbClr val="000000">
                    <a:alpha val="20000"/>
                  </a:srgbClr>
                </a:solidFill>
              </a:rPr>
              <a:t>Dynamique</a:t>
            </a:r>
            <a:endParaRPr dirty="0">
              <a:solidFill>
                <a:srgbClr val="000000">
                  <a:alpha val="20000"/>
                </a:srgbClr>
              </a:solidFill>
            </a:endParaRPr>
          </a:p>
        </p:txBody>
      </p:sp>
      <p:sp>
        <p:nvSpPr>
          <p:cNvPr id="1078" name="Sujet : “Étude et modélisation de la dynamique des glaces d’eau et de CO2 sur la planète Mars”">
            <a:extLst>
              <a:ext uri="{FF2B5EF4-FFF2-40B4-BE49-F238E27FC236}">
                <a16:creationId xmlns:a16="http://schemas.microsoft.com/office/drawing/2014/main" id="{B16DDF53-407B-342D-7133-9B43E2EC0A99}"/>
              </a:ext>
            </a:extLst>
          </p:cNvPr>
          <p:cNvSpPr txBox="1"/>
          <p:nvPr/>
        </p:nvSpPr>
        <p:spPr>
          <a:xfrm>
            <a:off x="2870199" y="6994641"/>
            <a:ext cx="13567920" cy="112915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1437" tIns="71437" rIns="71437" bIns="71437" anchor="ctr">
            <a:spAutoFit/>
          </a:bodyPr>
          <a:lstStyle/>
          <a:p>
            <a:pPr algn="l">
              <a:defRPr b="0"/>
            </a:pPr>
            <a:r>
              <a:rPr dirty="0" err="1">
                <a:solidFill>
                  <a:srgbClr val="000000">
                    <a:alpha val="20000"/>
                  </a:srgbClr>
                </a:solidFill>
              </a:rPr>
              <a:t>Sujet</a:t>
            </a:r>
            <a:r>
              <a:rPr dirty="0">
                <a:solidFill>
                  <a:srgbClr val="000000">
                    <a:alpha val="20000"/>
                  </a:srgbClr>
                </a:solidFill>
              </a:rPr>
              <a:t> : “</a:t>
            </a:r>
            <a:r>
              <a:rPr u="sng" dirty="0">
                <a:solidFill>
                  <a:srgbClr val="000000">
                    <a:alpha val="20000"/>
                  </a:srgbClr>
                </a:solidFill>
              </a:rPr>
              <a:t>Étude et </a:t>
            </a:r>
            <a:r>
              <a:rPr u="sng" dirty="0" err="1">
                <a:solidFill>
                  <a:srgbClr val="000000">
                    <a:alpha val="20000"/>
                  </a:srgbClr>
                </a:solidFill>
              </a:rPr>
              <a:t>modélisation</a:t>
            </a:r>
            <a:r>
              <a:rPr u="sng" dirty="0">
                <a:solidFill>
                  <a:srgbClr val="000000">
                    <a:alpha val="20000"/>
                  </a:srgbClr>
                </a:solidFill>
              </a:rPr>
              <a:t> de la </a:t>
            </a:r>
            <a:r>
              <a:rPr u="sng" dirty="0" err="1">
                <a:solidFill>
                  <a:srgbClr val="000000">
                    <a:alpha val="20000"/>
                  </a:srgbClr>
                </a:solidFill>
              </a:rPr>
              <a:t>dynamique</a:t>
            </a:r>
            <a:r>
              <a:rPr u="sng" dirty="0">
                <a:solidFill>
                  <a:srgbClr val="000000">
                    <a:alpha val="20000"/>
                  </a:srgbClr>
                </a:solidFill>
              </a:rPr>
              <a:t> des </a:t>
            </a:r>
            <a:r>
              <a:rPr u="sng" dirty="0" err="1">
                <a:solidFill>
                  <a:srgbClr val="000000">
                    <a:alpha val="20000"/>
                  </a:srgbClr>
                </a:solidFill>
              </a:rPr>
              <a:t>glaces</a:t>
            </a:r>
            <a:r>
              <a:rPr u="sng" dirty="0">
                <a:solidFill>
                  <a:srgbClr val="000000">
                    <a:alpha val="20000"/>
                  </a:srgbClr>
                </a:solidFill>
              </a:rPr>
              <a:t> d’eau et de CO</a:t>
            </a:r>
            <a:r>
              <a:rPr u="sng" baseline="-5999" dirty="0">
                <a:solidFill>
                  <a:srgbClr val="000000">
                    <a:alpha val="20000"/>
                  </a:srgbClr>
                </a:solidFill>
              </a:rPr>
              <a:t>2</a:t>
            </a:r>
            <a:r>
              <a:rPr u="sng" dirty="0">
                <a:solidFill>
                  <a:srgbClr val="000000">
                    <a:alpha val="20000"/>
                  </a:srgbClr>
                </a:solidFill>
              </a:rPr>
              <a:t> sur la </a:t>
            </a:r>
            <a:r>
              <a:rPr u="sng" dirty="0" err="1">
                <a:solidFill>
                  <a:srgbClr val="000000">
                    <a:alpha val="20000"/>
                  </a:srgbClr>
                </a:solidFill>
              </a:rPr>
              <a:t>planète</a:t>
            </a:r>
            <a:r>
              <a:rPr u="sng" dirty="0">
                <a:solidFill>
                  <a:srgbClr val="000000">
                    <a:alpha val="20000"/>
                  </a:srgbClr>
                </a:solidFill>
              </a:rPr>
              <a:t> Mars</a:t>
            </a:r>
            <a:r>
              <a:rPr dirty="0">
                <a:solidFill>
                  <a:srgbClr val="000000">
                    <a:alpha val="20000"/>
                  </a:srgbClr>
                </a:solidFill>
              </a:rPr>
              <a:t>”  </a:t>
            </a:r>
          </a:p>
        </p:txBody>
      </p:sp>
      <p:sp>
        <p:nvSpPr>
          <p:cNvPr id="1080" name="2025-">
            <a:extLst>
              <a:ext uri="{FF2B5EF4-FFF2-40B4-BE49-F238E27FC236}">
                <a16:creationId xmlns:a16="http://schemas.microsoft.com/office/drawing/2014/main" id="{EFEF009A-7173-9B0C-2DD9-156FF3EEC00C}"/>
              </a:ext>
            </a:extLst>
          </p:cNvPr>
          <p:cNvSpPr txBox="1"/>
          <p:nvPr/>
        </p:nvSpPr>
        <p:spPr>
          <a:xfrm>
            <a:off x="74213" y="10088752"/>
            <a:ext cx="1562926" cy="7906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4200"/>
            </a:lvl1pPr>
          </a:lstStyle>
          <a:p>
            <a:r>
              <a:t>2025-</a:t>
            </a:r>
          </a:p>
        </p:txBody>
      </p:sp>
      <p:sp>
        <p:nvSpPr>
          <p:cNvPr id="1081" name="Postdoctorant au Jet Propulsion Laboratory de la NASA">
            <a:extLst>
              <a:ext uri="{FF2B5EF4-FFF2-40B4-BE49-F238E27FC236}">
                <a16:creationId xmlns:a16="http://schemas.microsoft.com/office/drawing/2014/main" id="{A74C063A-4EA4-2495-5A7A-5291FEE771A0}"/>
              </a:ext>
            </a:extLst>
          </p:cNvPr>
          <p:cNvSpPr txBox="1"/>
          <p:nvPr/>
        </p:nvSpPr>
        <p:spPr>
          <a:xfrm>
            <a:off x="2870200" y="10088752"/>
            <a:ext cx="14436643" cy="7906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lgn="l">
              <a:defRPr sz="4200"/>
            </a:lvl1pPr>
          </a:lstStyle>
          <a:p>
            <a:r>
              <a:rPr dirty="0" err="1"/>
              <a:t>Postdoctorant</a:t>
            </a:r>
            <a:r>
              <a:rPr dirty="0"/>
              <a:t> au Jet Propulsion Laboratory de la NASA</a:t>
            </a:r>
          </a:p>
        </p:txBody>
      </p:sp>
      <p:pic>
        <p:nvPicPr>
          <p:cNvPr id="1085" name="pasted-movie.png" descr="pasted-movie.png">
            <a:extLst>
              <a:ext uri="{FF2B5EF4-FFF2-40B4-BE49-F238E27FC236}">
                <a16:creationId xmlns:a16="http://schemas.microsoft.com/office/drawing/2014/main" id="{9F4FB902-918A-28F6-FB44-7B283CAFC35F}"/>
              </a:ext>
            </a:extLst>
          </p:cNvPr>
          <p:cNvPicPr>
            <a:picLocks noChangeAspect="1"/>
          </p:cNvPicPr>
          <p:nvPr/>
        </p:nvPicPr>
        <p:blipFill>
          <a:blip r:embed="rId6">
            <a:alphaModFix amt="20000"/>
          </a:blip>
          <a:stretch>
            <a:fillRect/>
          </a:stretch>
        </p:blipFill>
        <p:spPr>
          <a:xfrm>
            <a:off x="18594540" y="821565"/>
            <a:ext cx="3712770" cy="2250867"/>
          </a:xfrm>
          <a:prstGeom prst="rect">
            <a:avLst/>
          </a:prstGeom>
          <a:ln w="12700">
            <a:miter lim="400000"/>
          </a:ln>
        </p:spPr>
      </p:pic>
      <p:sp>
        <p:nvSpPr>
          <p:cNvPr id="2" name="Sujet : “Détectabilité et caractérisation des sources de chaleur endogènes à la surface d’Europe”">
            <a:extLst>
              <a:ext uri="{FF2B5EF4-FFF2-40B4-BE49-F238E27FC236}">
                <a16:creationId xmlns:a16="http://schemas.microsoft.com/office/drawing/2014/main" id="{23A15C9F-7039-B64D-58FC-D7B31A667542}"/>
              </a:ext>
            </a:extLst>
          </p:cNvPr>
          <p:cNvSpPr txBox="1"/>
          <p:nvPr/>
        </p:nvSpPr>
        <p:spPr>
          <a:xfrm>
            <a:off x="2870199" y="10879352"/>
            <a:ext cx="14462580" cy="112915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1437" tIns="71437" rIns="71437" bIns="71437" anchor="ctr">
            <a:spAutoFit/>
          </a:bodyPr>
          <a:lstStyle/>
          <a:p>
            <a:pPr algn="l">
              <a:defRPr b="0"/>
            </a:pPr>
            <a:r>
              <a:rPr dirty="0" err="1"/>
              <a:t>Sujet</a:t>
            </a:r>
            <a:r>
              <a:rPr dirty="0"/>
              <a:t> : “</a:t>
            </a:r>
            <a:r>
              <a:rPr u="sng" dirty="0" err="1"/>
              <a:t>Détectabilité</a:t>
            </a:r>
            <a:r>
              <a:rPr u="sng" dirty="0"/>
              <a:t> des sources de </a:t>
            </a:r>
            <a:r>
              <a:rPr u="sng" dirty="0" err="1"/>
              <a:t>chaleur</a:t>
            </a:r>
            <a:r>
              <a:rPr u="sng" dirty="0"/>
              <a:t> à la surface </a:t>
            </a:r>
            <a:r>
              <a:rPr u="sng" dirty="0" err="1"/>
              <a:t>d’Europe</a:t>
            </a:r>
            <a:r>
              <a:rPr lang="en-US" u="sng" dirty="0"/>
              <a:t> par Europa Clipper</a:t>
            </a:r>
            <a:r>
              <a:rPr dirty="0"/>
              <a:t>”  </a:t>
            </a:r>
            <a:r>
              <a:rPr lang="en-US" dirty="0"/>
              <a:t>- </a:t>
            </a:r>
            <a:r>
              <a:rPr lang="en-US" dirty="0" err="1"/>
              <a:t>Projet</a:t>
            </a:r>
            <a:r>
              <a:rPr lang="en-US" dirty="0"/>
              <a:t> personnel </a:t>
            </a:r>
            <a:r>
              <a:rPr lang="en-US" dirty="0" err="1"/>
              <a:t>financé</a:t>
            </a:r>
            <a:r>
              <a:rPr lang="en-US" dirty="0"/>
              <a:t> par le NASA Postdoc. Program.</a:t>
            </a:r>
            <a:endParaRPr lang="en-US" b="0" dirty="0"/>
          </a:p>
        </p:txBody>
      </p:sp>
      <p:sp>
        <p:nvSpPr>
          <p:cNvPr id="3" name="2 publications scientifiques dont 1 en 1er auteur…">
            <a:extLst>
              <a:ext uri="{FF2B5EF4-FFF2-40B4-BE49-F238E27FC236}">
                <a16:creationId xmlns:a16="http://schemas.microsoft.com/office/drawing/2014/main" id="{B22C8929-7FD8-E024-6A74-E981A3B21C1D}"/>
              </a:ext>
            </a:extLst>
          </p:cNvPr>
          <p:cNvSpPr txBox="1"/>
          <p:nvPr/>
        </p:nvSpPr>
        <p:spPr>
          <a:xfrm>
            <a:off x="2870198" y="12008506"/>
            <a:ext cx="13876161" cy="100604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1437" tIns="71437" rIns="71437" bIns="71437" anchor="ctr">
            <a:spAutoFit/>
          </a:bodyPr>
          <a:lstStyle/>
          <a:p>
            <a:pPr algn="l">
              <a:defRPr sz="2800">
                <a:solidFill>
                  <a:schemeClr val="accent1">
                    <a:hueOff val="114395"/>
                    <a:lumOff val="-24975"/>
                  </a:schemeClr>
                </a:solidFill>
              </a:defRPr>
            </a:pPr>
            <a:r>
              <a:rPr dirty="0">
                <a:solidFill>
                  <a:schemeClr val="accent1">
                    <a:hueOff val="114395"/>
                    <a:lumOff val="-24975"/>
                  </a:schemeClr>
                </a:solidFill>
              </a:rPr>
              <a:t>2 publications </a:t>
            </a:r>
            <a:r>
              <a:rPr dirty="0" err="1">
                <a:solidFill>
                  <a:schemeClr val="accent1">
                    <a:hueOff val="114395"/>
                    <a:lumOff val="-24975"/>
                  </a:schemeClr>
                </a:solidFill>
              </a:rPr>
              <a:t>scientifiques</a:t>
            </a:r>
            <a:r>
              <a:rPr dirty="0">
                <a:solidFill>
                  <a:schemeClr val="accent1">
                    <a:hueOff val="114395"/>
                    <a:lumOff val="-24975"/>
                  </a:schemeClr>
                </a:solidFill>
              </a:rPr>
              <a:t> </a:t>
            </a:r>
            <a:r>
              <a:rPr dirty="0" err="1">
                <a:solidFill>
                  <a:schemeClr val="accent1">
                    <a:hueOff val="114395"/>
                    <a:lumOff val="-24975"/>
                  </a:schemeClr>
                </a:solidFill>
              </a:rPr>
              <a:t>dont</a:t>
            </a:r>
            <a:r>
              <a:rPr dirty="0">
                <a:solidFill>
                  <a:schemeClr val="accent1">
                    <a:hueOff val="114395"/>
                    <a:lumOff val="-24975"/>
                  </a:schemeClr>
                </a:solidFill>
              </a:rPr>
              <a:t> 1 </a:t>
            </a:r>
            <a:r>
              <a:rPr dirty="0" err="1">
                <a:solidFill>
                  <a:schemeClr val="accent1">
                    <a:hueOff val="114395"/>
                    <a:lumOff val="-24975"/>
                  </a:schemeClr>
                </a:solidFill>
              </a:rPr>
              <a:t>en</a:t>
            </a:r>
            <a:r>
              <a:rPr dirty="0">
                <a:solidFill>
                  <a:schemeClr val="accent1">
                    <a:hueOff val="114395"/>
                    <a:lumOff val="-24975"/>
                  </a:schemeClr>
                </a:solidFill>
              </a:rPr>
              <a:t> 1</a:t>
            </a:r>
            <a:r>
              <a:rPr baseline="31999" dirty="0">
                <a:solidFill>
                  <a:schemeClr val="accent1">
                    <a:hueOff val="114395"/>
                    <a:lumOff val="-24975"/>
                  </a:schemeClr>
                </a:solidFill>
              </a:rPr>
              <a:t>er</a:t>
            </a:r>
            <a:r>
              <a:rPr dirty="0">
                <a:solidFill>
                  <a:schemeClr val="accent1">
                    <a:hueOff val="114395"/>
                    <a:lumOff val="-24975"/>
                  </a:schemeClr>
                </a:solidFill>
              </a:rPr>
              <a:t> auteur</a:t>
            </a:r>
            <a:r>
              <a:rPr lang="en-US" dirty="0">
                <a:solidFill>
                  <a:schemeClr val="accent1">
                    <a:hueOff val="114395"/>
                    <a:lumOff val="-24975"/>
                  </a:schemeClr>
                </a:solidFill>
              </a:rPr>
              <a:t>, 4 </a:t>
            </a:r>
            <a:r>
              <a:rPr lang="en-US" dirty="0" err="1">
                <a:solidFill>
                  <a:schemeClr val="accent1">
                    <a:hueOff val="114395"/>
                    <a:lumOff val="-24975"/>
                  </a:schemeClr>
                </a:solidFill>
              </a:rPr>
              <a:t>en</a:t>
            </a:r>
            <a:r>
              <a:rPr lang="en-US" dirty="0">
                <a:solidFill>
                  <a:schemeClr val="accent1">
                    <a:hueOff val="114395"/>
                    <a:lumOff val="-24975"/>
                  </a:schemeClr>
                </a:solidFill>
              </a:rPr>
              <a:t> </a:t>
            </a:r>
            <a:r>
              <a:rPr lang="en-US" dirty="0" err="1">
                <a:solidFill>
                  <a:schemeClr val="accent1">
                    <a:hueOff val="114395"/>
                    <a:lumOff val="-24975"/>
                  </a:schemeClr>
                </a:solidFill>
              </a:rPr>
              <a:t>préparation</a:t>
            </a:r>
            <a:r>
              <a:rPr lang="en-US" dirty="0">
                <a:solidFill>
                  <a:schemeClr val="accent1">
                    <a:hueOff val="114395"/>
                    <a:lumOff val="-24975"/>
                  </a:schemeClr>
                </a:solidFill>
              </a:rPr>
              <a:t>.</a:t>
            </a:r>
          </a:p>
          <a:p>
            <a:pPr algn="l">
              <a:defRPr sz="2800">
                <a:solidFill>
                  <a:schemeClr val="accent1">
                    <a:hueOff val="114395"/>
                    <a:lumOff val="-24975"/>
                  </a:schemeClr>
                </a:solidFill>
              </a:defRPr>
            </a:pPr>
            <a:r>
              <a:rPr dirty="0">
                <a:solidFill>
                  <a:schemeClr val="accent1">
                    <a:hueOff val="114395"/>
                    <a:lumOff val="-24975"/>
                  </a:schemeClr>
                </a:solidFill>
              </a:rPr>
              <a:t> </a:t>
            </a:r>
          </a:p>
        </p:txBody>
      </p:sp>
      <p:sp>
        <p:nvSpPr>
          <p:cNvPr id="4" name="17">
            <a:extLst>
              <a:ext uri="{FF2B5EF4-FFF2-40B4-BE49-F238E27FC236}">
                <a16:creationId xmlns:a16="http://schemas.microsoft.com/office/drawing/2014/main" id="{8F48D26B-1B43-631D-80BB-F9B05F7B6EE3}"/>
              </a:ext>
            </a:extLst>
          </p:cNvPr>
          <p:cNvSpPr txBox="1">
            <a:spLocks/>
          </p:cNvSpPr>
          <p:nvPr/>
        </p:nvSpPr>
        <p:spPr>
          <a:xfrm>
            <a:off x="24058737" y="13253127"/>
            <a:ext cx="281164" cy="47705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68579" tIns="68579" rIns="68579" bIns="68579"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r" defTabSz="18288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888888"/>
                </a:solidFill>
                <a:effectLst/>
                <a:uFillTx/>
                <a:latin typeface="Calibri"/>
                <a:ea typeface="Calibri"/>
                <a:cs typeface="Calibri"/>
                <a:sym typeface="Calibri"/>
              </a:defRPr>
            </a:lvl1pPr>
            <a:lvl2pPr marL="0" marR="0" indent="228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2pPr>
            <a:lvl3pPr marL="0" marR="0" indent="457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3pPr>
            <a:lvl4pPr marL="0" marR="0" indent="685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4pPr>
            <a:lvl5pPr marL="0" marR="0" indent="9144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5pPr>
            <a:lvl6pPr marL="0" marR="0" indent="11430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6pPr>
            <a:lvl7pPr marL="0" marR="0" indent="1371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7pPr>
            <a:lvl8pPr marL="0" marR="0" indent="1600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8pPr>
            <a:lvl9pPr marL="0" marR="0" indent="1828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9pPr>
          </a:lstStyle>
          <a:p>
            <a:r>
              <a:rPr lang="en-US" dirty="0"/>
              <a:t>7</a:t>
            </a:r>
          </a:p>
        </p:txBody>
      </p:sp>
      <p:sp>
        <p:nvSpPr>
          <p:cNvPr id="5" name="15 publications scientifiques dont 5 en 1er auteur…">
            <a:extLst>
              <a:ext uri="{FF2B5EF4-FFF2-40B4-BE49-F238E27FC236}">
                <a16:creationId xmlns:a16="http://schemas.microsoft.com/office/drawing/2014/main" id="{69243F9C-FDFA-F310-19F5-620BF62B2036}"/>
              </a:ext>
            </a:extLst>
          </p:cNvPr>
          <p:cNvSpPr txBox="1"/>
          <p:nvPr/>
        </p:nvSpPr>
        <p:spPr>
          <a:xfrm>
            <a:off x="2870199" y="8255055"/>
            <a:ext cx="13876161" cy="57515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p>
            <a:pPr algn="l">
              <a:defRPr sz="2800">
                <a:solidFill>
                  <a:schemeClr val="accent1">
                    <a:hueOff val="114395"/>
                    <a:lumOff val="-24975"/>
                  </a:schemeClr>
                </a:solidFill>
              </a:defRPr>
            </a:pPr>
            <a:r>
              <a:rPr dirty="0">
                <a:solidFill>
                  <a:schemeClr val="accent1">
                    <a:hueOff val="114395"/>
                    <a:lumOff val="-24975"/>
                    <a:alpha val="20000"/>
                  </a:schemeClr>
                </a:solidFill>
              </a:rPr>
              <a:t>15 publications </a:t>
            </a:r>
            <a:r>
              <a:rPr dirty="0" err="1">
                <a:solidFill>
                  <a:schemeClr val="accent1">
                    <a:hueOff val="114395"/>
                    <a:lumOff val="-24975"/>
                    <a:alpha val="20000"/>
                  </a:schemeClr>
                </a:solidFill>
              </a:rPr>
              <a:t>scientifiques</a:t>
            </a:r>
            <a:r>
              <a:rPr dirty="0">
                <a:solidFill>
                  <a:schemeClr val="accent1">
                    <a:hueOff val="114395"/>
                    <a:lumOff val="-24975"/>
                    <a:alpha val="20000"/>
                  </a:schemeClr>
                </a:solidFill>
              </a:rPr>
              <a:t> </a:t>
            </a:r>
            <a:r>
              <a:rPr dirty="0" err="1">
                <a:solidFill>
                  <a:schemeClr val="accent1">
                    <a:hueOff val="114395"/>
                    <a:lumOff val="-24975"/>
                    <a:alpha val="20000"/>
                  </a:schemeClr>
                </a:solidFill>
              </a:rPr>
              <a:t>dont</a:t>
            </a:r>
            <a:r>
              <a:rPr dirty="0">
                <a:solidFill>
                  <a:schemeClr val="accent1">
                    <a:hueOff val="114395"/>
                    <a:lumOff val="-24975"/>
                    <a:alpha val="20000"/>
                  </a:schemeClr>
                </a:solidFill>
              </a:rPr>
              <a:t> </a:t>
            </a:r>
            <a:r>
              <a:rPr lang="en-US" dirty="0">
                <a:solidFill>
                  <a:schemeClr val="accent1">
                    <a:hueOff val="114395"/>
                    <a:lumOff val="-24975"/>
                    <a:alpha val="20000"/>
                  </a:schemeClr>
                </a:solidFill>
              </a:rPr>
              <a:t>6</a:t>
            </a:r>
            <a:r>
              <a:rPr dirty="0">
                <a:solidFill>
                  <a:schemeClr val="accent1">
                    <a:hueOff val="114395"/>
                    <a:lumOff val="-24975"/>
                    <a:alpha val="20000"/>
                  </a:schemeClr>
                </a:solidFill>
              </a:rPr>
              <a:t> </a:t>
            </a:r>
            <a:r>
              <a:rPr dirty="0" err="1">
                <a:solidFill>
                  <a:schemeClr val="accent1">
                    <a:hueOff val="114395"/>
                    <a:lumOff val="-24975"/>
                    <a:alpha val="20000"/>
                  </a:schemeClr>
                </a:solidFill>
              </a:rPr>
              <a:t>en</a:t>
            </a:r>
            <a:r>
              <a:rPr dirty="0">
                <a:solidFill>
                  <a:schemeClr val="accent1">
                    <a:hueOff val="114395"/>
                    <a:lumOff val="-24975"/>
                    <a:alpha val="20000"/>
                  </a:schemeClr>
                </a:solidFill>
              </a:rPr>
              <a:t> 1</a:t>
            </a:r>
            <a:r>
              <a:rPr baseline="31999" dirty="0">
                <a:solidFill>
                  <a:schemeClr val="accent1">
                    <a:hueOff val="114395"/>
                    <a:lumOff val="-24975"/>
                    <a:alpha val="20000"/>
                  </a:schemeClr>
                </a:solidFill>
              </a:rPr>
              <a:t>er</a:t>
            </a:r>
            <a:r>
              <a:rPr dirty="0">
                <a:solidFill>
                  <a:schemeClr val="accent1">
                    <a:hueOff val="114395"/>
                    <a:lumOff val="-24975"/>
                    <a:alpha val="20000"/>
                  </a:schemeClr>
                </a:solidFill>
              </a:rPr>
              <a:t> auteur</a:t>
            </a:r>
            <a:r>
              <a:rPr lang="en-US" dirty="0">
                <a:solidFill>
                  <a:schemeClr val="accent1">
                    <a:hueOff val="114395"/>
                    <a:lumOff val="-24975"/>
                    <a:alpha val="20000"/>
                  </a:schemeClr>
                </a:solidFill>
              </a:rPr>
              <a:t>.</a:t>
            </a:r>
          </a:p>
        </p:txBody>
      </p:sp>
      <p:sp>
        <p:nvSpPr>
          <p:cNvPr id="6" name="1 publication scientifique en 1er auteur…">
            <a:extLst>
              <a:ext uri="{FF2B5EF4-FFF2-40B4-BE49-F238E27FC236}">
                <a16:creationId xmlns:a16="http://schemas.microsoft.com/office/drawing/2014/main" id="{BAD3454E-7ECB-2D56-A594-957CCBC2BFBF}"/>
              </a:ext>
            </a:extLst>
          </p:cNvPr>
          <p:cNvSpPr txBox="1"/>
          <p:nvPr/>
        </p:nvSpPr>
        <p:spPr>
          <a:xfrm>
            <a:off x="2833128" y="4558475"/>
            <a:ext cx="13876161" cy="57515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p>
            <a:pPr algn="just">
              <a:defRPr sz="2800">
                <a:solidFill>
                  <a:schemeClr val="accent1">
                    <a:hueOff val="114395"/>
                    <a:lumOff val="-24975"/>
                  </a:schemeClr>
                </a:solidFill>
              </a:defRPr>
            </a:pPr>
            <a:r>
              <a:rPr dirty="0">
                <a:solidFill>
                  <a:schemeClr val="accent1">
                    <a:hueOff val="114395"/>
                    <a:lumOff val="-24975"/>
                    <a:alpha val="20000"/>
                  </a:schemeClr>
                </a:solidFill>
              </a:rPr>
              <a:t>1 publication </a:t>
            </a:r>
            <a:r>
              <a:rPr dirty="0" err="1">
                <a:solidFill>
                  <a:schemeClr val="accent1">
                    <a:hueOff val="114395"/>
                    <a:lumOff val="-24975"/>
                    <a:alpha val="20000"/>
                  </a:schemeClr>
                </a:solidFill>
              </a:rPr>
              <a:t>scientifique</a:t>
            </a:r>
            <a:r>
              <a:rPr dirty="0">
                <a:solidFill>
                  <a:schemeClr val="accent1">
                    <a:hueOff val="114395"/>
                    <a:lumOff val="-24975"/>
                    <a:alpha val="20000"/>
                  </a:schemeClr>
                </a:solidFill>
              </a:rPr>
              <a:t> </a:t>
            </a:r>
            <a:r>
              <a:rPr dirty="0" err="1">
                <a:solidFill>
                  <a:schemeClr val="accent1">
                    <a:hueOff val="114395"/>
                    <a:lumOff val="-24975"/>
                    <a:alpha val="20000"/>
                  </a:schemeClr>
                </a:solidFill>
              </a:rPr>
              <a:t>en</a:t>
            </a:r>
            <a:r>
              <a:rPr dirty="0">
                <a:solidFill>
                  <a:schemeClr val="accent1">
                    <a:hueOff val="114395"/>
                    <a:lumOff val="-24975"/>
                    <a:alpha val="20000"/>
                  </a:schemeClr>
                </a:solidFill>
              </a:rPr>
              <a:t> 1</a:t>
            </a:r>
            <a:r>
              <a:rPr baseline="31999" dirty="0">
                <a:solidFill>
                  <a:schemeClr val="accent1">
                    <a:hueOff val="114395"/>
                    <a:lumOff val="-24975"/>
                    <a:alpha val="20000"/>
                  </a:schemeClr>
                </a:solidFill>
              </a:rPr>
              <a:t>er</a:t>
            </a:r>
            <a:r>
              <a:rPr dirty="0">
                <a:solidFill>
                  <a:schemeClr val="accent1">
                    <a:hueOff val="114395"/>
                    <a:lumOff val="-24975"/>
                    <a:alpha val="20000"/>
                  </a:schemeClr>
                </a:solidFill>
              </a:rPr>
              <a:t> auteur</a:t>
            </a:r>
            <a:r>
              <a:rPr lang="en-US" dirty="0">
                <a:solidFill>
                  <a:schemeClr val="accent1">
                    <a:hueOff val="114395"/>
                    <a:lumOff val="-24975"/>
                    <a:alpha val="20000"/>
                  </a:schemeClr>
                </a:solidFill>
              </a:rPr>
              <a:t>.</a:t>
            </a:r>
          </a:p>
        </p:txBody>
      </p:sp>
    </p:spTree>
    <p:extLst>
      <p:ext uri="{BB962C8B-B14F-4D97-AF65-F5344CB8AC3E}">
        <p14:creationId xmlns:p14="http://schemas.microsoft.com/office/powerpoint/2010/main" val="3044185935"/>
      </p:ext>
    </p:extLst>
  </p:cSld>
  <p:clrMapOvr>
    <a:masterClrMapping/>
  </p:clrMapOvr>
  <p:transition spd="med"/>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88" name="19"/>
          <p:cNvSpPr txBox="1">
            <a:spLocks noGrp="1"/>
          </p:cNvSpPr>
          <p:nvPr>
            <p:ph type="sldNum" sz="quarter" idx="4294967295"/>
          </p:nvPr>
        </p:nvSpPr>
        <p:spPr>
          <a:xfrm>
            <a:off x="24058737" y="13253127"/>
            <a:ext cx="281164" cy="477052"/>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68579" tIns="68579" rIns="68579" bIns="68579" anchor="ctr"/>
          <a:lstStyle>
            <a:lvl1pPr algn="r" defTabSz="1828800">
              <a:defRPr>
                <a:solidFill>
                  <a:srgbClr val="888888"/>
                </a:solidFill>
                <a:latin typeface="Calibri"/>
                <a:ea typeface="Calibri"/>
                <a:cs typeface="Calibri"/>
                <a:sym typeface="Calibri"/>
              </a:defRPr>
            </a:lvl1pPr>
          </a:lstStyle>
          <a:p>
            <a:r>
              <a:rPr lang="en-US" dirty="0"/>
              <a:t>8</a:t>
            </a:r>
            <a:endParaRPr dirty="0"/>
          </a:p>
        </p:txBody>
      </p:sp>
      <p:sp>
        <p:nvSpPr>
          <p:cNvPr id="1089" name="Europa vue par les sondes Voyager (1979) et New Horizons (2007) :"/>
          <p:cNvSpPr txBox="1"/>
          <p:nvPr/>
        </p:nvSpPr>
        <p:spPr>
          <a:xfrm>
            <a:off x="567008" y="1787067"/>
            <a:ext cx="10890209" cy="122227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lvl1pPr>
              <a:defRPr sz="3600" b="0"/>
            </a:lvl1pPr>
          </a:lstStyle>
          <a:p>
            <a:r>
              <a:t>Europa vue par les sondes Voyager (1979) et New Horizons (2007) :</a:t>
            </a:r>
          </a:p>
        </p:txBody>
      </p:sp>
      <p:pic>
        <p:nvPicPr>
          <p:cNvPr id="1090" name="pasted-movie.png" descr="pasted-movie.png"/>
          <p:cNvPicPr>
            <a:picLocks noChangeAspect="1"/>
          </p:cNvPicPr>
          <p:nvPr/>
        </p:nvPicPr>
        <p:blipFill>
          <a:blip r:embed="rId2"/>
          <a:stretch>
            <a:fillRect/>
          </a:stretch>
        </p:blipFill>
        <p:spPr>
          <a:xfrm>
            <a:off x="1859181" y="2781632"/>
            <a:ext cx="8707873" cy="8851713"/>
          </a:xfrm>
          <a:prstGeom prst="rect">
            <a:avLst/>
          </a:prstGeom>
          <a:ln w="12700">
            <a:miter lim="400000"/>
          </a:ln>
        </p:spPr>
      </p:pic>
      <p:sp>
        <p:nvSpPr>
          <p:cNvPr id="2" name="Titre 1">
            <a:extLst>
              <a:ext uri="{FF2B5EF4-FFF2-40B4-BE49-F238E27FC236}">
                <a16:creationId xmlns:a16="http://schemas.microsoft.com/office/drawing/2014/main" id="{C673EC80-F321-FA49-B947-DA2E845B6754}"/>
              </a:ext>
            </a:extLst>
          </p:cNvPr>
          <p:cNvSpPr txBox="1"/>
          <p:nvPr/>
        </p:nvSpPr>
        <p:spPr>
          <a:xfrm>
            <a:off x="1598965" y="15781"/>
            <a:ext cx="21899881" cy="127400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68580" tIns="68580" rIns="68580" bIns="68580">
            <a:spAutoFit/>
          </a:bodyPr>
          <a:lstStyle>
            <a:lvl1pPr defTabSz="457200">
              <a:lnSpc>
                <a:spcPts val="10000"/>
              </a:lnSpc>
              <a:spcBef>
                <a:spcPts val="1600"/>
              </a:spcBef>
              <a:defRPr sz="6000">
                <a:latin typeface="Times Roman"/>
                <a:ea typeface="Times Roman"/>
                <a:cs typeface="Times Roman"/>
                <a:sym typeface="Times Roman"/>
              </a:defRPr>
            </a:lvl1pPr>
          </a:lstStyle>
          <a:p>
            <a:r>
              <a:rPr sz="6200" err="1">
                <a:latin typeface="+mj-lt"/>
              </a:rPr>
              <a:t>Problématique</a:t>
            </a:r>
            <a:r>
              <a:rPr>
                <a:latin typeface="+mj-lt"/>
              </a:rPr>
              <a:t> : </a:t>
            </a:r>
            <a:r>
              <a:rPr err="1">
                <a:latin typeface="+mj-lt"/>
              </a:rPr>
              <a:t>Détecter</a:t>
            </a:r>
            <a:r>
              <a:rPr>
                <a:latin typeface="+mj-lt"/>
              </a:rPr>
              <a:t> des sources </a:t>
            </a:r>
            <a:r>
              <a:rPr err="1">
                <a:latin typeface="+mj-lt"/>
              </a:rPr>
              <a:t>chaudes</a:t>
            </a:r>
            <a:r>
              <a:rPr>
                <a:latin typeface="+mj-lt"/>
              </a:rPr>
              <a:t> sur Europa</a:t>
            </a:r>
          </a:p>
        </p:txBody>
      </p:sp>
    </p:spTree>
  </p:cSld>
  <p:clrMapOvr>
    <a:masterClrMapping/>
  </p:clrMapOvr>
  <p:transition spd="med"/>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92" name="Titre 1"/>
          <p:cNvSpPr txBox="1"/>
          <p:nvPr/>
        </p:nvSpPr>
        <p:spPr>
          <a:xfrm>
            <a:off x="1598965" y="15781"/>
            <a:ext cx="21899881" cy="127400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68580" tIns="68580" rIns="68580" bIns="68580">
            <a:spAutoFit/>
          </a:bodyPr>
          <a:lstStyle>
            <a:lvl1pPr defTabSz="457200">
              <a:lnSpc>
                <a:spcPts val="10000"/>
              </a:lnSpc>
              <a:spcBef>
                <a:spcPts val="1600"/>
              </a:spcBef>
              <a:defRPr sz="6000">
                <a:latin typeface="Times Roman"/>
                <a:ea typeface="Times Roman"/>
                <a:cs typeface="Times Roman"/>
                <a:sym typeface="Times Roman"/>
              </a:defRPr>
            </a:lvl1pPr>
          </a:lstStyle>
          <a:p>
            <a:r>
              <a:rPr sz="6200" err="1">
                <a:latin typeface="+mj-lt"/>
              </a:rPr>
              <a:t>Problématique</a:t>
            </a:r>
            <a:r>
              <a:rPr>
                <a:latin typeface="+mj-lt"/>
              </a:rPr>
              <a:t> : </a:t>
            </a:r>
            <a:r>
              <a:rPr err="1">
                <a:latin typeface="+mj-lt"/>
              </a:rPr>
              <a:t>Détecter</a:t>
            </a:r>
            <a:r>
              <a:rPr>
                <a:latin typeface="+mj-lt"/>
              </a:rPr>
              <a:t> des sources </a:t>
            </a:r>
            <a:r>
              <a:rPr err="1">
                <a:latin typeface="+mj-lt"/>
              </a:rPr>
              <a:t>chaudes</a:t>
            </a:r>
            <a:r>
              <a:rPr>
                <a:latin typeface="+mj-lt"/>
              </a:rPr>
              <a:t> sur Europa</a:t>
            </a:r>
          </a:p>
        </p:txBody>
      </p:sp>
      <p:pic>
        <p:nvPicPr>
          <p:cNvPr id="1094" name="pasted-movie.png" descr="pasted-movie.png"/>
          <p:cNvPicPr>
            <a:picLocks noChangeAspect="1"/>
          </p:cNvPicPr>
          <p:nvPr/>
        </p:nvPicPr>
        <p:blipFill>
          <a:blip r:embed="rId2"/>
          <a:srcRect t="10463" b="14331"/>
          <a:stretch>
            <a:fillRect/>
          </a:stretch>
        </p:blipFill>
        <p:spPr>
          <a:xfrm>
            <a:off x="12548906" y="3239455"/>
            <a:ext cx="9859300" cy="7856980"/>
          </a:xfrm>
          <a:prstGeom prst="rect">
            <a:avLst/>
          </a:prstGeom>
          <a:ln w="12700">
            <a:miter lim="400000"/>
          </a:ln>
        </p:spPr>
      </p:pic>
      <p:sp>
        <p:nvSpPr>
          <p:cNvPr id="1095" name="Europa vue par les sondes Voyager (1979) et New Horizons (2007) :"/>
          <p:cNvSpPr txBox="1"/>
          <p:nvPr/>
        </p:nvSpPr>
        <p:spPr>
          <a:xfrm>
            <a:off x="567008" y="1787067"/>
            <a:ext cx="10890209" cy="122227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lvl1pPr>
              <a:defRPr sz="3600" b="0"/>
            </a:lvl1pPr>
          </a:lstStyle>
          <a:p>
            <a:r>
              <a:t>Europa </a:t>
            </a:r>
            <a:r>
              <a:rPr err="1"/>
              <a:t>vue</a:t>
            </a:r>
            <a:r>
              <a:t> par les sondes Voyager (1979) et New Horizons (2007) :</a:t>
            </a:r>
          </a:p>
        </p:txBody>
      </p:sp>
      <p:sp>
        <p:nvSpPr>
          <p:cNvPr id="1096" name="Processus physiques entre la surface et l’océan d’Europa :"/>
          <p:cNvSpPr txBox="1"/>
          <p:nvPr/>
        </p:nvSpPr>
        <p:spPr>
          <a:xfrm>
            <a:off x="12033387" y="1787067"/>
            <a:ext cx="10890209" cy="122227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lvl1pPr>
              <a:defRPr sz="3600" b="0"/>
            </a:lvl1pPr>
          </a:lstStyle>
          <a:p>
            <a:r>
              <a:t>Processus physiques entre la surface et l’océan d’Europa :</a:t>
            </a:r>
          </a:p>
        </p:txBody>
      </p:sp>
      <p:pic>
        <p:nvPicPr>
          <p:cNvPr id="1097" name="pasted-movie.png" descr="pasted-movie.png"/>
          <p:cNvPicPr>
            <a:picLocks noChangeAspect="1"/>
          </p:cNvPicPr>
          <p:nvPr/>
        </p:nvPicPr>
        <p:blipFill>
          <a:blip r:embed="rId3"/>
          <a:stretch>
            <a:fillRect/>
          </a:stretch>
        </p:blipFill>
        <p:spPr>
          <a:xfrm>
            <a:off x="1859181" y="2781632"/>
            <a:ext cx="8707873" cy="8851713"/>
          </a:xfrm>
          <a:prstGeom prst="rect">
            <a:avLst/>
          </a:prstGeom>
          <a:ln w="12700">
            <a:miter lim="400000"/>
          </a:ln>
        </p:spPr>
      </p:pic>
      <p:sp>
        <p:nvSpPr>
          <p:cNvPr id="3" name="19">
            <a:extLst>
              <a:ext uri="{FF2B5EF4-FFF2-40B4-BE49-F238E27FC236}">
                <a16:creationId xmlns:a16="http://schemas.microsoft.com/office/drawing/2014/main" id="{BE022864-9AF1-4699-5267-91666FE43042}"/>
              </a:ext>
            </a:extLst>
          </p:cNvPr>
          <p:cNvSpPr txBox="1">
            <a:spLocks/>
          </p:cNvSpPr>
          <p:nvPr/>
        </p:nvSpPr>
        <p:spPr>
          <a:xfrm>
            <a:off x="24058737" y="13253127"/>
            <a:ext cx="281164" cy="47705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68579" tIns="68579" rIns="68579" bIns="68579"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r" defTabSz="18288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888888"/>
                </a:solidFill>
                <a:effectLst/>
                <a:uFillTx/>
                <a:latin typeface="Calibri"/>
                <a:ea typeface="Calibri"/>
                <a:cs typeface="Calibri"/>
                <a:sym typeface="Calibri"/>
              </a:defRPr>
            </a:lvl1pPr>
            <a:lvl2pPr marL="0" marR="0" indent="228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2pPr>
            <a:lvl3pPr marL="0" marR="0" indent="457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3pPr>
            <a:lvl4pPr marL="0" marR="0" indent="685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4pPr>
            <a:lvl5pPr marL="0" marR="0" indent="9144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5pPr>
            <a:lvl6pPr marL="0" marR="0" indent="11430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6pPr>
            <a:lvl7pPr marL="0" marR="0" indent="1371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7pPr>
            <a:lvl8pPr marL="0" marR="0" indent="1600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8pPr>
            <a:lvl9pPr marL="0" marR="0" indent="1828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9pPr>
          </a:lstStyle>
          <a:p>
            <a:r>
              <a:rPr lang="en-US"/>
              <a:t>8</a:t>
            </a:r>
            <a:endParaRPr lang="en-US" dirty="0"/>
          </a:p>
        </p:txBody>
      </p:sp>
    </p:spTree>
  </p:cSld>
  <p:clrMapOvr>
    <a:masterClrMapping/>
  </p:clrMapOvr>
  <p:transition spd="med"/>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918725BD-6773-DCE2-B29C-0BF7FE5FCA87}"/>
            </a:ext>
          </a:extLst>
        </p:cNvPr>
        <p:cNvGrpSpPr/>
        <p:nvPr/>
      </p:nvGrpSpPr>
      <p:grpSpPr>
        <a:xfrm>
          <a:off x="0" y="0"/>
          <a:ext cx="0" cy="0"/>
          <a:chOff x="0" y="0"/>
          <a:chExt cx="0" cy="0"/>
        </a:xfrm>
      </p:grpSpPr>
      <p:sp>
        <p:nvSpPr>
          <p:cNvPr id="1092" name="Titre 1">
            <a:extLst>
              <a:ext uri="{FF2B5EF4-FFF2-40B4-BE49-F238E27FC236}">
                <a16:creationId xmlns:a16="http://schemas.microsoft.com/office/drawing/2014/main" id="{B303B89C-B3DA-EC6D-CC21-812D83A3C387}"/>
              </a:ext>
            </a:extLst>
          </p:cNvPr>
          <p:cNvSpPr txBox="1"/>
          <p:nvPr/>
        </p:nvSpPr>
        <p:spPr>
          <a:xfrm>
            <a:off x="1598965" y="15781"/>
            <a:ext cx="21899881" cy="127400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68580" tIns="68580" rIns="68580" bIns="68580">
            <a:spAutoFit/>
          </a:bodyPr>
          <a:lstStyle>
            <a:lvl1pPr defTabSz="457200">
              <a:lnSpc>
                <a:spcPts val="10000"/>
              </a:lnSpc>
              <a:spcBef>
                <a:spcPts val="1600"/>
              </a:spcBef>
              <a:defRPr sz="6000">
                <a:latin typeface="Times Roman"/>
                <a:ea typeface="Times Roman"/>
                <a:cs typeface="Times Roman"/>
                <a:sym typeface="Times Roman"/>
              </a:defRPr>
            </a:lvl1pPr>
          </a:lstStyle>
          <a:p>
            <a:r>
              <a:rPr sz="6200" err="1">
                <a:latin typeface="+mj-lt"/>
              </a:rPr>
              <a:t>Problématique</a:t>
            </a:r>
            <a:r>
              <a:rPr>
                <a:latin typeface="+mj-lt"/>
              </a:rPr>
              <a:t> : </a:t>
            </a:r>
            <a:r>
              <a:rPr err="1">
                <a:latin typeface="+mj-lt"/>
              </a:rPr>
              <a:t>Détecter</a:t>
            </a:r>
            <a:r>
              <a:rPr>
                <a:latin typeface="+mj-lt"/>
              </a:rPr>
              <a:t> des sources </a:t>
            </a:r>
            <a:r>
              <a:rPr err="1">
                <a:latin typeface="+mj-lt"/>
              </a:rPr>
              <a:t>chaudes</a:t>
            </a:r>
            <a:r>
              <a:rPr>
                <a:latin typeface="+mj-lt"/>
              </a:rPr>
              <a:t> sur Europa</a:t>
            </a:r>
          </a:p>
        </p:txBody>
      </p:sp>
      <p:pic>
        <p:nvPicPr>
          <p:cNvPr id="1094" name="pasted-movie.png" descr="pasted-movie.png">
            <a:extLst>
              <a:ext uri="{FF2B5EF4-FFF2-40B4-BE49-F238E27FC236}">
                <a16:creationId xmlns:a16="http://schemas.microsoft.com/office/drawing/2014/main" id="{1879E26E-DBCE-318C-0222-297D6CBAF6AC}"/>
              </a:ext>
            </a:extLst>
          </p:cNvPr>
          <p:cNvPicPr>
            <a:picLocks noChangeAspect="1"/>
          </p:cNvPicPr>
          <p:nvPr/>
        </p:nvPicPr>
        <p:blipFill>
          <a:blip r:embed="rId2"/>
          <a:srcRect t="10463" b="14331"/>
          <a:stretch>
            <a:fillRect/>
          </a:stretch>
        </p:blipFill>
        <p:spPr>
          <a:xfrm>
            <a:off x="12548906" y="3239455"/>
            <a:ext cx="9859300" cy="7856980"/>
          </a:xfrm>
          <a:prstGeom prst="rect">
            <a:avLst/>
          </a:prstGeom>
          <a:ln w="12700">
            <a:miter lim="400000"/>
          </a:ln>
        </p:spPr>
      </p:pic>
      <p:sp>
        <p:nvSpPr>
          <p:cNvPr id="1095" name="Europa vue par les sondes Voyager (1979) et New Horizons (2007) :">
            <a:extLst>
              <a:ext uri="{FF2B5EF4-FFF2-40B4-BE49-F238E27FC236}">
                <a16:creationId xmlns:a16="http://schemas.microsoft.com/office/drawing/2014/main" id="{22D4F148-5A9C-9FCB-2384-6D929CB3FE4A}"/>
              </a:ext>
            </a:extLst>
          </p:cNvPr>
          <p:cNvSpPr txBox="1"/>
          <p:nvPr/>
        </p:nvSpPr>
        <p:spPr>
          <a:xfrm>
            <a:off x="567008" y="1787067"/>
            <a:ext cx="10890209" cy="122227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1437" tIns="71437" rIns="71437" bIns="71437" anchor="ctr">
            <a:spAutoFit/>
          </a:bodyPr>
          <a:lstStyle>
            <a:lvl1pPr>
              <a:defRPr sz="3600" b="0"/>
            </a:lvl1pPr>
          </a:lstStyle>
          <a:p>
            <a:r>
              <a:t>Europa </a:t>
            </a:r>
            <a:r>
              <a:rPr err="1"/>
              <a:t>vue</a:t>
            </a:r>
            <a:r>
              <a:t> par les sondes Voyager (1979) et New Horizons (2007) :</a:t>
            </a:r>
          </a:p>
        </p:txBody>
      </p:sp>
      <p:sp>
        <p:nvSpPr>
          <p:cNvPr id="1096" name="Processus physiques entre la surface et l’océan d’Europa :">
            <a:extLst>
              <a:ext uri="{FF2B5EF4-FFF2-40B4-BE49-F238E27FC236}">
                <a16:creationId xmlns:a16="http://schemas.microsoft.com/office/drawing/2014/main" id="{CB6408EA-088F-312A-F104-45BDC9775D10}"/>
              </a:ext>
            </a:extLst>
          </p:cNvPr>
          <p:cNvSpPr txBox="1"/>
          <p:nvPr/>
        </p:nvSpPr>
        <p:spPr>
          <a:xfrm>
            <a:off x="12033387" y="1787067"/>
            <a:ext cx="10890209" cy="122227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1437" tIns="71437" rIns="71437" bIns="71437" anchor="ctr">
            <a:spAutoFit/>
          </a:bodyPr>
          <a:lstStyle>
            <a:lvl1pPr>
              <a:defRPr sz="3600" b="0"/>
            </a:lvl1pPr>
          </a:lstStyle>
          <a:p>
            <a:r>
              <a:t>Processus physiques entre la surface et l’océan d’Europa :</a:t>
            </a:r>
          </a:p>
        </p:txBody>
      </p:sp>
      <p:pic>
        <p:nvPicPr>
          <p:cNvPr id="1097" name="pasted-movie.png" descr="pasted-movie.png">
            <a:extLst>
              <a:ext uri="{FF2B5EF4-FFF2-40B4-BE49-F238E27FC236}">
                <a16:creationId xmlns:a16="http://schemas.microsoft.com/office/drawing/2014/main" id="{D9DC93F8-161A-F3B1-25CC-99AFBF3A93A6}"/>
              </a:ext>
            </a:extLst>
          </p:cNvPr>
          <p:cNvPicPr>
            <a:picLocks noChangeAspect="1"/>
          </p:cNvPicPr>
          <p:nvPr/>
        </p:nvPicPr>
        <p:blipFill>
          <a:blip r:embed="rId3"/>
          <a:stretch>
            <a:fillRect/>
          </a:stretch>
        </p:blipFill>
        <p:spPr>
          <a:xfrm>
            <a:off x="1859181" y="2781632"/>
            <a:ext cx="8707873" cy="8851713"/>
          </a:xfrm>
          <a:prstGeom prst="rect">
            <a:avLst/>
          </a:prstGeom>
          <a:ln w="12700">
            <a:miter lim="400000"/>
          </a:ln>
        </p:spPr>
      </p:pic>
      <p:sp>
        <p:nvSpPr>
          <p:cNvPr id="3" name="19">
            <a:extLst>
              <a:ext uri="{FF2B5EF4-FFF2-40B4-BE49-F238E27FC236}">
                <a16:creationId xmlns:a16="http://schemas.microsoft.com/office/drawing/2014/main" id="{065B894C-ED38-278A-39C2-47C75E178105}"/>
              </a:ext>
            </a:extLst>
          </p:cNvPr>
          <p:cNvSpPr txBox="1">
            <a:spLocks/>
          </p:cNvSpPr>
          <p:nvPr/>
        </p:nvSpPr>
        <p:spPr>
          <a:xfrm>
            <a:off x="24058737" y="13253127"/>
            <a:ext cx="281164" cy="47705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68579" tIns="68579" rIns="68579" bIns="68579"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r" defTabSz="18288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888888"/>
                </a:solidFill>
                <a:effectLst/>
                <a:uFillTx/>
                <a:latin typeface="Calibri"/>
                <a:ea typeface="Calibri"/>
                <a:cs typeface="Calibri"/>
                <a:sym typeface="Calibri"/>
              </a:defRPr>
            </a:lvl1pPr>
            <a:lvl2pPr marL="0" marR="0" indent="228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2pPr>
            <a:lvl3pPr marL="0" marR="0" indent="457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3pPr>
            <a:lvl4pPr marL="0" marR="0" indent="685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4pPr>
            <a:lvl5pPr marL="0" marR="0" indent="9144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5pPr>
            <a:lvl6pPr marL="0" marR="0" indent="11430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6pPr>
            <a:lvl7pPr marL="0" marR="0" indent="1371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7pPr>
            <a:lvl8pPr marL="0" marR="0" indent="1600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8pPr>
            <a:lvl9pPr marL="0" marR="0" indent="1828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9pPr>
          </a:lstStyle>
          <a:p>
            <a:r>
              <a:rPr lang="en-US"/>
              <a:t>8</a:t>
            </a:r>
            <a:endParaRPr lang="en-US" dirty="0"/>
          </a:p>
        </p:txBody>
      </p:sp>
      <p:pic>
        <p:nvPicPr>
          <p:cNvPr id="5" name="pasted-movie.png" descr="pasted-movie.png">
            <a:extLst>
              <a:ext uri="{FF2B5EF4-FFF2-40B4-BE49-F238E27FC236}">
                <a16:creationId xmlns:a16="http://schemas.microsoft.com/office/drawing/2014/main" id="{D3ABD2B7-93B9-7360-4AC4-344DD46300BE}"/>
              </a:ext>
            </a:extLst>
          </p:cNvPr>
          <p:cNvPicPr>
            <a:picLocks noChangeAspect="1"/>
          </p:cNvPicPr>
          <p:nvPr/>
        </p:nvPicPr>
        <p:blipFill>
          <a:blip r:embed="rId4"/>
          <a:stretch>
            <a:fillRect/>
          </a:stretch>
        </p:blipFill>
        <p:spPr>
          <a:xfrm>
            <a:off x="16964235" y="6809153"/>
            <a:ext cx="4321102" cy="3782477"/>
          </a:xfrm>
          <a:prstGeom prst="rect">
            <a:avLst/>
          </a:prstGeom>
          <a:ln w="12700">
            <a:miter lim="400000"/>
          </a:ln>
        </p:spPr>
      </p:pic>
      <p:pic>
        <p:nvPicPr>
          <p:cNvPr id="6" name="Picture 5" descr="Ohmcraft Designs Custom Resistors for ESA's Jupiter JUICE Mission">
            <a:extLst>
              <a:ext uri="{FF2B5EF4-FFF2-40B4-BE49-F238E27FC236}">
                <a16:creationId xmlns:a16="http://schemas.microsoft.com/office/drawing/2014/main" id="{03C6FC64-550B-EF1A-2ACD-A411B236F2D1}"/>
              </a:ext>
            </a:extLst>
          </p:cNvPr>
          <p:cNvPicPr>
            <a:picLocks noChangeAspect="1"/>
          </p:cNvPicPr>
          <p:nvPr/>
        </p:nvPicPr>
        <p:blipFill>
          <a:blip r:embed="rId5"/>
          <a:stretch>
            <a:fillRect/>
          </a:stretch>
        </p:blipFill>
        <p:spPr>
          <a:xfrm>
            <a:off x="17034267" y="3527877"/>
            <a:ext cx="4181039" cy="2776471"/>
          </a:xfrm>
          <a:prstGeom prst="rect">
            <a:avLst/>
          </a:prstGeom>
        </p:spPr>
      </p:pic>
    </p:spTree>
    <p:extLst>
      <p:ext uri="{BB962C8B-B14F-4D97-AF65-F5344CB8AC3E}">
        <p14:creationId xmlns:p14="http://schemas.microsoft.com/office/powerpoint/2010/main" val="3662575545"/>
      </p:ext>
    </p:extLst>
  </p:cSld>
  <p:clrMapOvr>
    <a:masterClrMapping/>
  </p:clrMapOvr>
  <p:transition spd="med"/>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83C12BEB-0746-2E6C-D2E7-8AB16E7E9FAF}"/>
            </a:ext>
          </a:extLst>
        </p:cNvPr>
        <p:cNvGrpSpPr/>
        <p:nvPr/>
      </p:nvGrpSpPr>
      <p:grpSpPr>
        <a:xfrm>
          <a:off x="0" y="0"/>
          <a:ext cx="0" cy="0"/>
          <a:chOff x="0" y="0"/>
          <a:chExt cx="0" cy="0"/>
        </a:xfrm>
      </p:grpSpPr>
      <p:pic>
        <p:nvPicPr>
          <p:cNvPr id="1101" name="pasted-movie.png" descr="pasted-movie.png">
            <a:extLst>
              <a:ext uri="{FF2B5EF4-FFF2-40B4-BE49-F238E27FC236}">
                <a16:creationId xmlns:a16="http://schemas.microsoft.com/office/drawing/2014/main" id="{56D69C38-0C40-CAE4-4CDE-50C00EF392E1}"/>
              </a:ext>
            </a:extLst>
          </p:cNvPr>
          <p:cNvPicPr>
            <a:picLocks noChangeAspect="1"/>
          </p:cNvPicPr>
          <p:nvPr/>
        </p:nvPicPr>
        <p:blipFill>
          <a:blip r:embed="rId2"/>
          <a:stretch>
            <a:fillRect/>
          </a:stretch>
        </p:blipFill>
        <p:spPr>
          <a:xfrm>
            <a:off x="1859181" y="2781632"/>
            <a:ext cx="8707873" cy="8851713"/>
          </a:xfrm>
          <a:prstGeom prst="rect">
            <a:avLst/>
          </a:prstGeom>
          <a:ln w="12700">
            <a:miter lim="400000"/>
          </a:ln>
        </p:spPr>
      </p:pic>
      <p:pic>
        <p:nvPicPr>
          <p:cNvPr id="1102" name="pasted-movie.png" descr="pasted-movie.png">
            <a:extLst>
              <a:ext uri="{FF2B5EF4-FFF2-40B4-BE49-F238E27FC236}">
                <a16:creationId xmlns:a16="http://schemas.microsoft.com/office/drawing/2014/main" id="{A71691F7-28AE-3BD9-7C4E-9ABB878C281A}"/>
              </a:ext>
            </a:extLst>
          </p:cNvPr>
          <p:cNvPicPr>
            <a:picLocks noChangeAspect="1"/>
          </p:cNvPicPr>
          <p:nvPr/>
        </p:nvPicPr>
        <p:blipFill>
          <a:blip r:embed="rId3"/>
          <a:srcRect t="10463" b="14331"/>
          <a:stretch>
            <a:fillRect/>
          </a:stretch>
        </p:blipFill>
        <p:spPr>
          <a:xfrm>
            <a:off x="12548906" y="3239455"/>
            <a:ext cx="9859300" cy="7856980"/>
          </a:xfrm>
          <a:prstGeom prst="rect">
            <a:avLst/>
          </a:prstGeom>
          <a:ln w="12700">
            <a:miter lim="400000"/>
          </a:ln>
        </p:spPr>
      </p:pic>
      <p:sp>
        <p:nvSpPr>
          <p:cNvPr id="1103" name="Europa vue par les sondes Voyager (1979) et New Horizons (2007) :">
            <a:extLst>
              <a:ext uri="{FF2B5EF4-FFF2-40B4-BE49-F238E27FC236}">
                <a16:creationId xmlns:a16="http://schemas.microsoft.com/office/drawing/2014/main" id="{8A80171C-D75E-29BE-1EB9-B5F614A342E9}"/>
              </a:ext>
            </a:extLst>
          </p:cNvPr>
          <p:cNvSpPr txBox="1"/>
          <p:nvPr/>
        </p:nvSpPr>
        <p:spPr>
          <a:xfrm>
            <a:off x="567008" y="1787067"/>
            <a:ext cx="10890209" cy="122227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1437" tIns="71437" rIns="71437" bIns="71437" anchor="ctr">
            <a:spAutoFit/>
          </a:bodyPr>
          <a:lstStyle>
            <a:lvl1pPr>
              <a:defRPr sz="3600" b="0"/>
            </a:lvl1pPr>
          </a:lstStyle>
          <a:p>
            <a:r>
              <a:t>Europa </a:t>
            </a:r>
            <a:r>
              <a:rPr err="1"/>
              <a:t>vue</a:t>
            </a:r>
            <a:r>
              <a:t> par les sondes Voyager (1979) et New Horizons (2007) :</a:t>
            </a:r>
          </a:p>
        </p:txBody>
      </p:sp>
      <p:sp>
        <p:nvSpPr>
          <p:cNvPr id="1104" name="Processus physiques entre la surface et l’océan d’Europa :">
            <a:extLst>
              <a:ext uri="{FF2B5EF4-FFF2-40B4-BE49-F238E27FC236}">
                <a16:creationId xmlns:a16="http://schemas.microsoft.com/office/drawing/2014/main" id="{2E3743F7-E98E-59FB-FCC6-C8E2D0796024}"/>
              </a:ext>
            </a:extLst>
          </p:cNvPr>
          <p:cNvSpPr txBox="1"/>
          <p:nvPr/>
        </p:nvSpPr>
        <p:spPr>
          <a:xfrm>
            <a:off x="12033387" y="1787067"/>
            <a:ext cx="10890209" cy="122227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1437" tIns="71437" rIns="71437" bIns="71437" anchor="ctr">
            <a:spAutoFit/>
          </a:bodyPr>
          <a:lstStyle>
            <a:lvl1pPr>
              <a:defRPr sz="3600" b="0"/>
            </a:lvl1pPr>
          </a:lstStyle>
          <a:p>
            <a:r>
              <a:t>Processus physiques entre la surface et </a:t>
            </a:r>
            <a:r>
              <a:rPr err="1"/>
              <a:t>l’océan</a:t>
            </a:r>
            <a:r>
              <a:t> </a:t>
            </a:r>
            <a:r>
              <a:rPr err="1"/>
              <a:t>d’Europa</a:t>
            </a:r>
            <a:r>
              <a:t> :</a:t>
            </a:r>
          </a:p>
        </p:txBody>
      </p:sp>
      <p:sp>
        <p:nvSpPr>
          <p:cNvPr id="1105" name="La détection de geysers (actifs ou inactifs) est un enjeu primordiale des futures missions pour caractériser l’océan interne du satellite. Pour cela, les futures missions, notamment E-THEMIS visent à détecter des anomalies thermiques à la surface.">
            <a:extLst>
              <a:ext uri="{FF2B5EF4-FFF2-40B4-BE49-F238E27FC236}">
                <a16:creationId xmlns:a16="http://schemas.microsoft.com/office/drawing/2014/main" id="{EF1A155F-6B26-BD6F-D4C1-3F8D38B6AF24}"/>
              </a:ext>
            </a:extLst>
          </p:cNvPr>
          <p:cNvSpPr txBox="1"/>
          <p:nvPr/>
        </p:nvSpPr>
        <p:spPr>
          <a:xfrm>
            <a:off x="946694" y="11239315"/>
            <a:ext cx="22490611" cy="236026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71437" tIns="71437" rIns="71437" bIns="71437" anchor="ctr">
            <a:spAutoFit/>
          </a:bodyPr>
          <a:lstStyle>
            <a:lvl1pPr algn="l">
              <a:defRPr sz="3600"/>
            </a:lvl1pPr>
          </a:lstStyle>
          <a:p>
            <a:r>
              <a:rPr lang="en-US" dirty="0"/>
              <a:t>Objectif </a:t>
            </a:r>
            <a:r>
              <a:rPr lang="en-US" dirty="0" err="1"/>
              <a:t>scientifique</a:t>
            </a:r>
            <a:r>
              <a:rPr lang="en-US" dirty="0"/>
              <a:t> </a:t>
            </a:r>
            <a:r>
              <a:rPr lang="en-US" dirty="0" err="1"/>
              <a:t>majeur</a:t>
            </a:r>
            <a:r>
              <a:rPr lang="en-US" dirty="0"/>
              <a:t> de la mission: identifier des geysers.</a:t>
            </a:r>
            <a:br>
              <a:rPr lang="en-US" dirty="0"/>
            </a:br>
            <a:r>
              <a:rPr lang="en-US" dirty="0" err="1">
                <a:solidFill>
                  <a:schemeClr val="bg1"/>
                </a:solidFill>
              </a:rPr>
              <a:t>Méthode</a:t>
            </a:r>
            <a:r>
              <a:rPr lang="en-US" dirty="0">
                <a:solidFill>
                  <a:schemeClr val="bg1"/>
                </a:solidFill>
              </a:rPr>
              <a:t> : </a:t>
            </a:r>
            <a:r>
              <a:rPr lang="en-US" b="0" dirty="0">
                <a:solidFill>
                  <a:schemeClr val="bg1"/>
                </a:solidFill>
              </a:rPr>
              <a:t>Identifier des anomalies </a:t>
            </a:r>
            <a:r>
              <a:rPr lang="en-US" b="0" dirty="0" err="1">
                <a:solidFill>
                  <a:schemeClr val="bg1"/>
                </a:solidFill>
              </a:rPr>
              <a:t>thermiques</a:t>
            </a:r>
            <a:r>
              <a:rPr lang="en-US" b="0" dirty="0">
                <a:solidFill>
                  <a:schemeClr val="bg1"/>
                </a:solidFill>
              </a:rPr>
              <a:t> (points </a:t>
            </a:r>
            <a:r>
              <a:rPr lang="en-US" b="0" dirty="0" err="1">
                <a:solidFill>
                  <a:schemeClr val="bg1"/>
                </a:solidFill>
              </a:rPr>
              <a:t>chauds</a:t>
            </a:r>
            <a:r>
              <a:rPr lang="en-US" b="0" dirty="0">
                <a:solidFill>
                  <a:schemeClr val="bg1"/>
                </a:solidFill>
              </a:rPr>
              <a:t>).</a:t>
            </a:r>
          </a:p>
          <a:p>
            <a:r>
              <a:rPr lang="en-US" dirty="0" err="1">
                <a:solidFill>
                  <a:schemeClr val="bg1"/>
                </a:solidFill>
              </a:rPr>
              <a:t>Besoin</a:t>
            </a:r>
            <a:r>
              <a:rPr lang="en-US" dirty="0">
                <a:solidFill>
                  <a:schemeClr val="bg1"/>
                </a:solidFill>
              </a:rPr>
              <a:t> : </a:t>
            </a:r>
            <a:r>
              <a:rPr lang="en-US" b="0" dirty="0" err="1">
                <a:solidFill>
                  <a:schemeClr val="bg1"/>
                </a:solidFill>
              </a:rPr>
              <a:t>modéliser</a:t>
            </a:r>
            <a:r>
              <a:rPr lang="en-US" b="0" dirty="0">
                <a:solidFill>
                  <a:schemeClr val="bg1"/>
                </a:solidFill>
              </a:rPr>
              <a:t> le régime de </a:t>
            </a:r>
            <a:r>
              <a:rPr lang="en-US" b="0" dirty="0" err="1">
                <a:solidFill>
                  <a:schemeClr val="bg1"/>
                </a:solidFill>
              </a:rPr>
              <a:t>températures</a:t>
            </a:r>
            <a:r>
              <a:rPr lang="en-US" b="0" dirty="0">
                <a:solidFill>
                  <a:schemeClr val="bg1"/>
                </a:solidFill>
              </a:rPr>
              <a:t> </a:t>
            </a:r>
            <a:r>
              <a:rPr lang="en-US" b="0" dirty="0" err="1">
                <a:solidFill>
                  <a:schemeClr val="bg1"/>
                </a:solidFill>
              </a:rPr>
              <a:t>attendues</a:t>
            </a:r>
            <a:r>
              <a:rPr lang="en-US" b="0" dirty="0">
                <a:solidFill>
                  <a:schemeClr val="bg1"/>
                </a:solidFill>
              </a:rPr>
              <a:t> sur Europe → </a:t>
            </a:r>
            <a:r>
              <a:rPr lang="en-US" dirty="0" err="1">
                <a:solidFill>
                  <a:schemeClr val="bg1"/>
                </a:solidFill>
              </a:rPr>
              <a:t>connaître</a:t>
            </a:r>
            <a:r>
              <a:rPr lang="en-US" dirty="0">
                <a:solidFill>
                  <a:schemeClr val="bg1"/>
                </a:solidFill>
              </a:rPr>
              <a:t> les </a:t>
            </a:r>
            <a:r>
              <a:rPr lang="en-US" dirty="0" err="1">
                <a:solidFill>
                  <a:schemeClr val="bg1"/>
                </a:solidFill>
              </a:rPr>
              <a:t>propriétés</a:t>
            </a:r>
            <a:r>
              <a:rPr lang="en-US" dirty="0">
                <a:solidFill>
                  <a:schemeClr val="bg1"/>
                </a:solidFill>
              </a:rPr>
              <a:t> de la glace </a:t>
            </a:r>
            <a:r>
              <a:rPr lang="en-US" dirty="0" err="1">
                <a:solidFill>
                  <a:schemeClr val="bg1"/>
                </a:solidFill>
              </a:rPr>
              <a:t>en</a:t>
            </a:r>
            <a:r>
              <a:rPr lang="en-US" dirty="0">
                <a:solidFill>
                  <a:schemeClr val="bg1"/>
                </a:solidFill>
              </a:rPr>
              <a:t> surface</a:t>
            </a:r>
            <a:endParaRPr dirty="0">
              <a:solidFill>
                <a:schemeClr val="bg1"/>
              </a:solidFill>
            </a:endParaRPr>
          </a:p>
        </p:txBody>
      </p:sp>
      <p:sp>
        <p:nvSpPr>
          <p:cNvPr id="1106" name="Oval">
            <a:extLst>
              <a:ext uri="{FF2B5EF4-FFF2-40B4-BE49-F238E27FC236}">
                <a16:creationId xmlns:a16="http://schemas.microsoft.com/office/drawing/2014/main" id="{21FD0DF0-993D-ECEB-249B-11CD1AF00EB9}"/>
              </a:ext>
            </a:extLst>
          </p:cNvPr>
          <p:cNvSpPr/>
          <p:nvPr/>
        </p:nvSpPr>
        <p:spPr>
          <a:xfrm>
            <a:off x="13094527" y="3701155"/>
            <a:ext cx="2840978" cy="7012668"/>
          </a:xfrm>
          <a:prstGeom prst="ellipse">
            <a:avLst/>
          </a:prstGeom>
          <a:ln w="101600">
            <a:solidFill>
              <a:schemeClr val="accent5">
                <a:hueOff val="-82419"/>
                <a:satOff val="-9513"/>
                <a:lumOff val="-16343"/>
              </a:schemeClr>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2" name="Titre 1">
            <a:extLst>
              <a:ext uri="{FF2B5EF4-FFF2-40B4-BE49-F238E27FC236}">
                <a16:creationId xmlns:a16="http://schemas.microsoft.com/office/drawing/2014/main" id="{A2488DBA-3DAC-7C60-B853-5500EC2FB865}"/>
              </a:ext>
            </a:extLst>
          </p:cNvPr>
          <p:cNvSpPr txBox="1"/>
          <p:nvPr/>
        </p:nvSpPr>
        <p:spPr>
          <a:xfrm>
            <a:off x="1598965" y="15781"/>
            <a:ext cx="21899881" cy="127400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68580" tIns="68580" rIns="68580" bIns="68580">
            <a:spAutoFit/>
          </a:bodyPr>
          <a:lstStyle>
            <a:lvl1pPr defTabSz="457200">
              <a:lnSpc>
                <a:spcPts val="10000"/>
              </a:lnSpc>
              <a:spcBef>
                <a:spcPts val="1600"/>
              </a:spcBef>
              <a:defRPr sz="6000">
                <a:latin typeface="Times Roman"/>
                <a:ea typeface="Times Roman"/>
                <a:cs typeface="Times Roman"/>
                <a:sym typeface="Times Roman"/>
              </a:defRPr>
            </a:lvl1pPr>
          </a:lstStyle>
          <a:p>
            <a:r>
              <a:rPr sz="6200" err="1">
                <a:latin typeface="+mj-lt"/>
              </a:rPr>
              <a:t>Problématique</a:t>
            </a:r>
            <a:r>
              <a:rPr>
                <a:latin typeface="+mj-lt"/>
              </a:rPr>
              <a:t> : </a:t>
            </a:r>
            <a:r>
              <a:rPr err="1">
                <a:latin typeface="+mj-lt"/>
              </a:rPr>
              <a:t>Détecter</a:t>
            </a:r>
            <a:r>
              <a:rPr>
                <a:latin typeface="+mj-lt"/>
              </a:rPr>
              <a:t> des sources </a:t>
            </a:r>
            <a:r>
              <a:rPr err="1">
                <a:latin typeface="+mj-lt"/>
              </a:rPr>
              <a:t>chaudes</a:t>
            </a:r>
            <a:r>
              <a:rPr>
                <a:latin typeface="+mj-lt"/>
              </a:rPr>
              <a:t> sur Europa</a:t>
            </a:r>
          </a:p>
        </p:txBody>
      </p:sp>
      <p:sp>
        <p:nvSpPr>
          <p:cNvPr id="4" name="19">
            <a:extLst>
              <a:ext uri="{FF2B5EF4-FFF2-40B4-BE49-F238E27FC236}">
                <a16:creationId xmlns:a16="http://schemas.microsoft.com/office/drawing/2014/main" id="{79698027-BE61-A871-F91C-7B492DA953AB}"/>
              </a:ext>
            </a:extLst>
          </p:cNvPr>
          <p:cNvSpPr txBox="1">
            <a:spLocks/>
          </p:cNvSpPr>
          <p:nvPr/>
        </p:nvSpPr>
        <p:spPr>
          <a:xfrm>
            <a:off x="24058737" y="13253127"/>
            <a:ext cx="281164" cy="47705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68579" tIns="68579" rIns="68579" bIns="68579"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r" defTabSz="18288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888888"/>
                </a:solidFill>
                <a:effectLst/>
                <a:uFillTx/>
                <a:latin typeface="Calibri"/>
                <a:ea typeface="Calibri"/>
                <a:cs typeface="Calibri"/>
                <a:sym typeface="Calibri"/>
              </a:defRPr>
            </a:lvl1pPr>
            <a:lvl2pPr marL="0" marR="0" indent="228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2pPr>
            <a:lvl3pPr marL="0" marR="0" indent="457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3pPr>
            <a:lvl4pPr marL="0" marR="0" indent="685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4pPr>
            <a:lvl5pPr marL="0" marR="0" indent="9144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5pPr>
            <a:lvl6pPr marL="0" marR="0" indent="11430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6pPr>
            <a:lvl7pPr marL="0" marR="0" indent="1371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7pPr>
            <a:lvl8pPr marL="0" marR="0" indent="1600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8pPr>
            <a:lvl9pPr marL="0" marR="0" indent="1828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9pPr>
          </a:lstStyle>
          <a:p>
            <a:r>
              <a:rPr lang="en-US"/>
              <a:t>8</a:t>
            </a:r>
            <a:endParaRPr lang="en-US" dirty="0"/>
          </a:p>
        </p:txBody>
      </p:sp>
      <p:pic>
        <p:nvPicPr>
          <p:cNvPr id="6" name="pasted-movie.png" descr="pasted-movie.png">
            <a:extLst>
              <a:ext uri="{FF2B5EF4-FFF2-40B4-BE49-F238E27FC236}">
                <a16:creationId xmlns:a16="http://schemas.microsoft.com/office/drawing/2014/main" id="{21591D6D-FC65-4554-BFBC-DEDD8CD61479}"/>
              </a:ext>
            </a:extLst>
          </p:cNvPr>
          <p:cNvPicPr>
            <a:picLocks noChangeAspect="1"/>
          </p:cNvPicPr>
          <p:nvPr/>
        </p:nvPicPr>
        <p:blipFill>
          <a:blip r:embed="rId4"/>
          <a:stretch>
            <a:fillRect/>
          </a:stretch>
        </p:blipFill>
        <p:spPr>
          <a:xfrm>
            <a:off x="16964235" y="6809153"/>
            <a:ext cx="4321102" cy="3782477"/>
          </a:xfrm>
          <a:prstGeom prst="rect">
            <a:avLst/>
          </a:prstGeom>
          <a:ln w="12700">
            <a:miter lim="400000"/>
          </a:ln>
        </p:spPr>
      </p:pic>
      <p:pic>
        <p:nvPicPr>
          <p:cNvPr id="7" name="Picture 6" descr="Ohmcraft Designs Custom Resistors for ESA's Jupiter JUICE Mission">
            <a:extLst>
              <a:ext uri="{FF2B5EF4-FFF2-40B4-BE49-F238E27FC236}">
                <a16:creationId xmlns:a16="http://schemas.microsoft.com/office/drawing/2014/main" id="{6380C8B3-A180-3C8F-A466-F58363A99DB1}"/>
              </a:ext>
            </a:extLst>
          </p:cNvPr>
          <p:cNvPicPr>
            <a:picLocks noChangeAspect="1"/>
          </p:cNvPicPr>
          <p:nvPr/>
        </p:nvPicPr>
        <p:blipFill>
          <a:blip r:embed="rId5"/>
          <a:stretch>
            <a:fillRect/>
          </a:stretch>
        </p:blipFill>
        <p:spPr>
          <a:xfrm>
            <a:off x="17034267" y="3527877"/>
            <a:ext cx="4181039" cy="2776471"/>
          </a:xfrm>
          <a:prstGeom prst="rect">
            <a:avLst/>
          </a:prstGeom>
        </p:spPr>
      </p:pic>
    </p:spTree>
    <p:extLst>
      <p:ext uri="{BB962C8B-B14F-4D97-AF65-F5344CB8AC3E}">
        <p14:creationId xmlns:p14="http://schemas.microsoft.com/office/powerpoint/2010/main" val="2126477468"/>
      </p:ext>
    </p:extLst>
  </p:cSld>
  <p:clrMapOvr>
    <a:masterClrMapping/>
  </p:clrMapOvr>
  <p:transition spd="med"/>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1101" name="pasted-movie.png" descr="pasted-movie.png"/>
          <p:cNvPicPr>
            <a:picLocks noChangeAspect="1"/>
          </p:cNvPicPr>
          <p:nvPr/>
        </p:nvPicPr>
        <p:blipFill>
          <a:blip r:embed="rId2"/>
          <a:stretch>
            <a:fillRect/>
          </a:stretch>
        </p:blipFill>
        <p:spPr>
          <a:xfrm>
            <a:off x="1859181" y="2781632"/>
            <a:ext cx="8707873" cy="8851713"/>
          </a:xfrm>
          <a:prstGeom prst="rect">
            <a:avLst/>
          </a:prstGeom>
          <a:ln w="12700">
            <a:miter lim="400000"/>
          </a:ln>
        </p:spPr>
      </p:pic>
      <p:pic>
        <p:nvPicPr>
          <p:cNvPr id="1102" name="pasted-movie.png" descr="pasted-movie.png"/>
          <p:cNvPicPr>
            <a:picLocks noChangeAspect="1"/>
          </p:cNvPicPr>
          <p:nvPr/>
        </p:nvPicPr>
        <p:blipFill>
          <a:blip r:embed="rId3"/>
          <a:srcRect t="10463" b="14331"/>
          <a:stretch>
            <a:fillRect/>
          </a:stretch>
        </p:blipFill>
        <p:spPr>
          <a:xfrm>
            <a:off x="12548906" y="3239455"/>
            <a:ext cx="9859300" cy="7856980"/>
          </a:xfrm>
          <a:prstGeom prst="rect">
            <a:avLst/>
          </a:prstGeom>
          <a:ln w="12700">
            <a:miter lim="400000"/>
          </a:ln>
        </p:spPr>
      </p:pic>
      <p:sp>
        <p:nvSpPr>
          <p:cNvPr id="1103" name="Europa vue par les sondes Voyager (1979) et New Horizons (2007) :"/>
          <p:cNvSpPr txBox="1"/>
          <p:nvPr/>
        </p:nvSpPr>
        <p:spPr>
          <a:xfrm>
            <a:off x="567008" y="1787067"/>
            <a:ext cx="10890209" cy="122227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lvl1pPr>
              <a:defRPr sz="3600" b="0"/>
            </a:lvl1pPr>
          </a:lstStyle>
          <a:p>
            <a:r>
              <a:t>Europa </a:t>
            </a:r>
            <a:r>
              <a:rPr err="1"/>
              <a:t>vue</a:t>
            </a:r>
            <a:r>
              <a:t> par les sondes Voyager (1979) et New Horizons (2007) :</a:t>
            </a:r>
          </a:p>
        </p:txBody>
      </p:sp>
      <p:sp>
        <p:nvSpPr>
          <p:cNvPr id="1104" name="Processus physiques entre la surface et l’océan d’Europa :"/>
          <p:cNvSpPr txBox="1"/>
          <p:nvPr/>
        </p:nvSpPr>
        <p:spPr>
          <a:xfrm>
            <a:off x="12033387" y="1787067"/>
            <a:ext cx="10890209" cy="122227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lvl1pPr>
              <a:defRPr sz="3600" b="0"/>
            </a:lvl1pPr>
          </a:lstStyle>
          <a:p>
            <a:r>
              <a:t>Processus physiques entre la surface et </a:t>
            </a:r>
            <a:r>
              <a:rPr err="1"/>
              <a:t>l’océan</a:t>
            </a:r>
            <a:r>
              <a:t> </a:t>
            </a:r>
            <a:r>
              <a:rPr err="1"/>
              <a:t>d’Europa</a:t>
            </a:r>
            <a:r>
              <a:t> :</a:t>
            </a:r>
          </a:p>
        </p:txBody>
      </p:sp>
      <p:sp>
        <p:nvSpPr>
          <p:cNvPr id="1105" name="La détection de geysers (actifs ou inactifs) est un enjeu primordiale des futures missions pour caractériser l’océan interne du satellite. Pour cela, les futures missions, notamment E-THEMIS visent à détecter des anomalies thermiques à la surface."/>
          <p:cNvSpPr txBox="1"/>
          <p:nvPr/>
        </p:nvSpPr>
        <p:spPr>
          <a:xfrm>
            <a:off x="946694" y="11239315"/>
            <a:ext cx="22490611" cy="236026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71437" tIns="71437" rIns="71437" bIns="71437" anchor="ctr">
            <a:spAutoFit/>
          </a:bodyPr>
          <a:lstStyle>
            <a:lvl1pPr algn="l">
              <a:defRPr sz="3600"/>
            </a:lvl1pPr>
          </a:lstStyle>
          <a:p>
            <a:r>
              <a:rPr lang="en-US" dirty="0"/>
              <a:t>Objectif </a:t>
            </a:r>
            <a:r>
              <a:rPr lang="en-US" dirty="0" err="1"/>
              <a:t>scientifique</a:t>
            </a:r>
            <a:r>
              <a:rPr lang="en-US" dirty="0"/>
              <a:t> </a:t>
            </a:r>
            <a:r>
              <a:rPr lang="en-US" dirty="0" err="1"/>
              <a:t>majeur</a:t>
            </a:r>
            <a:r>
              <a:rPr lang="en-US" dirty="0"/>
              <a:t> de la mission: identifier des geysers.</a:t>
            </a:r>
            <a:br>
              <a:rPr lang="en-US" dirty="0"/>
            </a:br>
            <a:r>
              <a:rPr lang="en-US" dirty="0" err="1"/>
              <a:t>Méthode</a:t>
            </a:r>
            <a:r>
              <a:rPr lang="en-US" dirty="0"/>
              <a:t> : </a:t>
            </a:r>
            <a:r>
              <a:rPr lang="en-US" b="0" dirty="0"/>
              <a:t>Identifier des anomalies </a:t>
            </a:r>
            <a:r>
              <a:rPr lang="en-US" b="0" dirty="0" err="1"/>
              <a:t>thermiques</a:t>
            </a:r>
            <a:r>
              <a:rPr lang="en-US" b="0" dirty="0"/>
              <a:t> (points </a:t>
            </a:r>
            <a:r>
              <a:rPr lang="en-US" b="0" dirty="0" err="1"/>
              <a:t>chauds</a:t>
            </a:r>
            <a:r>
              <a:rPr lang="en-US" b="0" dirty="0"/>
              <a:t>).</a:t>
            </a:r>
          </a:p>
          <a:p>
            <a:r>
              <a:rPr lang="en-US" dirty="0" err="1">
                <a:solidFill>
                  <a:schemeClr val="bg1"/>
                </a:solidFill>
              </a:rPr>
              <a:t>Besoin</a:t>
            </a:r>
            <a:r>
              <a:rPr lang="en-US" dirty="0">
                <a:solidFill>
                  <a:schemeClr val="bg1"/>
                </a:solidFill>
              </a:rPr>
              <a:t> : </a:t>
            </a:r>
            <a:r>
              <a:rPr lang="en-US" b="0" dirty="0" err="1">
                <a:solidFill>
                  <a:schemeClr val="bg1"/>
                </a:solidFill>
              </a:rPr>
              <a:t>modéliser</a:t>
            </a:r>
            <a:r>
              <a:rPr lang="en-US" b="0" dirty="0">
                <a:solidFill>
                  <a:schemeClr val="bg1"/>
                </a:solidFill>
              </a:rPr>
              <a:t> le régime de </a:t>
            </a:r>
            <a:r>
              <a:rPr lang="en-US" b="0" dirty="0" err="1">
                <a:solidFill>
                  <a:schemeClr val="bg1"/>
                </a:solidFill>
              </a:rPr>
              <a:t>températures</a:t>
            </a:r>
            <a:r>
              <a:rPr lang="en-US" b="0" dirty="0">
                <a:solidFill>
                  <a:schemeClr val="bg1"/>
                </a:solidFill>
              </a:rPr>
              <a:t> </a:t>
            </a:r>
            <a:r>
              <a:rPr lang="en-US" b="0" dirty="0" err="1">
                <a:solidFill>
                  <a:schemeClr val="bg1"/>
                </a:solidFill>
              </a:rPr>
              <a:t>attendues</a:t>
            </a:r>
            <a:r>
              <a:rPr lang="en-US" b="0" dirty="0">
                <a:solidFill>
                  <a:schemeClr val="bg1"/>
                </a:solidFill>
              </a:rPr>
              <a:t> sur Europe → </a:t>
            </a:r>
            <a:r>
              <a:rPr lang="en-US" dirty="0" err="1">
                <a:solidFill>
                  <a:schemeClr val="bg1"/>
                </a:solidFill>
              </a:rPr>
              <a:t>connaître</a:t>
            </a:r>
            <a:r>
              <a:rPr lang="en-US" dirty="0">
                <a:solidFill>
                  <a:schemeClr val="bg1"/>
                </a:solidFill>
              </a:rPr>
              <a:t> les </a:t>
            </a:r>
            <a:r>
              <a:rPr lang="en-US" dirty="0" err="1">
                <a:solidFill>
                  <a:schemeClr val="bg1"/>
                </a:solidFill>
              </a:rPr>
              <a:t>propriétés</a:t>
            </a:r>
            <a:r>
              <a:rPr lang="en-US" dirty="0">
                <a:solidFill>
                  <a:schemeClr val="bg1"/>
                </a:solidFill>
              </a:rPr>
              <a:t> de la glace </a:t>
            </a:r>
            <a:r>
              <a:rPr lang="en-US" dirty="0" err="1">
                <a:solidFill>
                  <a:schemeClr val="bg1"/>
                </a:solidFill>
              </a:rPr>
              <a:t>en</a:t>
            </a:r>
            <a:r>
              <a:rPr lang="en-US" dirty="0">
                <a:solidFill>
                  <a:schemeClr val="bg1"/>
                </a:solidFill>
              </a:rPr>
              <a:t> surface</a:t>
            </a:r>
            <a:endParaRPr dirty="0">
              <a:solidFill>
                <a:schemeClr val="bg1"/>
              </a:solidFill>
            </a:endParaRPr>
          </a:p>
        </p:txBody>
      </p:sp>
      <p:sp>
        <p:nvSpPr>
          <p:cNvPr id="1106" name="Oval"/>
          <p:cNvSpPr/>
          <p:nvPr/>
        </p:nvSpPr>
        <p:spPr>
          <a:xfrm>
            <a:off x="13094527" y="3701155"/>
            <a:ext cx="2840978" cy="7012668"/>
          </a:xfrm>
          <a:prstGeom prst="ellipse">
            <a:avLst/>
          </a:prstGeom>
          <a:ln w="101600">
            <a:solidFill>
              <a:schemeClr val="accent5">
                <a:hueOff val="-82419"/>
                <a:satOff val="-9513"/>
                <a:lumOff val="-16343"/>
              </a:schemeClr>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2" name="Titre 1">
            <a:extLst>
              <a:ext uri="{FF2B5EF4-FFF2-40B4-BE49-F238E27FC236}">
                <a16:creationId xmlns:a16="http://schemas.microsoft.com/office/drawing/2014/main" id="{02DB966E-FBF7-47F5-A7FD-0D21BB21ACED}"/>
              </a:ext>
            </a:extLst>
          </p:cNvPr>
          <p:cNvSpPr txBox="1"/>
          <p:nvPr/>
        </p:nvSpPr>
        <p:spPr>
          <a:xfrm>
            <a:off x="1598965" y="15781"/>
            <a:ext cx="21899881" cy="127400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68580" tIns="68580" rIns="68580" bIns="68580">
            <a:spAutoFit/>
          </a:bodyPr>
          <a:lstStyle>
            <a:lvl1pPr defTabSz="457200">
              <a:lnSpc>
                <a:spcPts val="10000"/>
              </a:lnSpc>
              <a:spcBef>
                <a:spcPts val="1600"/>
              </a:spcBef>
              <a:defRPr sz="6000">
                <a:latin typeface="Times Roman"/>
                <a:ea typeface="Times Roman"/>
                <a:cs typeface="Times Roman"/>
                <a:sym typeface="Times Roman"/>
              </a:defRPr>
            </a:lvl1pPr>
          </a:lstStyle>
          <a:p>
            <a:r>
              <a:rPr sz="6200" err="1">
                <a:latin typeface="+mj-lt"/>
              </a:rPr>
              <a:t>Problématique</a:t>
            </a:r>
            <a:r>
              <a:rPr>
                <a:latin typeface="+mj-lt"/>
              </a:rPr>
              <a:t> : </a:t>
            </a:r>
            <a:r>
              <a:rPr err="1">
                <a:latin typeface="+mj-lt"/>
              </a:rPr>
              <a:t>Détecter</a:t>
            </a:r>
            <a:r>
              <a:rPr>
                <a:latin typeface="+mj-lt"/>
              </a:rPr>
              <a:t> des sources </a:t>
            </a:r>
            <a:r>
              <a:rPr err="1">
                <a:latin typeface="+mj-lt"/>
              </a:rPr>
              <a:t>chaudes</a:t>
            </a:r>
            <a:r>
              <a:rPr>
                <a:latin typeface="+mj-lt"/>
              </a:rPr>
              <a:t> sur Europa</a:t>
            </a:r>
          </a:p>
        </p:txBody>
      </p:sp>
      <p:sp>
        <p:nvSpPr>
          <p:cNvPr id="4" name="19">
            <a:extLst>
              <a:ext uri="{FF2B5EF4-FFF2-40B4-BE49-F238E27FC236}">
                <a16:creationId xmlns:a16="http://schemas.microsoft.com/office/drawing/2014/main" id="{FD6D1517-1235-A033-E100-5C9AEA20ECDE}"/>
              </a:ext>
            </a:extLst>
          </p:cNvPr>
          <p:cNvSpPr txBox="1">
            <a:spLocks/>
          </p:cNvSpPr>
          <p:nvPr/>
        </p:nvSpPr>
        <p:spPr>
          <a:xfrm>
            <a:off x="24058737" y="13253127"/>
            <a:ext cx="281164" cy="47705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68579" tIns="68579" rIns="68579" bIns="68579"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r" defTabSz="18288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888888"/>
                </a:solidFill>
                <a:effectLst/>
                <a:uFillTx/>
                <a:latin typeface="Calibri"/>
                <a:ea typeface="Calibri"/>
                <a:cs typeface="Calibri"/>
                <a:sym typeface="Calibri"/>
              </a:defRPr>
            </a:lvl1pPr>
            <a:lvl2pPr marL="0" marR="0" indent="228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2pPr>
            <a:lvl3pPr marL="0" marR="0" indent="457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3pPr>
            <a:lvl4pPr marL="0" marR="0" indent="685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4pPr>
            <a:lvl5pPr marL="0" marR="0" indent="9144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5pPr>
            <a:lvl6pPr marL="0" marR="0" indent="11430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6pPr>
            <a:lvl7pPr marL="0" marR="0" indent="1371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7pPr>
            <a:lvl8pPr marL="0" marR="0" indent="1600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8pPr>
            <a:lvl9pPr marL="0" marR="0" indent="1828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9pPr>
          </a:lstStyle>
          <a:p>
            <a:r>
              <a:rPr lang="en-US"/>
              <a:t>8</a:t>
            </a:r>
            <a:endParaRPr lang="en-US" dirty="0"/>
          </a:p>
        </p:txBody>
      </p:sp>
      <p:pic>
        <p:nvPicPr>
          <p:cNvPr id="6" name="pasted-movie.png" descr="pasted-movie.png">
            <a:extLst>
              <a:ext uri="{FF2B5EF4-FFF2-40B4-BE49-F238E27FC236}">
                <a16:creationId xmlns:a16="http://schemas.microsoft.com/office/drawing/2014/main" id="{F86D9E15-E420-146D-F4A2-50728EB6D141}"/>
              </a:ext>
            </a:extLst>
          </p:cNvPr>
          <p:cNvPicPr>
            <a:picLocks noChangeAspect="1"/>
          </p:cNvPicPr>
          <p:nvPr/>
        </p:nvPicPr>
        <p:blipFill>
          <a:blip r:embed="rId4"/>
          <a:stretch>
            <a:fillRect/>
          </a:stretch>
        </p:blipFill>
        <p:spPr>
          <a:xfrm>
            <a:off x="16964235" y="6809153"/>
            <a:ext cx="4321102" cy="3782477"/>
          </a:xfrm>
          <a:prstGeom prst="rect">
            <a:avLst/>
          </a:prstGeom>
          <a:ln w="12700">
            <a:miter lim="400000"/>
          </a:ln>
        </p:spPr>
      </p:pic>
      <p:pic>
        <p:nvPicPr>
          <p:cNvPr id="7" name="Picture 6" descr="Ohmcraft Designs Custom Resistors for ESA's Jupiter JUICE Mission">
            <a:extLst>
              <a:ext uri="{FF2B5EF4-FFF2-40B4-BE49-F238E27FC236}">
                <a16:creationId xmlns:a16="http://schemas.microsoft.com/office/drawing/2014/main" id="{17492404-3A26-1484-3003-1BB1A83D2182}"/>
              </a:ext>
            </a:extLst>
          </p:cNvPr>
          <p:cNvPicPr>
            <a:picLocks noChangeAspect="1"/>
          </p:cNvPicPr>
          <p:nvPr/>
        </p:nvPicPr>
        <p:blipFill>
          <a:blip r:embed="rId5"/>
          <a:stretch>
            <a:fillRect/>
          </a:stretch>
        </p:blipFill>
        <p:spPr>
          <a:xfrm>
            <a:off x="17034267" y="3527877"/>
            <a:ext cx="4181039" cy="2776471"/>
          </a:xfrm>
          <a:prstGeom prst="rect">
            <a:avLst/>
          </a:prstGeom>
        </p:spPr>
      </p:pic>
    </p:spTree>
  </p:cSld>
  <p:clrMapOvr>
    <a:masterClrMapping/>
  </p:clrMapOvr>
  <p:transition spd="med"/>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39DCED8C-9A61-2939-28BC-FCB28580D609}"/>
            </a:ext>
          </a:extLst>
        </p:cNvPr>
        <p:cNvGrpSpPr/>
        <p:nvPr/>
      </p:nvGrpSpPr>
      <p:grpSpPr>
        <a:xfrm>
          <a:off x="0" y="0"/>
          <a:ext cx="0" cy="0"/>
          <a:chOff x="0" y="0"/>
          <a:chExt cx="0" cy="0"/>
        </a:xfrm>
      </p:grpSpPr>
      <p:pic>
        <p:nvPicPr>
          <p:cNvPr id="1101" name="pasted-movie.png" descr="pasted-movie.png">
            <a:extLst>
              <a:ext uri="{FF2B5EF4-FFF2-40B4-BE49-F238E27FC236}">
                <a16:creationId xmlns:a16="http://schemas.microsoft.com/office/drawing/2014/main" id="{6FD6B8C3-6963-DB87-3965-7A0A061B31FD}"/>
              </a:ext>
            </a:extLst>
          </p:cNvPr>
          <p:cNvPicPr>
            <a:picLocks noChangeAspect="1"/>
          </p:cNvPicPr>
          <p:nvPr/>
        </p:nvPicPr>
        <p:blipFill>
          <a:blip r:embed="rId2"/>
          <a:stretch>
            <a:fillRect/>
          </a:stretch>
        </p:blipFill>
        <p:spPr>
          <a:xfrm>
            <a:off x="1859181" y="2781632"/>
            <a:ext cx="8707873" cy="8851713"/>
          </a:xfrm>
          <a:prstGeom prst="rect">
            <a:avLst/>
          </a:prstGeom>
          <a:ln w="12700">
            <a:miter lim="400000"/>
          </a:ln>
        </p:spPr>
      </p:pic>
      <p:pic>
        <p:nvPicPr>
          <p:cNvPr id="1102" name="pasted-movie.png" descr="pasted-movie.png">
            <a:extLst>
              <a:ext uri="{FF2B5EF4-FFF2-40B4-BE49-F238E27FC236}">
                <a16:creationId xmlns:a16="http://schemas.microsoft.com/office/drawing/2014/main" id="{F78C5DC2-A358-B971-EBD0-F562EC733272}"/>
              </a:ext>
            </a:extLst>
          </p:cNvPr>
          <p:cNvPicPr>
            <a:picLocks noChangeAspect="1"/>
          </p:cNvPicPr>
          <p:nvPr/>
        </p:nvPicPr>
        <p:blipFill>
          <a:blip r:embed="rId3"/>
          <a:srcRect t="10463" b="14331"/>
          <a:stretch>
            <a:fillRect/>
          </a:stretch>
        </p:blipFill>
        <p:spPr>
          <a:xfrm>
            <a:off x="12548906" y="3239455"/>
            <a:ext cx="9859300" cy="7856980"/>
          </a:xfrm>
          <a:prstGeom prst="rect">
            <a:avLst/>
          </a:prstGeom>
          <a:ln w="12700">
            <a:miter lim="400000"/>
          </a:ln>
        </p:spPr>
      </p:pic>
      <p:sp>
        <p:nvSpPr>
          <p:cNvPr id="1103" name="Europa vue par les sondes Voyager (1979) et New Horizons (2007) :">
            <a:extLst>
              <a:ext uri="{FF2B5EF4-FFF2-40B4-BE49-F238E27FC236}">
                <a16:creationId xmlns:a16="http://schemas.microsoft.com/office/drawing/2014/main" id="{AE56980A-ACCA-DED9-80E4-C8BD3014685F}"/>
              </a:ext>
            </a:extLst>
          </p:cNvPr>
          <p:cNvSpPr txBox="1"/>
          <p:nvPr/>
        </p:nvSpPr>
        <p:spPr>
          <a:xfrm>
            <a:off x="567008" y="1787067"/>
            <a:ext cx="10890209" cy="122227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lvl1pPr>
              <a:defRPr sz="3600" b="0"/>
            </a:lvl1pPr>
          </a:lstStyle>
          <a:p>
            <a:r>
              <a:t>Europa </a:t>
            </a:r>
            <a:r>
              <a:rPr err="1"/>
              <a:t>vue</a:t>
            </a:r>
            <a:r>
              <a:t> par les sondes Voyager (1979) et New Horizons (2007) :</a:t>
            </a:r>
          </a:p>
        </p:txBody>
      </p:sp>
      <p:sp>
        <p:nvSpPr>
          <p:cNvPr id="1104" name="Processus physiques entre la surface et l’océan d’Europa :">
            <a:extLst>
              <a:ext uri="{FF2B5EF4-FFF2-40B4-BE49-F238E27FC236}">
                <a16:creationId xmlns:a16="http://schemas.microsoft.com/office/drawing/2014/main" id="{6AB5B7F3-ED0E-4302-0E31-23377253E00E}"/>
              </a:ext>
            </a:extLst>
          </p:cNvPr>
          <p:cNvSpPr txBox="1"/>
          <p:nvPr/>
        </p:nvSpPr>
        <p:spPr>
          <a:xfrm>
            <a:off x="12033387" y="1787067"/>
            <a:ext cx="10890209" cy="122227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lvl1pPr>
              <a:defRPr sz="3600" b="0"/>
            </a:lvl1pPr>
          </a:lstStyle>
          <a:p>
            <a:r>
              <a:t>Processus physiques entre la surface et </a:t>
            </a:r>
            <a:r>
              <a:rPr err="1"/>
              <a:t>l’océan</a:t>
            </a:r>
            <a:r>
              <a:t> </a:t>
            </a:r>
            <a:r>
              <a:rPr err="1"/>
              <a:t>d’Europa</a:t>
            </a:r>
            <a:r>
              <a:t> :</a:t>
            </a:r>
          </a:p>
        </p:txBody>
      </p:sp>
      <p:sp>
        <p:nvSpPr>
          <p:cNvPr id="1105" name="La détection de geysers (actifs ou inactifs) est un enjeu primordiale des futures missions pour caractériser l’océan interne du satellite. Pour cela, les futures missions, notamment E-THEMIS visent à détecter des anomalies thermiques à la surface.">
            <a:extLst>
              <a:ext uri="{FF2B5EF4-FFF2-40B4-BE49-F238E27FC236}">
                <a16:creationId xmlns:a16="http://schemas.microsoft.com/office/drawing/2014/main" id="{C6EEBA78-1E41-F6C8-365D-8258C13EA9FA}"/>
              </a:ext>
            </a:extLst>
          </p:cNvPr>
          <p:cNvSpPr txBox="1"/>
          <p:nvPr/>
        </p:nvSpPr>
        <p:spPr>
          <a:xfrm>
            <a:off x="946694" y="11239315"/>
            <a:ext cx="22490611" cy="236026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71437" tIns="71437" rIns="71437" bIns="71437" anchor="ctr">
            <a:spAutoFit/>
          </a:bodyPr>
          <a:lstStyle>
            <a:lvl1pPr algn="l">
              <a:defRPr sz="3600"/>
            </a:lvl1pPr>
          </a:lstStyle>
          <a:p>
            <a:r>
              <a:rPr lang="en-US" dirty="0"/>
              <a:t>Objectif </a:t>
            </a:r>
            <a:r>
              <a:rPr lang="en-US" dirty="0" err="1"/>
              <a:t>scientifique</a:t>
            </a:r>
            <a:r>
              <a:rPr lang="en-US" dirty="0"/>
              <a:t> </a:t>
            </a:r>
            <a:r>
              <a:rPr lang="en-US" dirty="0" err="1"/>
              <a:t>majeur</a:t>
            </a:r>
            <a:r>
              <a:rPr lang="en-US" dirty="0"/>
              <a:t> de la mission: identifier des geysers.</a:t>
            </a:r>
            <a:br>
              <a:rPr lang="en-US" dirty="0"/>
            </a:br>
            <a:r>
              <a:rPr lang="en-US" dirty="0" err="1"/>
              <a:t>Méthode</a:t>
            </a:r>
            <a:r>
              <a:rPr lang="en-US" dirty="0"/>
              <a:t> : </a:t>
            </a:r>
            <a:r>
              <a:rPr lang="en-US" b="0" dirty="0"/>
              <a:t>Identifier des anomalies </a:t>
            </a:r>
            <a:r>
              <a:rPr lang="en-US" b="0" dirty="0" err="1"/>
              <a:t>thermiques</a:t>
            </a:r>
            <a:r>
              <a:rPr lang="en-US" b="0" dirty="0"/>
              <a:t> (points </a:t>
            </a:r>
            <a:r>
              <a:rPr lang="en-US" b="0" dirty="0" err="1"/>
              <a:t>chauds</a:t>
            </a:r>
            <a:r>
              <a:rPr lang="en-US" b="0" dirty="0"/>
              <a:t>).</a:t>
            </a:r>
          </a:p>
          <a:p>
            <a:r>
              <a:rPr lang="en-US" dirty="0" err="1"/>
              <a:t>Besoin</a:t>
            </a:r>
            <a:r>
              <a:rPr lang="en-US" dirty="0"/>
              <a:t> : </a:t>
            </a:r>
            <a:r>
              <a:rPr lang="en-US" b="0" dirty="0" err="1"/>
              <a:t>modéliser</a:t>
            </a:r>
            <a:r>
              <a:rPr lang="en-US" b="0" dirty="0"/>
              <a:t> le régime de </a:t>
            </a:r>
            <a:r>
              <a:rPr lang="en-US" b="0" dirty="0" err="1"/>
              <a:t>températures</a:t>
            </a:r>
            <a:r>
              <a:rPr lang="en-US" b="0" dirty="0"/>
              <a:t> </a:t>
            </a:r>
            <a:r>
              <a:rPr lang="en-US" b="0" dirty="0" err="1"/>
              <a:t>attendues</a:t>
            </a:r>
            <a:r>
              <a:rPr lang="en-US" b="0" dirty="0"/>
              <a:t> sur Europe → </a:t>
            </a:r>
            <a:r>
              <a:rPr lang="en-US" dirty="0" err="1"/>
              <a:t>connaître</a:t>
            </a:r>
            <a:r>
              <a:rPr lang="en-US" dirty="0"/>
              <a:t> les </a:t>
            </a:r>
            <a:r>
              <a:rPr lang="en-US" dirty="0" err="1"/>
              <a:t>propriétés</a:t>
            </a:r>
            <a:r>
              <a:rPr lang="en-US" dirty="0"/>
              <a:t> de la glace </a:t>
            </a:r>
            <a:r>
              <a:rPr lang="en-US" dirty="0" err="1"/>
              <a:t>en</a:t>
            </a:r>
            <a:r>
              <a:rPr lang="en-US" dirty="0"/>
              <a:t> surface.</a:t>
            </a:r>
            <a:endParaRPr dirty="0"/>
          </a:p>
        </p:txBody>
      </p:sp>
      <p:sp>
        <p:nvSpPr>
          <p:cNvPr id="1106" name="Oval">
            <a:extLst>
              <a:ext uri="{FF2B5EF4-FFF2-40B4-BE49-F238E27FC236}">
                <a16:creationId xmlns:a16="http://schemas.microsoft.com/office/drawing/2014/main" id="{5D4FCD17-8F65-A467-469B-91EF52017F75}"/>
              </a:ext>
            </a:extLst>
          </p:cNvPr>
          <p:cNvSpPr/>
          <p:nvPr/>
        </p:nvSpPr>
        <p:spPr>
          <a:xfrm>
            <a:off x="13094527" y="3701155"/>
            <a:ext cx="2840978" cy="7012668"/>
          </a:xfrm>
          <a:prstGeom prst="ellipse">
            <a:avLst/>
          </a:prstGeom>
          <a:ln w="101600">
            <a:solidFill>
              <a:schemeClr val="accent5">
                <a:hueOff val="-82419"/>
                <a:satOff val="-9513"/>
                <a:lumOff val="-16343"/>
              </a:schemeClr>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2" name="Titre 1">
            <a:extLst>
              <a:ext uri="{FF2B5EF4-FFF2-40B4-BE49-F238E27FC236}">
                <a16:creationId xmlns:a16="http://schemas.microsoft.com/office/drawing/2014/main" id="{99F165BF-E818-488C-D81F-1E7E85E9BF72}"/>
              </a:ext>
            </a:extLst>
          </p:cNvPr>
          <p:cNvSpPr txBox="1"/>
          <p:nvPr/>
        </p:nvSpPr>
        <p:spPr>
          <a:xfrm>
            <a:off x="1598965" y="15781"/>
            <a:ext cx="21899881" cy="127400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68580" tIns="68580" rIns="68580" bIns="68580">
            <a:spAutoFit/>
          </a:bodyPr>
          <a:lstStyle>
            <a:lvl1pPr defTabSz="457200">
              <a:lnSpc>
                <a:spcPts val="10000"/>
              </a:lnSpc>
              <a:spcBef>
                <a:spcPts val="1600"/>
              </a:spcBef>
              <a:defRPr sz="6000">
                <a:latin typeface="Times Roman"/>
                <a:ea typeface="Times Roman"/>
                <a:cs typeface="Times Roman"/>
                <a:sym typeface="Times Roman"/>
              </a:defRPr>
            </a:lvl1pPr>
          </a:lstStyle>
          <a:p>
            <a:r>
              <a:rPr sz="6200" err="1">
                <a:latin typeface="+mj-lt"/>
              </a:rPr>
              <a:t>Problématique</a:t>
            </a:r>
            <a:r>
              <a:rPr>
                <a:latin typeface="+mj-lt"/>
              </a:rPr>
              <a:t> : </a:t>
            </a:r>
            <a:r>
              <a:rPr err="1">
                <a:latin typeface="+mj-lt"/>
              </a:rPr>
              <a:t>Détecter</a:t>
            </a:r>
            <a:r>
              <a:rPr>
                <a:latin typeface="+mj-lt"/>
              </a:rPr>
              <a:t> des sources </a:t>
            </a:r>
            <a:r>
              <a:rPr err="1">
                <a:latin typeface="+mj-lt"/>
              </a:rPr>
              <a:t>chaudes</a:t>
            </a:r>
            <a:r>
              <a:rPr>
                <a:latin typeface="+mj-lt"/>
              </a:rPr>
              <a:t> sur Europa</a:t>
            </a:r>
          </a:p>
        </p:txBody>
      </p:sp>
      <p:sp>
        <p:nvSpPr>
          <p:cNvPr id="4" name="19">
            <a:extLst>
              <a:ext uri="{FF2B5EF4-FFF2-40B4-BE49-F238E27FC236}">
                <a16:creationId xmlns:a16="http://schemas.microsoft.com/office/drawing/2014/main" id="{F8E1717E-7192-C230-035A-E0778DD5CE49}"/>
              </a:ext>
            </a:extLst>
          </p:cNvPr>
          <p:cNvSpPr txBox="1">
            <a:spLocks/>
          </p:cNvSpPr>
          <p:nvPr/>
        </p:nvSpPr>
        <p:spPr>
          <a:xfrm>
            <a:off x="24058737" y="13253127"/>
            <a:ext cx="281164" cy="47705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68579" tIns="68579" rIns="68579" bIns="68579"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r" defTabSz="18288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888888"/>
                </a:solidFill>
                <a:effectLst/>
                <a:uFillTx/>
                <a:latin typeface="Calibri"/>
                <a:ea typeface="Calibri"/>
                <a:cs typeface="Calibri"/>
                <a:sym typeface="Calibri"/>
              </a:defRPr>
            </a:lvl1pPr>
            <a:lvl2pPr marL="0" marR="0" indent="228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2pPr>
            <a:lvl3pPr marL="0" marR="0" indent="457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3pPr>
            <a:lvl4pPr marL="0" marR="0" indent="685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4pPr>
            <a:lvl5pPr marL="0" marR="0" indent="9144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5pPr>
            <a:lvl6pPr marL="0" marR="0" indent="11430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6pPr>
            <a:lvl7pPr marL="0" marR="0" indent="1371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7pPr>
            <a:lvl8pPr marL="0" marR="0" indent="1600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8pPr>
            <a:lvl9pPr marL="0" marR="0" indent="1828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9pPr>
          </a:lstStyle>
          <a:p>
            <a:r>
              <a:rPr lang="en-US"/>
              <a:t>8</a:t>
            </a:r>
            <a:endParaRPr lang="en-US" dirty="0"/>
          </a:p>
        </p:txBody>
      </p:sp>
      <p:pic>
        <p:nvPicPr>
          <p:cNvPr id="3" name="pasted-movie.png" descr="pasted-movie.png">
            <a:extLst>
              <a:ext uri="{FF2B5EF4-FFF2-40B4-BE49-F238E27FC236}">
                <a16:creationId xmlns:a16="http://schemas.microsoft.com/office/drawing/2014/main" id="{EE4DF27B-F77A-BB78-E5B3-1A6F81E84E14}"/>
              </a:ext>
            </a:extLst>
          </p:cNvPr>
          <p:cNvPicPr>
            <a:picLocks noChangeAspect="1"/>
          </p:cNvPicPr>
          <p:nvPr/>
        </p:nvPicPr>
        <p:blipFill>
          <a:blip r:embed="rId4"/>
          <a:stretch>
            <a:fillRect/>
          </a:stretch>
        </p:blipFill>
        <p:spPr>
          <a:xfrm>
            <a:off x="16964235" y="6809153"/>
            <a:ext cx="4321102" cy="3782477"/>
          </a:xfrm>
          <a:prstGeom prst="rect">
            <a:avLst/>
          </a:prstGeom>
          <a:ln w="12700">
            <a:miter lim="400000"/>
          </a:ln>
        </p:spPr>
      </p:pic>
      <p:pic>
        <p:nvPicPr>
          <p:cNvPr id="5" name="Picture 4" descr="Ohmcraft Designs Custom Resistors for ESA's Jupiter JUICE Mission">
            <a:extLst>
              <a:ext uri="{FF2B5EF4-FFF2-40B4-BE49-F238E27FC236}">
                <a16:creationId xmlns:a16="http://schemas.microsoft.com/office/drawing/2014/main" id="{8A08845C-2E10-7882-5ECA-D6D1E8166112}"/>
              </a:ext>
            </a:extLst>
          </p:cNvPr>
          <p:cNvPicPr>
            <a:picLocks noChangeAspect="1"/>
          </p:cNvPicPr>
          <p:nvPr/>
        </p:nvPicPr>
        <p:blipFill>
          <a:blip r:embed="rId5"/>
          <a:stretch>
            <a:fillRect/>
          </a:stretch>
        </p:blipFill>
        <p:spPr>
          <a:xfrm>
            <a:off x="17034267" y="3527877"/>
            <a:ext cx="4181039" cy="2776471"/>
          </a:xfrm>
          <a:prstGeom prst="rect">
            <a:avLst/>
          </a:prstGeom>
        </p:spPr>
      </p:pic>
    </p:spTree>
    <p:extLst>
      <p:ext uri="{BB962C8B-B14F-4D97-AF65-F5344CB8AC3E}">
        <p14:creationId xmlns:p14="http://schemas.microsoft.com/office/powerpoint/2010/main" val="4083216204"/>
      </p:ext>
    </p:extLst>
  </p:cSld>
  <p:clrMapOvr>
    <a:masterClrMapping/>
  </p:clrMapOvr>
  <p:transition spd="med"/>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113" name="Exemple de températures mesurées par la sonde Galileo entre 1997 et 1999 :"/>
          <p:cNvSpPr txBox="1"/>
          <p:nvPr/>
        </p:nvSpPr>
        <p:spPr>
          <a:xfrm>
            <a:off x="381535" y="1171803"/>
            <a:ext cx="9514829" cy="114678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lvl1pPr>
              <a:defRPr sz="3400" b="0"/>
            </a:lvl1pPr>
          </a:lstStyle>
          <a:p>
            <a:r>
              <a:rPr dirty="0" err="1"/>
              <a:t>Exemple</a:t>
            </a:r>
            <a:r>
              <a:rPr dirty="0"/>
              <a:t> de </a:t>
            </a:r>
            <a:r>
              <a:rPr dirty="0" err="1"/>
              <a:t>températures</a:t>
            </a:r>
            <a:r>
              <a:rPr dirty="0"/>
              <a:t> </a:t>
            </a:r>
            <a:r>
              <a:rPr dirty="0" err="1"/>
              <a:t>mesurées</a:t>
            </a:r>
            <a:r>
              <a:rPr dirty="0"/>
              <a:t> par la sonde Galileo entre 1997 et 1999 :</a:t>
            </a:r>
          </a:p>
        </p:txBody>
      </p:sp>
      <p:pic>
        <p:nvPicPr>
          <p:cNvPr id="1114" name="TPPR_LR.pdf" descr="TPPR_LR.pdf"/>
          <p:cNvPicPr>
            <a:picLocks noChangeAspect="1"/>
          </p:cNvPicPr>
          <p:nvPr/>
        </p:nvPicPr>
        <p:blipFill>
          <a:blip r:embed="rId3"/>
          <a:srcRect l="6794" r="3812" b="10718"/>
          <a:stretch>
            <a:fillRect/>
          </a:stretch>
        </p:blipFill>
        <p:spPr>
          <a:xfrm>
            <a:off x="927618" y="2408592"/>
            <a:ext cx="8974589" cy="4366179"/>
          </a:xfrm>
          <a:prstGeom prst="rect">
            <a:avLst/>
          </a:prstGeom>
          <a:ln w="12700">
            <a:miter lim="400000"/>
          </a:ln>
        </p:spPr>
      </p:pic>
      <p:sp>
        <p:nvSpPr>
          <p:cNvPr id="1115" name="Température de surface"/>
          <p:cNvSpPr txBox="1"/>
          <p:nvPr/>
        </p:nvSpPr>
        <p:spPr>
          <a:xfrm rot="16200000">
            <a:off x="9028216" y="4334289"/>
            <a:ext cx="3458388" cy="50264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Température de surface </a:t>
            </a:r>
          </a:p>
        </p:txBody>
      </p:sp>
      <p:sp>
        <p:nvSpPr>
          <p:cNvPr id="1116" name="92 K"/>
          <p:cNvSpPr txBox="1"/>
          <p:nvPr/>
        </p:nvSpPr>
        <p:spPr>
          <a:xfrm>
            <a:off x="9803997" y="2408592"/>
            <a:ext cx="782550" cy="50264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92 K</a:t>
            </a:r>
          </a:p>
        </p:txBody>
      </p:sp>
      <p:sp>
        <p:nvSpPr>
          <p:cNvPr id="1117" name="90 K"/>
          <p:cNvSpPr txBox="1"/>
          <p:nvPr/>
        </p:nvSpPr>
        <p:spPr>
          <a:xfrm>
            <a:off x="9803997" y="2854831"/>
            <a:ext cx="782550" cy="50264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90 K</a:t>
            </a:r>
          </a:p>
        </p:txBody>
      </p:sp>
      <p:sp>
        <p:nvSpPr>
          <p:cNvPr id="1118" name="88 K"/>
          <p:cNvSpPr txBox="1"/>
          <p:nvPr/>
        </p:nvSpPr>
        <p:spPr>
          <a:xfrm>
            <a:off x="9803997" y="3294130"/>
            <a:ext cx="782550" cy="5026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88 K</a:t>
            </a:r>
          </a:p>
        </p:txBody>
      </p:sp>
      <p:sp>
        <p:nvSpPr>
          <p:cNvPr id="1119" name="86 K"/>
          <p:cNvSpPr txBox="1"/>
          <p:nvPr/>
        </p:nvSpPr>
        <p:spPr>
          <a:xfrm>
            <a:off x="9803997" y="3782008"/>
            <a:ext cx="782550" cy="50264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86 K</a:t>
            </a:r>
          </a:p>
        </p:txBody>
      </p:sp>
      <p:sp>
        <p:nvSpPr>
          <p:cNvPr id="1120" name="84 K"/>
          <p:cNvSpPr txBox="1"/>
          <p:nvPr/>
        </p:nvSpPr>
        <p:spPr>
          <a:xfrm>
            <a:off x="9803997" y="4235187"/>
            <a:ext cx="782550" cy="50264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84 K</a:t>
            </a:r>
          </a:p>
        </p:txBody>
      </p:sp>
      <p:sp>
        <p:nvSpPr>
          <p:cNvPr id="1121" name="82 K"/>
          <p:cNvSpPr txBox="1"/>
          <p:nvPr/>
        </p:nvSpPr>
        <p:spPr>
          <a:xfrm>
            <a:off x="9803997" y="4677684"/>
            <a:ext cx="782550" cy="50264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82 K</a:t>
            </a:r>
          </a:p>
        </p:txBody>
      </p:sp>
      <p:sp>
        <p:nvSpPr>
          <p:cNvPr id="1122" name="80 K"/>
          <p:cNvSpPr txBox="1"/>
          <p:nvPr/>
        </p:nvSpPr>
        <p:spPr>
          <a:xfrm>
            <a:off x="9803997" y="5130024"/>
            <a:ext cx="782550" cy="50264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80 K</a:t>
            </a:r>
          </a:p>
        </p:txBody>
      </p:sp>
      <p:sp>
        <p:nvSpPr>
          <p:cNvPr id="1123" name="78 K"/>
          <p:cNvSpPr txBox="1"/>
          <p:nvPr/>
        </p:nvSpPr>
        <p:spPr>
          <a:xfrm>
            <a:off x="9803997" y="5574088"/>
            <a:ext cx="782550" cy="50264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78 K</a:t>
            </a:r>
          </a:p>
        </p:txBody>
      </p:sp>
      <p:sp>
        <p:nvSpPr>
          <p:cNvPr id="1124" name="76 K"/>
          <p:cNvSpPr txBox="1"/>
          <p:nvPr/>
        </p:nvSpPr>
        <p:spPr>
          <a:xfrm>
            <a:off x="9803997" y="6025700"/>
            <a:ext cx="782550" cy="50264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76 K</a:t>
            </a:r>
          </a:p>
        </p:txBody>
      </p:sp>
      <p:sp>
        <p:nvSpPr>
          <p:cNvPr id="1125" name="74 K"/>
          <p:cNvSpPr txBox="1"/>
          <p:nvPr/>
        </p:nvSpPr>
        <p:spPr>
          <a:xfrm>
            <a:off x="9803997" y="6485515"/>
            <a:ext cx="782550" cy="5026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74 K</a:t>
            </a:r>
          </a:p>
        </p:txBody>
      </p:sp>
      <p:sp>
        <p:nvSpPr>
          <p:cNvPr id="1126" name="0°"/>
          <p:cNvSpPr txBox="1"/>
          <p:nvPr/>
        </p:nvSpPr>
        <p:spPr>
          <a:xfrm>
            <a:off x="9319857" y="6646382"/>
            <a:ext cx="446964" cy="5026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0°</a:t>
            </a:r>
          </a:p>
        </p:txBody>
      </p:sp>
      <p:sp>
        <p:nvSpPr>
          <p:cNvPr id="1127" name="45°W"/>
          <p:cNvSpPr txBox="1"/>
          <p:nvPr/>
        </p:nvSpPr>
        <p:spPr>
          <a:xfrm>
            <a:off x="8078000" y="6646382"/>
            <a:ext cx="898678" cy="5026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45°W</a:t>
            </a:r>
          </a:p>
        </p:txBody>
      </p:sp>
      <p:sp>
        <p:nvSpPr>
          <p:cNvPr id="1128" name="90°W"/>
          <p:cNvSpPr txBox="1"/>
          <p:nvPr/>
        </p:nvSpPr>
        <p:spPr>
          <a:xfrm>
            <a:off x="7019667" y="6646382"/>
            <a:ext cx="898678" cy="5026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90°W</a:t>
            </a:r>
          </a:p>
        </p:txBody>
      </p:sp>
      <p:sp>
        <p:nvSpPr>
          <p:cNvPr id="1129" name="135°W"/>
          <p:cNvSpPr txBox="1"/>
          <p:nvPr/>
        </p:nvSpPr>
        <p:spPr>
          <a:xfrm>
            <a:off x="5876599" y="6646382"/>
            <a:ext cx="1068147" cy="5026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135°W</a:t>
            </a:r>
          </a:p>
        </p:txBody>
      </p:sp>
      <p:sp>
        <p:nvSpPr>
          <p:cNvPr id="1130" name="180°W"/>
          <p:cNvSpPr txBox="1"/>
          <p:nvPr/>
        </p:nvSpPr>
        <p:spPr>
          <a:xfrm>
            <a:off x="4780165" y="6646382"/>
            <a:ext cx="1068148" cy="5026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180°W</a:t>
            </a:r>
          </a:p>
        </p:txBody>
      </p:sp>
      <p:sp>
        <p:nvSpPr>
          <p:cNvPr id="1131" name="225°W"/>
          <p:cNvSpPr txBox="1"/>
          <p:nvPr/>
        </p:nvSpPr>
        <p:spPr>
          <a:xfrm>
            <a:off x="3755699" y="6646382"/>
            <a:ext cx="1068147" cy="5026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225°W</a:t>
            </a:r>
          </a:p>
        </p:txBody>
      </p:sp>
      <p:sp>
        <p:nvSpPr>
          <p:cNvPr id="1132" name="270°W"/>
          <p:cNvSpPr txBox="1"/>
          <p:nvPr/>
        </p:nvSpPr>
        <p:spPr>
          <a:xfrm>
            <a:off x="2663499" y="6646382"/>
            <a:ext cx="1068147" cy="5026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270°W</a:t>
            </a:r>
          </a:p>
        </p:txBody>
      </p:sp>
      <p:sp>
        <p:nvSpPr>
          <p:cNvPr id="1133" name="315°W"/>
          <p:cNvSpPr txBox="1"/>
          <p:nvPr/>
        </p:nvSpPr>
        <p:spPr>
          <a:xfrm>
            <a:off x="1561063" y="6646382"/>
            <a:ext cx="1068147" cy="5026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315°W</a:t>
            </a:r>
          </a:p>
        </p:txBody>
      </p:sp>
      <p:sp>
        <p:nvSpPr>
          <p:cNvPr id="1134" name="360°"/>
          <p:cNvSpPr txBox="1"/>
          <p:nvPr/>
        </p:nvSpPr>
        <p:spPr>
          <a:xfrm>
            <a:off x="740871" y="6646382"/>
            <a:ext cx="785903" cy="5026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360°</a:t>
            </a:r>
          </a:p>
        </p:txBody>
      </p:sp>
      <p:sp>
        <p:nvSpPr>
          <p:cNvPr id="1135" name="Longitude"/>
          <p:cNvSpPr txBox="1"/>
          <p:nvPr/>
        </p:nvSpPr>
        <p:spPr>
          <a:xfrm>
            <a:off x="4553242" y="6942715"/>
            <a:ext cx="1521994" cy="5026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Longitude</a:t>
            </a:r>
          </a:p>
        </p:txBody>
      </p:sp>
      <p:sp>
        <p:nvSpPr>
          <p:cNvPr id="1136" name="Latitude"/>
          <p:cNvSpPr txBox="1"/>
          <p:nvPr/>
        </p:nvSpPr>
        <p:spPr>
          <a:xfrm rot="16200000">
            <a:off x="-501925" y="4258418"/>
            <a:ext cx="1262305" cy="50264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rPr dirty="0"/>
              <a:t>Latitude</a:t>
            </a:r>
          </a:p>
        </p:txBody>
      </p:sp>
      <p:sp>
        <p:nvSpPr>
          <p:cNvPr id="1137" name="80°N"/>
          <p:cNvSpPr txBox="1"/>
          <p:nvPr/>
        </p:nvSpPr>
        <p:spPr>
          <a:xfrm>
            <a:off x="194873" y="2408592"/>
            <a:ext cx="836499" cy="50264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80°N</a:t>
            </a:r>
          </a:p>
        </p:txBody>
      </p:sp>
      <p:sp>
        <p:nvSpPr>
          <p:cNvPr id="1138" name="60°N"/>
          <p:cNvSpPr txBox="1"/>
          <p:nvPr/>
        </p:nvSpPr>
        <p:spPr>
          <a:xfrm>
            <a:off x="194873" y="2910242"/>
            <a:ext cx="836499" cy="50264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60°N</a:t>
            </a:r>
          </a:p>
        </p:txBody>
      </p:sp>
      <p:sp>
        <p:nvSpPr>
          <p:cNvPr id="1139" name="40°N"/>
          <p:cNvSpPr txBox="1"/>
          <p:nvPr/>
        </p:nvSpPr>
        <p:spPr>
          <a:xfrm>
            <a:off x="194873" y="3386492"/>
            <a:ext cx="836499" cy="50264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40°N</a:t>
            </a:r>
          </a:p>
        </p:txBody>
      </p:sp>
      <p:sp>
        <p:nvSpPr>
          <p:cNvPr id="1140" name="20°N"/>
          <p:cNvSpPr txBox="1"/>
          <p:nvPr/>
        </p:nvSpPr>
        <p:spPr>
          <a:xfrm>
            <a:off x="194873" y="3851300"/>
            <a:ext cx="836499" cy="5026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20°N</a:t>
            </a:r>
          </a:p>
        </p:txBody>
      </p:sp>
      <p:sp>
        <p:nvSpPr>
          <p:cNvPr id="1141" name="0°"/>
          <p:cNvSpPr txBox="1"/>
          <p:nvPr/>
        </p:nvSpPr>
        <p:spPr>
          <a:xfrm>
            <a:off x="586490" y="4334289"/>
            <a:ext cx="446965" cy="50264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0°</a:t>
            </a:r>
          </a:p>
        </p:txBody>
      </p:sp>
      <p:sp>
        <p:nvSpPr>
          <p:cNvPr id="1142" name="20°S"/>
          <p:cNvSpPr txBox="1"/>
          <p:nvPr/>
        </p:nvSpPr>
        <p:spPr>
          <a:xfrm>
            <a:off x="206150" y="4805057"/>
            <a:ext cx="813944" cy="50264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20°S</a:t>
            </a:r>
          </a:p>
        </p:txBody>
      </p:sp>
      <p:sp>
        <p:nvSpPr>
          <p:cNvPr id="1143" name="40°S"/>
          <p:cNvSpPr txBox="1"/>
          <p:nvPr/>
        </p:nvSpPr>
        <p:spPr>
          <a:xfrm>
            <a:off x="206150" y="5267757"/>
            <a:ext cx="813944" cy="50264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40°S</a:t>
            </a:r>
          </a:p>
        </p:txBody>
      </p:sp>
      <p:sp>
        <p:nvSpPr>
          <p:cNvPr id="1144" name="60°S"/>
          <p:cNvSpPr txBox="1"/>
          <p:nvPr/>
        </p:nvSpPr>
        <p:spPr>
          <a:xfrm>
            <a:off x="206150" y="5758336"/>
            <a:ext cx="813944" cy="50264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60°S</a:t>
            </a:r>
          </a:p>
        </p:txBody>
      </p:sp>
      <p:sp>
        <p:nvSpPr>
          <p:cNvPr id="1145" name="80°S"/>
          <p:cNvSpPr txBox="1"/>
          <p:nvPr/>
        </p:nvSpPr>
        <p:spPr>
          <a:xfrm>
            <a:off x="206150" y="6264266"/>
            <a:ext cx="813944" cy="50264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80°S</a:t>
            </a:r>
          </a:p>
        </p:txBody>
      </p:sp>
      <p:sp>
        <p:nvSpPr>
          <p:cNvPr id="1146" name="Longitude"/>
          <p:cNvSpPr txBox="1"/>
          <p:nvPr/>
        </p:nvSpPr>
        <p:spPr>
          <a:xfrm>
            <a:off x="4553242" y="6942715"/>
            <a:ext cx="1521994" cy="5026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Longitude</a:t>
            </a:r>
          </a:p>
        </p:txBody>
      </p:sp>
      <p:sp>
        <p:nvSpPr>
          <p:cNvPr id="2" name="Titre 1">
            <a:extLst>
              <a:ext uri="{FF2B5EF4-FFF2-40B4-BE49-F238E27FC236}">
                <a16:creationId xmlns:a16="http://schemas.microsoft.com/office/drawing/2014/main" id="{EF41C801-60FD-6EB3-C185-BCE8FB86D263}"/>
              </a:ext>
            </a:extLst>
          </p:cNvPr>
          <p:cNvSpPr txBox="1"/>
          <p:nvPr/>
        </p:nvSpPr>
        <p:spPr>
          <a:xfrm>
            <a:off x="451196" y="-58934"/>
            <a:ext cx="23613751" cy="109260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68580" tIns="68580" rIns="68580" bIns="68580">
            <a:spAutoFit/>
          </a:bodyPr>
          <a:lstStyle>
            <a:lvl1pPr defTabSz="457200">
              <a:lnSpc>
                <a:spcPts val="10000"/>
              </a:lnSpc>
              <a:spcBef>
                <a:spcPts val="1600"/>
              </a:spcBef>
              <a:defRPr sz="6000">
                <a:latin typeface="Times Roman"/>
                <a:ea typeface="Times Roman"/>
                <a:cs typeface="Times Roman"/>
                <a:sym typeface="Times Roman"/>
              </a:defRPr>
            </a:lvl1pPr>
          </a:lstStyle>
          <a:p>
            <a:pPr>
              <a:lnSpc>
                <a:spcPct val="100000"/>
              </a:lnSpc>
            </a:pPr>
            <a:r>
              <a:rPr lang="en-US" sz="6200" dirty="0" err="1">
                <a:latin typeface="+mj-lt"/>
              </a:rPr>
              <a:t>Méthode</a:t>
            </a:r>
            <a:r>
              <a:rPr lang="en-US" sz="6200" dirty="0">
                <a:latin typeface="+mj-lt"/>
              </a:rPr>
              <a:t> : </a:t>
            </a:r>
            <a:r>
              <a:rPr lang="en-US" sz="6200" dirty="0" err="1">
                <a:latin typeface="+mj-lt"/>
              </a:rPr>
              <a:t>Détermination</a:t>
            </a:r>
            <a:r>
              <a:rPr lang="en-US" sz="6200" dirty="0">
                <a:latin typeface="+mj-lt"/>
              </a:rPr>
              <a:t> des </a:t>
            </a:r>
            <a:r>
              <a:rPr lang="en-US" sz="6200" dirty="0" err="1">
                <a:latin typeface="+mj-lt"/>
              </a:rPr>
              <a:t>propriétés</a:t>
            </a:r>
            <a:r>
              <a:rPr lang="en-US" sz="6200" dirty="0">
                <a:latin typeface="+mj-lt"/>
              </a:rPr>
              <a:t> de la surface </a:t>
            </a:r>
            <a:r>
              <a:rPr lang="en-US" sz="6200" dirty="0" err="1">
                <a:latin typeface="+mj-lt"/>
              </a:rPr>
              <a:t>d’Europe</a:t>
            </a:r>
            <a:endParaRPr sz="6200" dirty="0">
              <a:latin typeface="+mj-lt"/>
            </a:endParaRPr>
          </a:p>
        </p:txBody>
      </p:sp>
      <p:sp>
        <p:nvSpPr>
          <p:cNvPr id="61" name="Modèle thermique">
            <a:extLst>
              <a:ext uri="{FF2B5EF4-FFF2-40B4-BE49-F238E27FC236}">
                <a16:creationId xmlns:a16="http://schemas.microsoft.com/office/drawing/2014/main" id="{BE7D3B7E-3025-2565-720F-F89E15B9B562}"/>
              </a:ext>
            </a:extLst>
          </p:cNvPr>
          <p:cNvSpPr txBox="1"/>
          <p:nvPr/>
        </p:nvSpPr>
        <p:spPr>
          <a:xfrm>
            <a:off x="11419006" y="4828676"/>
            <a:ext cx="2026792" cy="211403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1437" tIns="71437" rIns="71437" bIns="71437" anchor="ctr">
            <a:spAutoFit/>
          </a:bodyPr>
          <a:lstStyle>
            <a:lvl1pPr>
              <a:defRPr sz="2400" b="0"/>
            </a:lvl1pPr>
          </a:lstStyle>
          <a:p>
            <a:r>
              <a:rPr lang="en-US" sz="3200" i="1" dirty="0" err="1"/>
              <a:t>Adapté</a:t>
            </a:r>
            <a:r>
              <a:rPr lang="en-US" sz="3200" i="1" dirty="0"/>
              <a:t> de Lange et al., 2026, submitted</a:t>
            </a:r>
            <a:endParaRPr sz="3200" i="1" dirty="0"/>
          </a:p>
        </p:txBody>
      </p:sp>
      <p:sp>
        <p:nvSpPr>
          <p:cNvPr id="62" name="19">
            <a:extLst>
              <a:ext uri="{FF2B5EF4-FFF2-40B4-BE49-F238E27FC236}">
                <a16:creationId xmlns:a16="http://schemas.microsoft.com/office/drawing/2014/main" id="{910BA2F7-72F7-862E-7405-C3DB8D9BB403}"/>
              </a:ext>
            </a:extLst>
          </p:cNvPr>
          <p:cNvSpPr txBox="1">
            <a:spLocks/>
          </p:cNvSpPr>
          <p:nvPr/>
        </p:nvSpPr>
        <p:spPr>
          <a:xfrm>
            <a:off x="24058736" y="13253127"/>
            <a:ext cx="281165" cy="47705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68579" tIns="68579" rIns="68579" bIns="68579"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r" defTabSz="18288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888888"/>
                </a:solidFill>
                <a:effectLst/>
                <a:uFillTx/>
                <a:latin typeface="Calibri"/>
                <a:ea typeface="Calibri"/>
                <a:cs typeface="Calibri"/>
                <a:sym typeface="Calibri"/>
              </a:defRPr>
            </a:lvl1pPr>
            <a:lvl2pPr marL="0" marR="0" indent="228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2pPr>
            <a:lvl3pPr marL="0" marR="0" indent="457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3pPr>
            <a:lvl4pPr marL="0" marR="0" indent="685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4pPr>
            <a:lvl5pPr marL="0" marR="0" indent="9144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5pPr>
            <a:lvl6pPr marL="0" marR="0" indent="11430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6pPr>
            <a:lvl7pPr marL="0" marR="0" indent="1371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7pPr>
            <a:lvl8pPr marL="0" marR="0" indent="1600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8pPr>
            <a:lvl9pPr marL="0" marR="0" indent="1828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9pPr>
          </a:lstStyle>
          <a:p>
            <a:r>
              <a:rPr lang="en-US" dirty="0"/>
              <a:t>9</a:t>
            </a:r>
          </a:p>
        </p:txBody>
      </p:sp>
    </p:spTree>
  </p:cSld>
  <p:clrMapOvr>
    <a:masterClrMapping/>
  </p:clrMapOvr>
  <p:transition spd="med"/>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500009F3-CDD0-210B-7400-E75A3EAE06DC}"/>
            </a:ext>
          </a:extLst>
        </p:cNvPr>
        <p:cNvGrpSpPr/>
        <p:nvPr/>
      </p:nvGrpSpPr>
      <p:grpSpPr>
        <a:xfrm>
          <a:off x="0" y="0"/>
          <a:ext cx="0" cy="0"/>
          <a:chOff x="0" y="0"/>
          <a:chExt cx="0" cy="0"/>
        </a:xfrm>
      </p:grpSpPr>
      <p:sp>
        <p:nvSpPr>
          <p:cNvPr id="1113" name="Exemple de températures mesurées par la sonde Galileo entre 1997 et 1999 :">
            <a:extLst>
              <a:ext uri="{FF2B5EF4-FFF2-40B4-BE49-F238E27FC236}">
                <a16:creationId xmlns:a16="http://schemas.microsoft.com/office/drawing/2014/main" id="{F4D32CE1-FA7A-5098-F677-ECA3FE22CD49}"/>
              </a:ext>
            </a:extLst>
          </p:cNvPr>
          <p:cNvSpPr txBox="1"/>
          <p:nvPr/>
        </p:nvSpPr>
        <p:spPr>
          <a:xfrm>
            <a:off x="381535" y="1171803"/>
            <a:ext cx="9514829" cy="114678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1437" tIns="71437" rIns="71437" bIns="71437" anchor="ctr">
            <a:spAutoFit/>
          </a:bodyPr>
          <a:lstStyle>
            <a:lvl1pPr>
              <a:defRPr sz="3400" b="0"/>
            </a:lvl1pPr>
          </a:lstStyle>
          <a:p>
            <a:r>
              <a:rPr dirty="0" err="1"/>
              <a:t>Exemple</a:t>
            </a:r>
            <a:r>
              <a:rPr dirty="0"/>
              <a:t> de </a:t>
            </a:r>
            <a:r>
              <a:rPr dirty="0" err="1"/>
              <a:t>températures</a:t>
            </a:r>
            <a:r>
              <a:rPr dirty="0"/>
              <a:t> </a:t>
            </a:r>
            <a:r>
              <a:rPr dirty="0" err="1"/>
              <a:t>mesurées</a:t>
            </a:r>
            <a:r>
              <a:rPr dirty="0"/>
              <a:t> par la sonde Galileo entre 1997 et 1999 :</a:t>
            </a:r>
          </a:p>
        </p:txBody>
      </p:sp>
      <p:pic>
        <p:nvPicPr>
          <p:cNvPr id="1114" name="TPPR_LR.pdf" descr="TPPR_LR.pdf">
            <a:extLst>
              <a:ext uri="{FF2B5EF4-FFF2-40B4-BE49-F238E27FC236}">
                <a16:creationId xmlns:a16="http://schemas.microsoft.com/office/drawing/2014/main" id="{7043A7ED-5430-3276-7F29-6C19C6A5EFAC}"/>
              </a:ext>
            </a:extLst>
          </p:cNvPr>
          <p:cNvPicPr>
            <a:picLocks noChangeAspect="1"/>
          </p:cNvPicPr>
          <p:nvPr/>
        </p:nvPicPr>
        <p:blipFill>
          <a:blip r:embed="rId3"/>
          <a:srcRect l="6794" r="3812" b="10718"/>
          <a:stretch>
            <a:fillRect/>
          </a:stretch>
        </p:blipFill>
        <p:spPr>
          <a:xfrm>
            <a:off x="927618" y="2408592"/>
            <a:ext cx="8974589" cy="4366179"/>
          </a:xfrm>
          <a:prstGeom prst="rect">
            <a:avLst/>
          </a:prstGeom>
          <a:ln w="12700">
            <a:miter lim="400000"/>
          </a:ln>
        </p:spPr>
      </p:pic>
      <p:sp>
        <p:nvSpPr>
          <p:cNvPr id="1115" name="Température de surface">
            <a:extLst>
              <a:ext uri="{FF2B5EF4-FFF2-40B4-BE49-F238E27FC236}">
                <a16:creationId xmlns:a16="http://schemas.microsoft.com/office/drawing/2014/main" id="{5EAFB473-62C2-0FE0-28D8-1943A3E2A185}"/>
              </a:ext>
            </a:extLst>
          </p:cNvPr>
          <p:cNvSpPr txBox="1"/>
          <p:nvPr/>
        </p:nvSpPr>
        <p:spPr>
          <a:xfrm rot="16200000">
            <a:off x="9028216" y="4334289"/>
            <a:ext cx="3458388" cy="5026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Température de surface </a:t>
            </a:r>
          </a:p>
        </p:txBody>
      </p:sp>
      <p:sp>
        <p:nvSpPr>
          <p:cNvPr id="1116" name="92 K">
            <a:extLst>
              <a:ext uri="{FF2B5EF4-FFF2-40B4-BE49-F238E27FC236}">
                <a16:creationId xmlns:a16="http://schemas.microsoft.com/office/drawing/2014/main" id="{6206D3B3-2AD2-7A72-9E69-E87F55D692FF}"/>
              </a:ext>
            </a:extLst>
          </p:cNvPr>
          <p:cNvSpPr txBox="1"/>
          <p:nvPr/>
        </p:nvSpPr>
        <p:spPr>
          <a:xfrm>
            <a:off x="9803997" y="2408592"/>
            <a:ext cx="782550" cy="5026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92 K</a:t>
            </a:r>
          </a:p>
        </p:txBody>
      </p:sp>
      <p:sp>
        <p:nvSpPr>
          <p:cNvPr id="1117" name="90 K">
            <a:extLst>
              <a:ext uri="{FF2B5EF4-FFF2-40B4-BE49-F238E27FC236}">
                <a16:creationId xmlns:a16="http://schemas.microsoft.com/office/drawing/2014/main" id="{68851769-767C-2EB0-37C7-C0EFC1126951}"/>
              </a:ext>
            </a:extLst>
          </p:cNvPr>
          <p:cNvSpPr txBox="1"/>
          <p:nvPr/>
        </p:nvSpPr>
        <p:spPr>
          <a:xfrm>
            <a:off x="9803997" y="2854831"/>
            <a:ext cx="782550" cy="5026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90 K</a:t>
            </a:r>
          </a:p>
        </p:txBody>
      </p:sp>
      <p:sp>
        <p:nvSpPr>
          <p:cNvPr id="1118" name="88 K">
            <a:extLst>
              <a:ext uri="{FF2B5EF4-FFF2-40B4-BE49-F238E27FC236}">
                <a16:creationId xmlns:a16="http://schemas.microsoft.com/office/drawing/2014/main" id="{1293CBC7-5C79-99B9-8231-9E4409B4DA1D}"/>
              </a:ext>
            </a:extLst>
          </p:cNvPr>
          <p:cNvSpPr txBox="1"/>
          <p:nvPr/>
        </p:nvSpPr>
        <p:spPr>
          <a:xfrm>
            <a:off x="9803997" y="3294130"/>
            <a:ext cx="782550" cy="5026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88 K</a:t>
            </a:r>
          </a:p>
        </p:txBody>
      </p:sp>
      <p:sp>
        <p:nvSpPr>
          <p:cNvPr id="1119" name="86 K">
            <a:extLst>
              <a:ext uri="{FF2B5EF4-FFF2-40B4-BE49-F238E27FC236}">
                <a16:creationId xmlns:a16="http://schemas.microsoft.com/office/drawing/2014/main" id="{82558E4A-5A83-2CE3-7DA1-BC963F864734}"/>
              </a:ext>
            </a:extLst>
          </p:cNvPr>
          <p:cNvSpPr txBox="1"/>
          <p:nvPr/>
        </p:nvSpPr>
        <p:spPr>
          <a:xfrm>
            <a:off x="9803997" y="3782008"/>
            <a:ext cx="782550" cy="5026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86 K</a:t>
            </a:r>
          </a:p>
        </p:txBody>
      </p:sp>
      <p:sp>
        <p:nvSpPr>
          <p:cNvPr id="1120" name="84 K">
            <a:extLst>
              <a:ext uri="{FF2B5EF4-FFF2-40B4-BE49-F238E27FC236}">
                <a16:creationId xmlns:a16="http://schemas.microsoft.com/office/drawing/2014/main" id="{0A35D525-F95A-72A1-3AE4-8AA3B01D8554}"/>
              </a:ext>
            </a:extLst>
          </p:cNvPr>
          <p:cNvSpPr txBox="1"/>
          <p:nvPr/>
        </p:nvSpPr>
        <p:spPr>
          <a:xfrm>
            <a:off x="9803997" y="4235187"/>
            <a:ext cx="782550" cy="5026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84 K</a:t>
            </a:r>
          </a:p>
        </p:txBody>
      </p:sp>
      <p:sp>
        <p:nvSpPr>
          <p:cNvPr id="1121" name="82 K">
            <a:extLst>
              <a:ext uri="{FF2B5EF4-FFF2-40B4-BE49-F238E27FC236}">
                <a16:creationId xmlns:a16="http://schemas.microsoft.com/office/drawing/2014/main" id="{DFC143B0-94EE-030D-789B-895D79F02D21}"/>
              </a:ext>
            </a:extLst>
          </p:cNvPr>
          <p:cNvSpPr txBox="1"/>
          <p:nvPr/>
        </p:nvSpPr>
        <p:spPr>
          <a:xfrm>
            <a:off x="9803997" y="4677684"/>
            <a:ext cx="782550" cy="5026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82 K</a:t>
            </a:r>
          </a:p>
        </p:txBody>
      </p:sp>
      <p:sp>
        <p:nvSpPr>
          <p:cNvPr id="1122" name="80 K">
            <a:extLst>
              <a:ext uri="{FF2B5EF4-FFF2-40B4-BE49-F238E27FC236}">
                <a16:creationId xmlns:a16="http://schemas.microsoft.com/office/drawing/2014/main" id="{536AE991-5A5D-FB9D-DA1D-7E5F593C7FD1}"/>
              </a:ext>
            </a:extLst>
          </p:cNvPr>
          <p:cNvSpPr txBox="1"/>
          <p:nvPr/>
        </p:nvSpPr>
        <p:spPr>
          <a:xfrm>
            <a:off x="9803997" y="5130024"/>
            <a:ext cx="782550" cy="5026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80 K</a:t>
            </a:r>
          </a:p>
        </p:txBody>
      </p:sp>
      <p:sp>
        <p:nvSpPr>
          <p:cNvPr id="1123" name="78 K">
            <a:extLst>
              <a:ext uri="{FF2B5EF4-FFF2-40B4-BE49-F238E27FC236}">
                <a16:creationId xmlns:a16="http://schemas.microsoft.com/office/drawing/2014/main" id="{B7A20A72-0C81-4948-6FA4-832FB08EBB84}"/>
              </a:ext>
            </a:extLst>
          </p:cNvPr>
          <p:cNvSpPr txBox="1"/>
          <p:nvPr/>
        </p:nvSpPr>
        <p:spPr>
          <a:xfrm>
            <a:off x="9803997" y="5574088"/>
            <a:ext cx="782550" cy="5026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78 K</a:t>
            </a:r>
          </a:p>
        </p:txBody>
      </p:sp>
      <p:sp>
        <p:nvSpPr>
          <p:cNvPr id="1124" name="76 K">
            <a:extLst>
              <a:ext uri="{FF2B5EF4-FFF2-40B4-BE49-F238E27FC236}">
                <a16:creationId xmlns:a16="http://schemas.microsoft.com/office/drawing/2014/main" id="{7D0B56CE-EA4F-D809-B4E5-7053F7E920DB}"/>
              </a:ext>
            </a:extLst>
          </p:cNvPr>
          <p:cNvSpPr txBox="1"/>
          <p:nvPr/>
        </p:nvSpPr>
        <p:spPr>
          <a:xfrm>
            <a:off x="9803997" y="6025700"/>
            <a:ext cx="782550" cy="5026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76 K</a:t>
            </a:r>
          </a:p>
        </p:txBody>
      </p:sp>
      <p:sp>
        <p:nvSpPr>
          <p:cNvPr id="1125" name="74 K">
            <a:extLst>
              <a:ext uri="{FF2B5EF4-FFF2-40B4-BE49-F238E27FC236}">
                <a16:creationId xmlns:a16="http://schemas.microsoft.com/office/drawing/2014/main" id="{7ED6D6A3-9728-31B8-5214-46090D7E5F05}"/>
              </a:ext>
            </a:extLst>
          </p:cNvPr>
          <p:cNvSpPr txBox="1"/>
          <p:nvPr/>
        </p:nvSpPr>
        <p:spPr>
          <a:xfrm>
            <a:off x="9803997" y="6485515"/>
            <a:ext cx="782550" cy="5026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74 K</a:t>
            </a:r>
          </a:p>
        </p:txBody>
      </p:sp>
      <p:sp>
        <p:nvSpPr>
          <p:cNvPr id="1126" name="0°">
            <a:extLst>
              <a:ext uri="{FF2B5EF4-FFF2-40B4-BE49-F238E27FC236}">
                <a16:creationId xmlns:a16="http://schemas.microsoft.com/office/drawing/2014/main" id="{1E798B97-063B-EBC8-7421-F430429FA1C4}"/>
              </a:ext>
            </a:extLst>
          </p:cNvPr>
          <p:cNvSpPr txBox="1"/>
          <p:nvPr/>
        </p:nvSpPr>
        <p:spPr>
          <a:xfrm>
            <a:off x="9319857" y="6646382"/>
            <a:ext cx="446964" cy="5026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0°</a:t>
            </a:r>
          </a:p>
        </p:txBody>
      </p:sp>
      <p:sp>
        <p:nvSpPr>
          <p:cNvPr id="1127" name="45°W">
            <a:extLst>
              <a:ext uri="{FF2B5EF4-FFF2-40B4-BE49-F238E27FC236}">
                <a16:creationId xmlns:a16="http://schemas.microsoft.com/office/drawing/2014/main" id="{D08DFD7A-AAEB-42CF-A5EA-C555B7C6C663}"/>
              </a:ext>
            </a:extLst>
          </p:cNvPr>
          <p:cNvSpPr txBox="1"/>
          <p:nvPr/>
        </p:nvSpPr>
        <p:spPr>
          <a:xfrm>
            <a:off x="8078000" y="6646382"/>
            <a:ext cx="898678" cy="5026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45°W</a:t>
            </a:r>
          </a:p>
        </p:txBody>
      </p:sp>
      <p:sp>
        <p:nvSpPr>
          <p:cNvPr id="1128" name="90°W">
            <a:extLst>
              <a:ext uri="{FF2B5EF4-FFF2-40B4-BE49-F238E27FC236}">
                <a16:creationId xmlns:a16="http://schemas.microsoft.com/office/drawing/2014/main" id="{A5499879-CBD7-C69E-0217-3DE67E93DE98}"/>
              </a:ext>
            </a:extLst>
          </p:cNvPr>
          <p:cNvSpPr txBox="1"/>
          <p:nvPr/>
        </p:nvSpPr>
        <p:spPr>
          <a:xfrm>
            <a:off x="7019667" y="6646382"/>
            <a:ext cx="898678" cy="5026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90°W</a:t>
            </a:r>
          </a:p>
        </p:txBody>
      </p:sp>
      <p:sp>
        <p:nvSpPr>
          <p:cNvPr id="1129" name="135°W">
            <a:extLst>
              <a:ext uri="{FF2B5EF4-FFF2-40B4-BE49-F238E27FC236}">
                <a16:creationId xmlns:a16="http://schemas.microsoft.com/office/drawing/2014/main" id="{3B070307-86EA-606D-31EB-F02C55496234}"/>
              </a:ext>
            </a:extLst>
          </p:cNvPr>
          <p:cNvSpPr txBox="1"/>
          <p:nvPr/>
        </p:nvSpPr>
        <p:spPr>
          <a:xfrm>
            <a:off x="5876599" y="6646382"/>
            <a:ext cx="1068147" cy="5026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135°W</a:t>
            </a:r>
          </a:p>
        </p:txBody>
      </p:sp>
      <p:sp>
        <p:nvSpPr>
          <p:cNvPr id="1130" name="180°W">
            <a:extLst>
              <a:ext uri="{FF2B5EF4-FFF2-40B4-BE49-F238E27FC236}">
                <a16:creationId xmlns:a16="http://schemas.microsoft.com/office/drawing/2014/main" id="{AD50A983-BC27-979E-F0EE-AE110E0238E0}"/>
              </a:ext>
            </a:extLst>
          </p:cNvPr>
          <p:cNvSpPr txBox="1"/>
          <p:nvPr/>
        </p:nvSpPr>
        <p:spPr>
          <a:xfrm>
            <a:off x="4780165" y="6646382"/>
            <a:ext cx="1068148" cy="5026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180°W</a:t>
            </a:r>
          </a:p>
        </p:txBody>
      </p:sp>
      <p:sp>
        <p:nvSpPr>
          <p:cNvPr id="1131" name="225°W">
            <a:extLst>
              <a:ext uri="{FF2B5EF4-FFF2-40B4-BE49-F238E27FC236}">
                <a16:creationId xmlns:a16="http://schemas.microsoft.com/office/drawing/2014/main" id="{798E201C-50A3-FF13-18A4-FDE7899543C6}"/>
              </a:ext>
            </a:extLst>
          </p:cNvPr>
          <p:cNvSpPr txBox="1"/>
          <p:nvPr/>
        </p:nvSpPr>
        <p:spPr>
          <a:xfrm>
            <a:off x="3755699" y="6646382"/>
            <a:ext cx="1068147" cy="5026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225°W</a:t>
            </a:r>
          </a:p>
        </p:txBody>
      </p:sp>
      <p:sp>
        <p:nvSpPr>
          <p:cNvPr id="1132" name="270°W">
            <a:extLst>
              <a:ext uri="{FF2B5EF4-FFF2-40B4-BE49-F238E27FC236}">
                <a16:creationId xmlns:a16="http://schemas.microsoft.com/office/drawing/2014/main" id="{1B99B476-823B-AAD9-BF00-A311BAFEEA08}"/>
              </a:ext>
            </a:extLst>
          </p:cNvPr>
          <p:cNvSpPr txBox="1"/>
          <p:nvPr/>
        </p:nvSpPr>
        <p:spPr>
          <a:xfrm>
            <a:off x="2663499" y="6646382"/>
            <a:ext cx="1068147" cy="5026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270°W</a:t>
            </a:r>
          </a:p>
        </p:txBody>
      </p:sp>
      <p:sp>
        <p:nvSpPr>
          <p:cNvPr id="1133" name="315°W">
            <a:extLst>
              <a:ext uri="{FF2B5EF4-FFF2-40B4-BE49-F238E27FC236}">
                <a16:creationId xmlns:a16="http://schemas.microsoft.com/office/drawing/2014/main" id="{6864DFA7-4A93-72FE-6D33-B01143B39941}"/>
              </a:ext>
            </a:extLst>
          </p:cNvPr>
          <p:cNvSpPr txBox="1"/>
          <p:nvPr/>
        </p:nvSpPr>
        <p:spPr>
          <a:xfrm>
            <a:off x="1561063" y="6646382"/>
            <a:ext cx="1068147" cy="5026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315°W</a:t>
            </a:r>
          </a:p>
        </p:txBody>
      </p:sp>
      <p:sp>
        <p:nvSpPr>
          <p:cNvPr id="1134" name="360°">
            <a:extLst>
              <a:ext uri="{FF2B5EF4-FFF2-40B4-BE49-F238E27FC236}">
                <a16:creationId xmlns:a16="http://schemas.microsoft.com/office/drawing/2014/main" id="{4B7A08EA-4A77-E9D5-E16E-829F20FB2C9A}"/>
              </a:ext>
            </a:extLst>
          </p:cNvPr>
          <p:cNvSpPr txBox="1"/>
          <p:nvPr/>
        </p:nvSpPr>
        <p:spPr>
          <a:xfrm>
            <a:off x="740871" y="6646382"/>
            <a:ext cx="785903" cy="5026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360°</a:t>
            </a:r>
          </a:p>
        </p:txBody>
      </p:sp>
      <p:sp>
        <p:nvSpPr>
          <p:cNvPr id="1135" name="Longitude">
            <a:extLst>
              <a:ext uri="{FF2B5EF4-FFF2-40B4-BE49-F238E27FC236}">
                <a16:creationId xmlns:a16="http://schemas.microsoft.com/office/drawing/2014/main" id="{08C07E4F-925B-50A4-985A-2384869C1753}"/>
              </a:ext>
            </a:extLst>
          </p:cNvPr>
          <p:cNvSpPr txBox="1"/>
          <p:nvPr/>
        </p:nvSpPr>
        <p:spPr>
          <a:xfrm>
            <a:off x="4553242" y="6942715"/>
            <a:ext cx="1521994" cy="5026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Longitude</a:t>
            </a:r>
          </a:p>
        </p:txBody>
      </p:sp>
      <p:sp>
        <p:nvSpPr>
          <p:cNvPr id="1136" name="Latitude">
            <a:extLst>
              <a:ext uri="{FF2B5EF4-FFF2-40B4-BE49-F238E27FC236}">
                <a16:creationId xmlns:a16="http://schemas.microsoft.com/office/drawing/2014/main" id="{96361161-2979-FDA9-D280-F53EC1DD2F4A}"/>
              </a:ext>
            </a:extLst>
          </p:cNvPr>
          <p:cNvSpPr txBox="1"/>
          <p:nvPr/>
        </p:nvSpPr>
        <p:spPr>
          <a:xfrm rot="16200000">
            <a:off x="-501925" y="4258418"/>
            <a:ext cx="1262305" cy="5026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rPr dirty="0"/>
              <a:t>Latitude</a:t>
            </a:r>
          </a:p>
        </p:txBody>
      </p:sp>
      <p:sp>
        <p:nvSpPr>
          <p:cNvPr id="1137" name="80°N">
            <a:extLst>
              <a:ext uri="{FF2B5EF4-FFF2-40B4-BE49-F238E27FC236}">
                <a16:creationId xmlns:a16="http://schemas.microsoft.com/office/drawing/2014/main" id="{84AA638B-2109-B7FD-2B43-FB1378D80CD4}"/>
              </a:ext>
            </a:extLst>
          </p:cNvPr>
          <p:cNvSpPr txBox="1"/>
          <p:nvPr/>
        </p:nvSpPr>
        <p:spPr>
          <a:xfrm>
            <a:off x="194873" y="2408592"/>
            <a:ext cx="836499" cy="5026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80°N</a:t>
            </a:r>
          </a:p>
        </p:txBody>
      </p:sp>
      <p:sp>
        <p:nvSpPr>
          <p:cNvPr id="1138" name="60°N">
            <a:extLst>
              <a:ext uri="{FF2B5EF4-FFF2-40B4-BE49-F238E27FC236}">
                <a16:creationId xmlns:a16="http://schemas.microsoft.com/office/drawing/2014/main" id="{859EB871-105E-71EE-2E50-32D60E7FC71D}"/>
              </a:ext>
            </a:extLst>
          </p:cNvPr>
          <p:cNvSpPr txBox="1"/>
          <p:nvPr/>
        </p:nvSpPr>
        <p:spPr>
          <a:xfrm>
            <a:off x="194873" y="2910242"/>
            <a:ext cx="836499" cy="5026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60°N</a:t>
            </a:r>
          </a:p>
        </p:txBody>
      </p:sp>
      <p:sp>
        <p:nvSpPr>
          <p:cNvPr id="1139" name="40°N">
            <a:extLst>
              <a:ext uri="{FF2B5EF4-FFF2-40B4-BE49-F238E27FC236}">
                <a16:creationId xmlns:a16="http://schemas.microsoft.com/office/drawing/2014/main" id="{05704950-1B9B-0293-1971-7FEA563FC5FC}"/>
              </a:ext>
            </a:extLst>
          </p:cNvPr>
          <p:cNvSpPr txBox="1"/>
          <p:nvPr/>
        </p:nvSpPr>
        <p:spPr>
          <a:xfrm>
            <a:off x="194873" y="3386492"/>
            <a:ext cx="836499" cy="5026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40°N</a:t>
            </a:r>
          </a:p>
        </p:txBody>
      </p:sp>
      <p:sp>
        <p:nvSpPr>
          <p:cNvPr id="1140" name="20°N">
            <a:extLst>
              <a:ext uri="{FF2B5EF4-FFF2-40B4-BE49-F238E27FC236}">
                <a16:creationId xmlns:a16="http://schemas.microsoft.com/office/drawing/2014/main" id="{02355B09-145F-7BB8-8FAF-FC226010663C}"/>
              </a:ext>
            </a:extLst>
          </p:cNvPr>
          <p:cNvSpPr txBox="1"/>
          <p:nvPr/>
        </p:nvSpPr>
        <p:spPr>
          <a:xfrm>
            <a:off x="194873" y="3851300"/>
            <a:ext cx="836499" cy="5026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20°N</a:t>
            </a:r>
          </a:p>
        </p:txBody>
      </p:sp>
      <p:sp>
        <p:nvSpPr>
          <p:cNvPr id="1141" name="0°">
            <a:extLst>
              <a:ext uri="{FF2B5EF4-FFF2-40B4-BE49-F238E27FC236}">
                <a16:creationId xmlns:a16="http://schemas.microsoft.com/office/drawing/2014/main" id="{D00C5901-22FC-AC99-E686-B5A9972A9906}"/>
              </a:ext>
            </a:extLst>
          </p:cNvPr>
          <p:cNvSpPr txBox="1"/>
          <p:nvPr/>
        </p:nvSpPr>
        <p:spPr>
          <a:xfrm>
            <a:off x="586490" y="4334289"/>
            <a:ext cx="446965" cy="5026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0°</a:t>
            </a:r>
          </a:p>
        </p:txBody>
      </p:sp>
      <p:sp>
        <p:nvSpPr>
          <p:cNvPr id="1142" name="20°S">
            <a:extLst>
              <a:ext uri="{FF2B5EF4-FFF2-40B4-BE49-F238E27FC236}">
                <a16:creationId xmlns:a16="http://schemas.microsoft.com/office/drawing/2014/main" id="{ED1020B5-A4AF-97BF-0A03-372D13E0EA6E}"/>
              </a:ext>
            </a:extLst>
          </p:cNvPr>
          <p:cNvSpPr txBox="1"/>
          <p:nvPr/>
        </p:nvSpPr>
        <p:spPr>
          <a:xfrm>
            <a:off x="206150" y="4805057"/>
            <a:ext cx="813944" cy="5026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20°S</a:t>
            </a:r>
          </a:p>
        </p:txBody>
      </p:sp>
      <p:sp>
        <p:nvSpPr>
          <p:cNvPr id="1143" name="40°S">
            <a:extLst>
              <a:ext uri="{FF2B5EF4-FFF2-40B4-BE49-F238E27FC236}">
                <a16:creationId xmlns:a16="http://schemas.microsoft.com/office/drawing/2014/main" id="{D6F4378E-FF8F-8262-EC89-FD8B74842198}"/>
              </a:ext>
            </a:extLst>
          </p:cNvPr>
          <p:cNvSpPr txBox="1"/>
          <p:nvPr/>
        </p:nvSpPr>
        <p:spPr>
          <a:xfrm>
            <a:off x="206150" y="5267757"/>
            <a:ext cx="813944" cy="5026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40°S</a:t>
            </a:r>
          </a:p>
        </p:txBody>
      </p:sp>
      <p:sp>
        <p:nvSpPr>
          <p:cNvPr id="1144" name="60°S">
            <a:extLst>
              <a:ext uri="{FF2B5EF4-FFF2-40B4-BE49-F238E27FC236}">
                <a16:creationId xmlns:a16="http://schemas.microsoft.com/office/drawing/2014/main" id="{FC2575E3-5853-6ABE-B020-717B63881A92}"/>
              </a:ext>
            </a:extLst>
          </p:cNvPr>
          <p:cNvSpPr txBox="1"/>
          <p:nvPr/>
        </p:nvSpPr>
        <p:spPr>
          <a:xfrm>
            <a:off x="206150" y="5758336"/>
            <a:ext cx="813944" cy="5026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60°S</a:t>
            </a:r>
          </a:p>
        </p:txBody>
      </p:sp>
      <p:sp>
        <p:nvSpPr>
          <p:cNvPr id="1145" name="80°S">
            <a:extLst>
              <a:ext uri="{FF2B5EF4-FFF2-40B4-BE49-F238E27FC236}">
                <a16:creationId xmlns:a16="http://schemas.microsoft.com/office/drawing/2014/main" id="{5644931A-82BB-B767-7D18-BEF50E7B9D40}"/>
              </a:ext>
            </a:extLst>
          </p:cNvPr>
          <p:cNvSpPr txBox="1"/>
          <p:nvPr/>
        </p:nvSpPr>
        <p:spPr>
          <a:xfrm>
            <a:off x="206150" y="6264266"/>
            <a:ext cx="813944" cy="5026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80°S</a:t>
            </a:r>
          </a:p>
        </p:txBody>
      </p:sp>
      <p:sp>
        <p:nvSpPr>
          <p:cNvPr id="1146" name="Longitude">
            <a:extLst>
              <a:ext uri="{FF2B5EF4-FFF2-40B4-BE49-F238E27FC236}">
                <a16:creationId xmlns:a16="http://schemas.microsoft.com/office/drawing/2014/main" id="{124DBFA0-E3E9-3370-1D98-BF65413EB3B4}"/>
              </a:ext>
            </a:extLst>
          </p:cNvPr>
          <p:cNvSpPr txBox="1"/>
          <p:nvPr/>
        </p:nvSpPr>
        <p:spPr>
          <a:xfrm>
            <a:off x="4553242" y="6942715"/>
            <a:ext cx="1521994" cy="5026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Longitude</a:t>
            </a:r>
          </a:p>
        </p:txBody>
      </p:sp>
      <p:sp>
        <p:nvSpPr>
          <p:cNvPr id="2" name="Titre 1">
            <a:extLst>
              <a:ext uri="{FF2B5EF4-FFF2-40B4-BE49-F238E27FC236}">
                <a16:creationId xmlns:a16="http://schemas.microsoft.com/office/drawing/2014/main" id="{F0F75C25-0516-723B-99CA-0A6F29F82825}"/>
              </a:ext>
            </a:extLst>
          </p:cNvPr>
          <p:cNvSpPr txBox="1"/>
          <p:nvPr/>
        </p:nvSpPr>
        <p:spPr>
          <a:xfrm>
            <a:off x="451196" y="-58934"/>
            <a:ext cx="23613751" cy="109260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68580" tIns="68580" rIns="68580" bIns="68580">
            <a:spAutoFit/>
          </a:bodyPr>
          <a:lstStyle>
            <a:lvl1pPr defTabSz="457200">
              <a:lnSpc>
                <a:spcPts val="10000"/>
              </a:lnSpc>
              <a:spcBef>
                <a:spcPts val="1600"/>
              </a:spcBef>
              <a:defRPr sz="6000">
                <a:latin typeface="Times Roman"/>
                <a:ea typeface="Times Roman"/>
                <a:cs typeface="Times Roman"/>
                <a:sym typeface="Times Roman"/>
              </a:defRPr>
            </a:lvl1pPr>
          </a:lstStyle>
          <a:p>
            <a:pPr>
              <a:lnSpc>
                <a:spcPct val="100000"/>
              </a:lnSpc>
            </a:pPr>
            <a:r>
              <a:rPr lang="en-US" sz="6200" dirty="0" err="1">
                <a:latin typeface="+mj-lt"/>
              </a:rPr>
              <a:t>Méthode</a:t>
            </a:r>
            <a:r>
              <a:rPr lang="en-US" sz="6200" dirty="0">
                <a:latin typeface="+mj-lt"/>
              </a:rPr>
              <a:t> : </a:t>
            </a:r>
            <a:r>
              <a:rPr lang="en-US" sz="6200" dirty="0" err="1">
                <a:latin typeface="+mj-lt"/>
              </a:rPr>
              <a:t>Détermination</a:t>
            </a:r>
            <a:r>
              <a:rPr lang="en-US" sz="6200" dirty="0">
                <a:latin typeface="+mj-lt"/>
              </a:rPr>
              <a:t> des </a:t>
            </a:r>
            <a:r>
              <a:rPr lang="en-US" sz="6200" dirty="0" err="1">
                <a:latin typeface="+mj-lt"/>
              </a:rPr>
              <a:t>propriétés</a:t>
            </a:r>
            <a:r>
              <a:rPr lang="en-US" sz="6200" dirty="0">
                <a:latin typeface="+mj-lt"/>
              </a:rPr>
              <a:t> de la surface </a:t>
            </a:r>
            <a:r>
              <a:rPr lang="en-US" sz="6200" dirty="0" err="1">
                <a:latin typeface="+mj-lt"/>
              </a:rPr>
              <a:t>d’Europe</a:t>
            </a:r>
            <a:endParaRPr sz="6200" dirty="0">
              <a:latin typeface="+mj-lt"/>
            </a:endParaRPr>
          </a:p>
        </p:txBody>
      </p:sp>
      <p:sp>
        <p:nvSpPr>
          <p:cNvPr id="4" name="Connection Line">
            <a:extLst>
              <a:ext uri="{FF2B5EF4-FFF2-40B4-BE49-F238E27FC236}">
                <a16:creationId xmlns:a16="http://schemas.microsoft.com/office/drawing/2014/main" id="{24988593-390D-4444-2CBB-9FB65E69AF4E}"/>
              </a:ext>
            </a:extLst>
          </p:cNvPr>
          <p:cNvSpPr/>
          <p:nvPr/>
        </p:nvSpPr>
        <p:spPr>
          <a:xfrm>
            <a:off x="11495439" y="3669283"/>
            <a:ext cx="2451167" cy="665006"/>
          </a:xfrm>
          <a:custGeom>
            <a:avLst/>
            <a:gdLst/>
            <a:ahLst/>
            <a:cxnLst>
              <a:cxn ang="0">
                <a:pos x="wd2" y="hd2"/>
              </a:cxn>
              <a:cxn ang="5400000">
                <a:pos x="wd2" y="hd2"/>
              </a:cxn>
              <a:cxn ang="10800000">
                <a:pos x="wd2" y="hd2"/>
              </a:cxn>
              <a:cxn ang="16200000">
                <a:pos x="wd2" y="hd2"/>
              </a:cxn>
            </a:cxnLst>
            <a:rect l="0" t="0" r="r" b="b"/>
            <a:pathLst>
              <a:path w="21600" h="16204" extrusionOk="0">
                <a:moveTo>
                  <a:pt x="0" y="15246"/>
                </a:moveTo>
                <a:cubicBezTo>
                  <a:pt x="7407" y="-5396"/>
                  <a:pt x="14607" y="-5077"/>
                  <a:pt x="21600" y="16204"/>
                </a:cubicBezTo>
              </a:path>
            </a:pathLst>
          </a:custGeom>
          <a:ln w="76200">
            <a:solidFill>
              <a:srgbClr val="000000"/>
            </a:solidFill>
            <a:miter lim="400000"/>
            <a:tailEnd type="triangle"/>
          </a:ln>
        </p:spPr>
        <p:txBody>
          <a:bodyPr/>
          <a:lstStyle/>
          <a:p>
            <a:endParaRPr/>
          </a:p>
        </p:txBody>
      </p:sp>
      <p:sp>
        <p:nvSpPr>
          <p:cNvPr id="5" name="Modèle thermique">
            <a:extLst>
              <a:ext uri="{FF2B5EF4-FFF2-40B4-BE49-F238E27FC236}">
                <a16:creationId xmlns:a16="http://schemas.microsoft.com/office/drawing/2014/main" id="{2470A79D-AC9E-B94C-AD19-8A37795943C7}"/>
              </a:ext>
            </a:extLst>
          </p:cNvPr>
          <p:cNvSpPr txBox="1"/>
          <p:nvPr/>
        </p:nvSpPr>
        <p:spPr>
          <a:xfrm>
            <a:off x="11639486" y="4235187"/>
            <a:ext cx="2026792" cy="112915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1437" tIns="71437" rIns="71437" bIns="71437" anchor="ctr">
            <a:spAutoFit/>
          </a:bodyPr>
          <a:lstStyle>
            <a:lvl1pPr>
              <a:defRPr sz="2400" b="0"/>
            </a:lvl1pPr>
          </a:lstStyle>
          <a:p>
            <a:r>
              <a:rPr sz="3200" dirty="0" err="1"/>
              <a:t>Modèle</a:t>
            </a:r>
            <a:r>
              <a:rPr sz="3200" dirty="0"/>
              <a:t> </a:t>
            </a:r>
            <a:r>
              <a:rPr sz="3200" dirty="0" err="1"/>
              <a:t>thermique</a:t>
            </a:r>
            <a:endParaRPr sz="3200" dirty="0"/>
          </a:p>
        </p:txBody>
      </p:sp>
      <p:grpSp>
        <p:nvGrpSpPr>
          <p:cNvPr id="15" name="Group 14">
            <a:extLst>
              <a:ext uri="{FF2B5EF4-FFF2-40B4-BE49-F238E27FC236}">
                <a16:creationId xmlns:a16="http://schemas.microsoft.com/office/drawing/2014/main" id="{0A46496D-8A2B-C288-40F6-3A403495122D}"/>
              </a:ext>
            </a:extLst>
          </p:cNvPr>
          <p:cNvGrpSpPr>
            <a:grpSpLocks noChangeAspect="1"/>
          </p:cNvGrpSpPr>
          <p:nvPr/>
        </p:nvGrpSpPr>
        <p:grpSpPr>
          <a:xfrm>
            <a:off x="14119533" y="823257"/>
            <a:ext cx="6895065" cy="6458061"/>
            <a:chOff x="14743969" y="1202726"/>
            <a:chExt cx="6260759" cy="5863957"/>
          </a:xfrm>
        </p:grpSpPr>
        <p:pic>
          <p:nvPicPr>
            <p:cNvPr id="9" name="Picture 8">
              <a:extLst>
                <a:ext uri="{FF2B5EF4-FFF2-40B4-BE49-F238E27FC236}">
                  <a16:creationId xmlns:a16="http://schemas.microsoft.com/office/drawing/2014/main" id="{EEAE038A-25BF-9B62-AD03-B697B259A137}"/>
                </a:ext>
              </a:extLst>
            </p:cNvPr>
            <p:cNvPicPr>
              <a:picLocks noChangeAspect="1"/>
            </p:cNvPicPr>
            <p:nvPr/>
          </p:nvPicPr>
          <p:blipFill>
            <a:blip r:embed="rId4"/>
            <a:srcRect t="-1" r="51387" b="51040"/>
            <a:stretch>
              <a:fillRect/>
            </a:stretch>
          </p:blipFill>
          <p:spPr>
            <a:xfrm>
              <a:off x="14905141" y="1202726"/>
              <a:ext cx="6099587" cy="5863957"/>
            </a:xfrm>
            <a:prstGeom prst="rect">
              <a:avLst/>
            </a:prstGeom>
          </p:spPr>
        </p:pic>
        <p:sp>
          <p:nvSpPr>
            <p:cNvPr id="13" name="Rectangle 12">
              <a:extLst>
                <a:ext uri="{FF2B5EF4-FFF2-40B4-BE49-F238E27FC236}">
                  <a16:creationId xmlns:a16="http://schemas.microsoft.com/office/drawing/2014/main" id="{56960D30-2CDD-CE18-BFAD-21ECD3808235}"/>
                </a:ext>
              </a:extLst>
            </p:cNvPr>
            <p:cNvSpPr/>
            <p:nvPr/>
          </p:nvSpPr>
          <p:spPr>
            <a:xfrm>
              <a:off x="14743969" y="1202726"/>
              <a:ext cx="581429" cy="542470"/>
            </a:xfrm>
            <a:prstGeom prst="rect">
              <a:avLst/>
            </a:prstGeom>
            <a:solidFill>
              <a:schemeClr val="bg1"/>
            </a:solidFill>
            <a:ln w="12700" cap="flat">
              <a:solidFill>
                <a:schemeClr val="bg1"/>
              </a:solid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indent="0" algn="ctr" defTabSz="821531"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FFFFFF"/>
                </a:solidFill>
                <a:effectLst/>
                <a:uFillTx/>
                <a:latin typeface="+mn-lt"/>
                <a:ea typeface="+mn-ea"/>
                <a:cs typeface="+mn-cs"/>
                <a:sym typeface="Helvetica Neue Medium"/>
              </a:endParaRPr>
            </a:p>
          </p:txBody>
        </p:sp>
      </p:grpSp>
      <p:sp>
        <p:nvSpPr>
          <p:cNvPr id="6" name="Modèle thermique">
            <a:extLst>
              <a:ext uri="{FF2B5EF4-FFF2-40B4-BE49-F238E27FC236}">
                <a16:creationId xmlns:a16="http://schemas.microsoft.com/office/drawing/2014/main" id="{4F49B6DD-8B72-1BCA-72D8-7F8A5DF93465}"/>
              </a:ext>
            </a:extLst>
          </p:cNvPr>
          <p:cNvSpPr txBox="1"/>
          <p:nvPr/>
        </p:nvSpPr>
        <p:spPr>
          <a:xfrm>
            <a:off x="21825417" y="4486508"/>
            <a:ext cx="2026792" cy="211403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1437" tIns="71437" rIns="71437" bIns="71437" anchor="ctr">
            <a:spAutoFit/>
          </a:bodyPr>
          <a:lstStyle>
            <a:lvl1pPr>
              <a:defRPr sz="2400" b="0"/>
            </a:lvl1pPr>
          </a:lstStyle>
          <a:p>
            <a:r>
              <a:rPr lang="en-US" sz="3200" i="1" dirty="0" err="1"/>
              <a:t>Adapté</a:t>
            </a:r>
            <a:r>
              <a:rPr lang="en-US" sz="3200" i="1" dirty="0"/>
              <a:t> de Lange et al., 2026, submitted</a:t>
            </a:r>
            <a:endParaRPr sz="3200" i="1" dirty="0"/>
          </a:p>
        </p:txBody>
      </p:sp>
      <p:sp>
        <p:nvSpPr>
          <p:cNvPr id="8" name="19">
            <a:extLst>
              <a:ext uri="{FF2B5EF4-FFF2-40B4-BE49-F238E27FC236}">
                <a16:creationId xmlns:a16="http://schemas.microsoft.com/office/drawing/2014/main" id="{3A8A2788-F522-6B07-5A54-37A43C50D733}"/>
              </a:ext>
            </a:extLst>
          </p:cNvPr>
          <p:cNvSpPr txBox="1">
            <a:spLocks/>
          </p:cNvSpPr>
          <p:nvPr/>
        </p:nvSpPr>
        <p:spPr>
          <a:xfrm>
            <a:off x="24058736" y="13253127"/>
            <a:ext cx="281165" cy="47705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68579" tIns="68579" rIns="68579" bIns="68579"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r" defTabSz="18288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888888"/>
                </a:solidFill>
                <a:effectLst/>
                <a:uFillTx/>
                <a:latin typeface="Calibri"/>
                <a:ea typeface="Calibri"/>
                <a:cs typeface="Calibri"/>
                <a:sym typeface="Calibri"/>
              </a:defRPr>
            </a:lvl1pPr>
            <a:lvl2pPr marL="0" marR="0" indent="228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2pPr>
            <a:lvl3pPr marL="0" marR="0" indent="457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3pPr>
            <a:lvl4pPr marL="0" marR="0" indent="685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4pPr>
            <a:lvl5pPr marL="0" marR="0" indent="9144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5pPr>
            <a:lvl6pPr marL="0" marR="0" indent="11430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6pPr>
            <a:lvl7pPr marL="0" marR="0" indent="1371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7pPr>
            <a:lvl8pPr marL="0" marR="0" indent="1600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8pPr>
            <a:lvl9pPr marL="0" marR="0" indent="1828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9pPr>
          </a:lstStyle>
          <a:p>
            <a:r>
              <a:rPr lang="en-US" dirty="0"/>
              <a:t>9</a:t>
            </a:r>
          </a:p>
        </p:txBody>
      </p:sp>
    </p:spTree>
    <p:extLst>
      <p:ext uri="{BB962C8B-B14F-4D97-AF65-F5344CB8AC3E}">
        <p14:creationId xmlns:p14="http://schemas.microsoft.com/office/powerpoint/2010/main" val="862039729"/>
      </p:ext>
    </p:extLst>
  </p:cSld>
  <p:clrMapOvr>
    <a:masterClrMapping/>
  </p:clrMapOvr>
  <p:transition spd="med"/>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298FA918-6D74-1D7B-4328-838FFB838310}"/>
            </a:ext>
          </a:extLst>
        </p:cNvPr>
        <p:cNvGrpSpPr/>
        <p:nvPr/>
      </p:nvGrpSpPr>
      <p:grpSpPr>
        <a:xfrm>
          <a:off x="0" y="0"/>
          <a:ext cx="0" cy="0"/>
          <a:chOff x="0" y="0"/>
          <a:chExt cx="0" cy="0"/>
        </a:xfrm>
      </p:grpSpPr>
      <p:sp>
        <p:nvSpPr>
          <p:cNvPr id="1113" name="Exemple de températures mesurées par la sonde Galileo entre 1997 et 1999 :">
            <a:extLst>
              <a:ext uri="{FF2B5EF4-FFF2-40B4-BE49-F238E27FC236}">
                <a16:creationId xmlns:a16="http://schemas.microsoft.com/office/drawing/2014/main" id="{4BA4AB36-BD3C-DE95-0CFF-369660D1B5B9}"/>
              </a:ext>
            </a:extLst>
          </p:cNvPr>
          <p:cNvSpPr txBox="1"/>
          <p:nvPr/>
        </p:nvSpPr>
        <p:spPr>
          <a:xfrm>
            <a:off x="381535" y="1171803"/>
            <a:ext cx="9514829" cy="114678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lvl1pPr>
              <a:defRPr sz="3400" b="0"/>
            </a:lvl1pPr>
          </a:lstStyle>
          <a:p>
            <a:r>
              <a:rPr dirty="0" err="1"/>
              <a:t>Exemple</a:t>
            </a:r>
            <a:r>
              <a:rPr dirty="0"/>
              <a:t> de </a:t>
            </a:r>
            <a:r>
              <a:rPr dirty="0" err="1"/>
              <a:t>températures</a:t>
            </a:r>
            <a:r>
              <a:rPr dirty="0"/>
              <a:t> </a:t>
            </a:r>
            <a:r>
              <a:rPr dirty="0" err="1"/>
              <a:t>mesurées</a:t>
            </a:r>
            <a:r>
              <a:rPr dirty="0"/>
              <a:t> par la sonde Galileo entre 1997 et 1999 :</a:t>
            </a:r>
          </a:p>
        </p:txBody>
      </p:sp>
      <p:pic>
        <p:nvPicPr>
          <p:cNvPr id="1114" name="TPPR_LR.pdf" descr="TPPR_LR.pdf">
            <a:extLst>
              <a:ext uri="{FF2B5EF4-FFF2-40B4-BE49-F238E27FC236}">
                <a16:creationId xmlns:a16="http://schemas.microsoft.com/office/drawing/2014/main" id="{D82743D6-C3FF-7F02-4036-658AD000E6AC}"/>
              </a:ext>
            </a:extLst>
          </p:cNvPr>
          <p:cNvPicPr>
            <a:picLocks noChangeAspect="1"/>
          </p:cNvPicPr>
          <p:nvPr/>
        </p:nvPicPr>
        <p:blipFill>
          <a:blip r:embed="rId3"/>
          <a:srcRect l="6794" r="3812" b="10718"/>
          <a:stretch>
            <a:fillRect/>
          </a:stretch>
        </p:blipFill>
        <p:spPr>
          <a:xfrm>
            <a:off x="927618" y="2408592"/>
            <a:ext cx="8974589" cy="4366179"/>
          </a:xfrm>
          <a:prstGeom prst="rect">
            <a:avLst/>
          </a:prstGeom>
          <a:ln w="12700">
            <a:miter lim="400000"/>
          </a:ln>
        </p:spPr>
      </p:pic>
      <p:sp>
        <p:nvSpPr>
          <p:cNvPr id="1115" name="Température de surface">
            <a:extLst>
              <a:ext uri="{FF2B5EF4-FFF2-40B4-BE49-F238E27FC236}">
                <a16:creationId xmlns:a16="http://schemas.microsoft.com/office/drawing/2014/main" id="{130787BB-03E1-EC5B-45FE-BB212DCCE56D}"/>
              </a:ext>
            </a:extLst>
          </p:cNvPr>
          <p:cNvSpPr txBox="1"/>
          <p:nvPr/>
        </p:nvSpPr>
        <p:spPr>
          <a:xfrm rot="16200000">
            <a:off x="9028216" y="4334289"/>
            <a:ext cx="3458388" cy="50264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Température de surface </a:t>
            </a:r>
          </a:p>
        </p:txBody>
      </p:sp>
      <p:sp>
        <p:nvSpPr>
          <p:cNvPr id="1116" name="92 K">
            <a:extLst>
              <a:ext uri="{FF2B5EF4-FFF2-40B4-BE49-F238E27FC236}">
                <a16:creationId xmlns:a16="http://schemas.microsoft.com/office/drawing/2014/main" id="{92114F25-BBF1-0559-E12C-4C1A907E2E55}"/>
              </a:ext>
            </a:extLst>
          </p:cNvPr>
          <p:cNvSpPr txBox="1"/>
          <p:nvPr/>
        </p:nvSpPr>
        <p:spPr>
          <a:xfrm>
            <a:off x="9803997" y="2408592"/>
            <a:ext cx="782550" cy="50264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92 K</a:t>
            </a:r>
          </a:p>
        </p:txBody>
      </p:sp>
      <p:sp>
        <p:nvSpPr>
          <p:cNvPr id="1117" name="90 K">
            <a:extLst>
              <a:ext uri="{FF2B5EF4-FFF2-40B4-BE49-F238E27FC236}">
                <a16:creationId xmlns:a16="http://schemas.microsoft.com/office/drawing/2014/main" id="{1473826B-0188-FB49-63A0-526913842C6A}"/>
              </a:ext>
            </a:extLst>
          </p:cNvPr>
          <p:cNvSpPr txBox="1"/>
          <p:nvPr/>
        </p:nvSpPr>
        <p:spPr>
          <a:xfrm>
            <a:off x="9803997" y="2854831"/>
            <a:ext cx="782550" cy="50264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90 K</a:t>
            </a:r>
          </a:p>
        </p:txBody>
      </p:sp>
      <p:sp>
        <p:nvSpPr>
          <p:cNvPr id="1118" name="88 K">
            <a:extLst>
              <a:ext uri="{FF2B5EF4-FFF2-40B4-BE49-F238E27FC236}">
                <a16:creationId xmlns:a16="http://schemas.microsoft.com/office/drawing/2014/main" id="{981AD121-8F25-97F1-3760-1AA20436DCDA}"/>
              </a:ext>
            </a:extLst>
          </p:cNvPr>
          <p:cNvSpPr txBox="1"/>
          <p:nvPr/>
        </p:nvSpPr>
        <p:spPr>
          <a:xfrm>
            <a:off x="9803997" y="3294130"/>
            <a:ext cx="782550" cy="5026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88 K</a:t>
            </a:r>
          </a:p>
        </p:txBody>
      </p:sp>
      <p:sp>
        <p:nvSpPr>
          <p:cNvPr id="1119" name="86 K">
            <a:extLst>
              <a:ext uri="{FF2B5EF4-FFF2-40B4-BE49-F238E27FC236}">
                <a16:creationId xmlns:a16="http://schemas.microsoft.com/office/drawing/2014/main" id="{89046769-8A10-978F-42C7-003253D27945}"/>
              </a:ext>
            </a:extLst>
          </p:cNvPr>
          <p:cNvSpPr txBox="1"/>
          <p:nvPr/>
        </p:nvSpPr>
        <p:spPr>
          <a:xfrm>
            <a:off x="9803997" y="3782008"/>
            <a:ext cx="782550" cy="50264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86 K</a:t>
            </a:r>
          </a:p>
        </p:txBody>
      </p:sp>
      <p:sp>
        <p:nvSpPr>
          <p:cNvPr id="1120" name="84 K">
            <a:extLst>
              <a:ext uri="{FF2B5EF4-FFF2-40B4-BE49-F238E27FC236}">
                <a16:creationId xmlns:a16="http://schemas.microsoft.com/office/drawing/2014/main" id="{2F0601F0-A76A-A0BA-A45F-5C24DE4626F2}"/>
              </a:ext>
            </a:extLst>
          </p:cNvPr>
          <p:cNvSpPr txBox="1"/>
          <p:nvPr/>
        </p:nvSpPr>
        <p:spPr>
          <a:xfrm>
            <a:off x="9803997" y="4235187"/>
            <a:ext cx="782550" cy="50264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84 K</a:t>
            </a:r>
          </a:p>
        </p:txBody>
      </p:sp>
      <p:sp>
        <p:nvSpPr>
          <p:cNvPr id="1121" name="82 K">
            <a:extLst>
              <a:ext uri="{FF2B5EF4-FFF2-40B4-BE49-F238E27FC236}">
                <a16:creationId xmlns:a16="http://schemas.microsoft.com/office/drawing/2014/main" id="{B47D35D3-B8D3-61D4-F4DF-A941B610F529}"/>
              </a:ext>
            </a:extLst>
          </p:cNvPr>
          <p:cNvSpPr txBox="1"/>
          <p:nvPr/>
        </p:nvSpPr>
        <p:spPr>
          <a:xfrm>
            <a:off x="9803997" y="4677684"/>
            <a:ext cx="782550" cy="50264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82 K</a:t>
            </a:r>
          </a:p>
        </p:txBody>
      </p:sp>
      <p:sp>
        <p:nvSpPr>
          <p:cNvPr id="1122" name="80 K">
            <a:extLst>
              <a:ext uri="{FF2B5EF4-FFF2-40B4-BE49-F238E27FC236}">
                <a16:creationId xmlns:a16="http://schemas.microsoft.com/office/drawing/2014/main" id="{C7165EC9-79F7-C99F-EBC9-B5A5BCE6D3F5}"/>
              </a:ext>
            </a:extLst>
          </p:cNvPr>
          <p:cNvSpPr txBox="1"/>
          <p:nvPr/>
        </p:nvSpPr>
        <p:spPr>
          <a:xfrm>
            <a:off x="9803997" y="5130024"/>
            <a:ext cx="782550" cy="50264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80 K</a:t>
            </a:r>
          </a:p>
        </p:txBody>
      </p:sp>
      <p:sp>
        <p:nvSpPr>
          <p:cNvPr id="1123" name="78 K">
            <a:extLst>
              <a:ext uri="{FF2B5EF4-FFF2-40B4-BE49-F238E27FC236}">
                <a16:creationId xmlns:a16="http://schemas.microsoft.com/office/drawing/2014/main" id="{1ABBE6A1-7B71-F0CD-E3A0-A480E4F22C09}"/>
              </a:ext>
            </a:extLst>
          </p:cNvPr>
          <p:cNvSpPr txBox="1"/>
          <p:nvPr/>
        </p:nvSpPr>
        <p:spPr>
          <a:xfrm>
            <a:off x="9803997" y="5574088"/>
            <a:ext cx="782550" cy="50264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78 K</a:t>
            </a:r>
          </a:p>
        </p:txBody>
      </p:sp>
      <p:sp>
        <p:nvSpPr>
          <p:cNvPr id="1124" name="76 K">
            <a:extLst>
              <a:ext uri="{FF2B5EF4-FFF2-40B4-BE49-F238E27FC236}">
                <a16:creationId xmlns:a16="http://schemas.microsoft.com/office/drawing/2014/main" id="{2204156C-89ED-F03E-2727-8AFE6539CA51}"/>
              </a:ext>
            </a:extLst>
          </p:cNvPr>
          <p:cNvSpPr txBox="1"/>
          <p:nvPr/>
        </p:nvSpPr>
        <p:spPr>
          <a:xfrm>
            <a:off x="9803997" y="6025700"/>
            <a:ext cx="782550" cy="50264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76 K</a:t>
            </a:r>
          </a:p>
        </p:txBody>
      </p:sp>
      <p:sp>
        <p:nvSpPr>
          <p:cNvPr id="1125" name="74 K">
            <a:extLst>
              <a:ext uri="{FF2B5EF4-FFF2-40B4-BE49-F238E27FC236}">
                <a16:creationId xmlns:a16="http://schemas.microsoft.com/office/drawing/2014/main" id="{52FBAC25-60B0-8FE7-0545-025764654854}"/>
              </a:ext>
            </a:extLst>
          </p:cNvPr>
          <p:cNvSpPr txBox="1"/>
          <p:nvPr/>
        </p:nvSpPr>
        <p:spPr>
          <a:xfrm>
            <a:off x="9803997" y="6485515"/>
            <a:ext cx="782550" cy="5026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74 K</a:t>
            </a:r>
          </a:p>
        </p:txBody>
      </p:sp>
      <p:sp>
        <p:nvSpPr>
          <p:cNvPr id="1126" name="0°">
            <a:extLst>
              <a:ext uri="{FF2B5EF4-FFF2-40B4-BE49-F238E27FC236}">
                <a16:creationId xmlns:a16="http://schemas.microsoft.com/office/drawing/2014/main" id="{81B5C8EB-02C1-D056-E30A-2582F2561334}"/>
              </a:ext>
            </a:extLst>
          </p:cNvPr>
          <p:cNvSpPr txBox="1"/>
          <p:nvPr/>
        </p:nvSpPr>
        <p:spPr>
          <a:xfrm>
            <a:off x="9319857" y="6646382"/>
            <a:ext cx="446964" cy="5026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0°</a:t>
            </a:r>
          </a:p>
        </p:txBody>
      </p:sp>
      <p:sp>
        <p:nvSpPr>
          <p:cNvPr id="1127" name="45°W">
            <a:extLst>
              <a:ext uri="{FF2B5EF4-FFF2-40B4-BE49-F238E27FC236}">
                <a16:creationId xmlns:a16="http://schemas.microsoft.com/office/drawing/2014/main" id="{758B556C-9D9F-6394-ADBA-AFC1FC6B9F29}"/>
              </a:ext>
            </a:extLst>
          </p:cNvPr>
          <p:cNvSpPr txBox="1"/>
          <p:nvPr/>
        </p:nvSpPr>
        <p:spPr>
          <a:xfrm>
            <a:off x="8078000" y="6646382"/>
            <a:ext cx="898678" cy="5026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45°W</a:t>
            </a:r>
          </a:p>
        </p:txBody>
      </p:sp>
      <p:sp>
        <p:nvSpPr>
          <p:cNvPr id="1128" name="90°W">
            <a:extLst>
              <a:ext uri="{FF2B5EF4-FFF2-40B4-BE49-F238E27FC236}">
                <a16:creationId xmlns:a16="http://schemas.microsoft.com/office/drawing/2014/main" id="{5BAF8C66-FC60-DA0D-946C-6A7C0ADF4814}"/>
              </a:ext>
            </a:extLst>
          </p:cNvPr>
          <p:cNvSpPr txBox="1"/>
          <p:nvPr/>
        </p:nvSpPr>
        <p:spPr>
          <a:xfrm>
            <a:off x="7019667" y="6646382"/>
            <a:ext cx="898678" cy="5026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90°W</a:t>
            </a:r>
          </a:p>
        </p:txBody>
      </p:sp>
      <p:sp>
        <p:nvSpPr>
          <p:cNvPr id="1129" name="135°W">
            <a:extLst>
              <a:ext uri="{FF2B5EF4-FFF2-40B4-BE49-F238E27FC236}">
                <a16:creationId xmlns:a16="http://schemas.microsoft.com/office/drawing/2014/main" id="{0BC2A36E-BB7B-0A67-E2E2-02E6614D8354}"/>
              </a:ext>
            </a:extLst>
          </p:cNvPr>
          <p:cNvSpPr txBox="1"/>
          <p:nvPr/>
        </p:nvSpPr>
        <p:spPr>
          <a:xfrm>
            <a:off x="5876599" y="6646382"/>
            <a:ext cx="1068147" cy="5026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135°W</a:t>
            </a:r>
          </a:p>
        </p:txBody>
      </p:sp>
      <p:sp>
        <p:nvSpPr>
          <p:cNvPr id="1130" name="180°W">
            <a:extLst>
              <a:ext uri="{FF2B5EF4-FFF2-40B4-BE49-F238E27FC236}">
                <a16:creationId xmlns:a16="http://schemas.microsoft.com/office/drawing/2014/main" id="{24DF56C6-2E36-85C7-59E9-A8C1472F72B7}"/>
              </a:ext>
            </a:extLst>
          </p:cNvPr>
          <p:cNvSpPr txBox="1"/>
          <p:nvPr/>
        </p:nvSpPr>
        <p:spPr>
          <a:xfrm>
            <a:off x="4780165" y="6646382"/>
            <a:ext cx="1068148" cy="5026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180°W</a:t>
            </a:r>
          </a:p>
        </p:txBody>
      </p:sp>
      <p:sp>
        <p:nvSpPr>
          <p:cNvPr id="1131" name="225°W">
            <a:extLst>
              <a:ext uri="{FF2B5EF4-FFF2-40B4-BE49-F238E27FC236}">
                <a16:creationId xmlns:a16="http://schemas.microsoft.com/office/drawing/2014/main" id="{C49DCEEE-DDDE-92F1-B945-66F237733F76}"/>
              </a:ext>
            </a:extLst>
          </p:cNvPr>
          <p:cNvSpPr txBox="1"/>
          <p:nvPr/>
        </p:nvSpPr>
        <p:spPr>
          <a:xfrm>
            <a:off x="3755699" y="6646382"/>
            <a:ext cx="1068147" cy="5026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225°W</a:t>
            </a:r>
          </a:p>
        </p:txBody>
      </p:sp>
      <p:sp>
        <p:nvSpPr>
          <p:cNvPr id="1132" name="270°W">
            <a:extLst>
              <a:ext uri="{FF2B5EF4-FFF2-40B4-BE49-F238E27FC236}">
                <a16:creationId xmlns:a16="http://schemas.microsoft.com/office/drawing/2014/main" id="{54F39124-7D73-AE28-BE1D-120EFA9F4478}"/>
              </a:ext>
            </a:extLst>
          </p:cNvPr>
          <p:cNvSpPr txBox="1"/>
          <p:nvPr/>
        </p:nvSpPr>
        <p:spPr>
          <a:xfrm>
            <a:off x="2663499" y="6646382"/>
            <a:ext cx="1068147" cy="5026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270°W</a:t>
            </a:r>
          </a:p>
        </p:txBody>
      </p:sp>
      <p:sp>
        <p:nvSpPr>
          <p:cNvPr id="1133" name="315°W">
            <a:extLst>
              <a:ext uri="{FF2B5EF4-FFF2-40B4-BE49-F238E27FC236}">
                <a16:creationId xmlns:a16="http://schemas.microsoft.com/office/drawing/2014/main" id="{A656965B-ECF5-BF99-B713-790CA84B808E}"/>
              </a:ext>
            </a:extLst>
          </p:cNvPr>
          <p:cNvSpPr txBox="1"/>
          <p:nvPr/>
        </p:nvSpPr>
        <p:spPr>
          <a:xfrm>
            <a:off x="1561063" y="6646382"/>
            <a:ext cx="1068147" cy="5026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315°W</a:t>
            </a:r>
          </a:p>
        </p:txBody>
      </p:sp>
      <p:sp>
        <p:nvSpPr>
          <p:cNvPr id="1134" name="360°">
            <a:extLst>
              <a:ext uri="{FF2B5EF4-FFF2-40B4-BE49-F238E27FC236}">
                <a16:creationId xmlns:a16="http://schemas.microsoft.com/office/drawing/2014/main" id="{96D6904E-F6BB-CE68-5801-290C1BBC8623}"/>
              </a:ext>
            </a:extLst>
          </p:cNvPr>
          <p:cNvSpPr txBox="1"/>
          <p:nvPr/>
        </p:nvSpPr>
        <p:spPr>
          <a:xfrm>
            <a:off x="740871" y="6646382"/>
            <a:ext cx="785903" cy="5026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360°</a:t>
            </a:r>
          </a:p>
        </p:txBody>
      </p:sp>
      <p:sp>
        <p:nvSpPr>
          <p:cNvPr id="1135" name="Longitude">
            <a:extLst>
              <a:ext uri="{FF2B5EF4-FFF2-40B4-BE49-F238E27FC236}">
                <a16:creationId xmlns:a16="http://schemas.microsoft.com/office/drawing/2014/main" id="{BF7E3F23-4510-9A52-3BB8-CAC96B60CBE9}"/>
              </a:ext>
            </a:extLst>
          </p:cNvPr>
          <p:cNvSpPr txBox="1"/>
          <p:nvPr/>
        </p:nvSpPr>
        <p:spPr>
          <a:xfrm>
            <a:off x="4553242" y="6942715"/>
            <a:ext cx="1521994" cy="5026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Longitude</a:t>
            </a:r>
          </a:p>
        </p:txBody>
      </p:sp>
      <p:sp>
        <p:nvSpPr>
          <p:cNvPr id="1136" name="Latitude">
            <a:extLst>
              <a:ext uri="{FF2B5EF4-FFF2-40B4-BE49-F238E27FC236}">
                <a16:creationId xmlns:a16="http://schemas.microsoft.com/office/drawing/2014/main" id="{F3525662-6498-CC41-F917-0D9C28E8A311}"/>
              </a:ext>
            </a:extLst>
          </p:cNvPr>
          <p:cNvSpPr txBox="1"/>
          <p:nvPr/>
        </p:nvSpPr>
        <p:spPr>
          <a:xfrm rot="16200000">
            <a:off x="-501925" y="4258418"/>
            <a:ext cx="1262305" cy="50264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rPr dirty="0"/>
              <a:t>Latitude</a:t>
            </a:r>
          </a:p>
        </p:txBody>
      </p:sp>
      <p:sp>
        <p:nvSpPr>
          <p:cNvPr id="1137" name="80°N">
            <a:extLst>
              <a:ext uri="{FF2B5EF4-FFF2-40B4-BE49-F238E27FC236}">
                <a16:creationId xmlns:a16="http://schemas.microsoft.com/office/drawing/2014/main" id="{3614FD50-1F4D-EED1-A573-CA74A868B460}"/>
              </a:ext>
            </a:extLst>
          </p:cNvPr>
          <p:cNvSpPr txBox="1"/>
          <p:nvPr/>
        </p:nvSpPr>
        <p:spPr>
          <a:xfrm>
            <a:off x="194873" y="2408592"/>
            <a:ext cx="836499" cy="50264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80°N</a:t>
            </a:r>
          </a:p>
        </p:txBody>
      </p:sp>
      <p:sp>
        <p:nvSpPr>
          <p:cNvPr id="1138" name="60°N">
            <a:extLst>
              <a:ext uri="{FF2B5EF4-FFF2-40B4-BE49-F238E27FC236}">
                <a16:creationId xmlns:a16="http://schemas.microsoft.com/office/drawing/2014/main" id="{42B4B87F-BCA6-6B33-0647-E3D3100347E6}"/>
              </a:ext>
            </a:extLst>
          </p:cNvPr>
          <p:cNvSpPr txBox="1"/>
          <p:nvPr/>
        </p:nvSpPr>
        <p:spPr>
          <a:xfrm>
            <a:off x="194873" y="2910242"/>
            <a:ext cx="836499" cy="50264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60°N</a:t>
            </a:r>
          </a:p>
        </p:txBody>
      </p:sp>
      <p:sp>
        <p:nvSpPr>
          <p:cNvPr id="1139" name="40°N">
            <a:extLst>
              <a:ext uri="{FF2B5EF4-FFF2-40B4-BE49-F238E27FC236}">
                <a16:creationId xmlns:a16="http://schemas.microsoft.com/office/drawing/2014/main" id="{E8E0D74D-3103-4359-5F3C-DD1F0C9B616C}"/>
              </a:ext>
            </a:extLst>
          </p:cNvPr>
          <p:cNvSpPr txBox="1"/>
          <p:nvPr/>
        </p:nvSpPr>
        <p:spPr>
          <a:xfrm>
            <a:off x="194873" y="3386492"/>
            <a:ext cx="836499" cy="50264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40°N</a:t>
            </a:r>
          </a:p>
        </p:txBody>
      </p:sp>
      <p:sp>
        <p:nvSpPr>
          <p:cNvPr id="1140" name="20°N">
            <a:extLst>
              <a:ext uri="{FF2B5EF4-FFF2-40B4-BE49-F238E27FC236}">
                <a16:creationId xmlns:a16="http://schemas.microsoft.com/office/drawing/2014/main" id="{64598EA7-0C10-0E83-92C3-2E36D64B2FF8}"/>
              </a:ext>
            </a:extLst>
          </p:cNvPr>
          <p:cNvSpPr txBox="1"/>
          <p:nvPr/>
        </p:nvSpPr>
        <p:spPr>
          <a:xfrm>
            <a:off x="194873" y="3851300"/>
            <a:ext cx="836499" cy="5026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20°N</a:t>
            </a:r>
          </a:p>
        </p:txBody>
      </p:sp>
      <p:sp>
        <p:nvSpPr>
          <p:cNvPr id="1141" name="0°">
            <a:extLst>
              <a:ext uri="{FF2B5EF4-FFF2-40B4-BE49-F238E27FC236}">
                <a16:creationId xmlns:a16="http://schemas.microsoft.com/office/drawing/2014/main" id="{1FFD1761-C558-32A5-2807-38635854B237}"/>
              </a:ext>
            </a:extLst>
          </p:cNvPr>
          <p:cNvSpPr txBox="1"/>
          <p:nvPr/>
        </p:nvSpPr>
        <p:spPr>
          <a:xfrm>
            <a:off x="586490" y="4334289"/>
            <a:ext cx="446965" cy="50264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0°</a:t>
            </a:r>
          </a:p>
        </p:txBody>
      </p:sp>
      <p:sp>
        <p:nvSpPr>
          <p:cNvPr id="1142" name="20°S">
            <a:extLst>
              <a:ext uri="{FF2B5EF4-FFF2-40B4-BE49-F238E27FC236}">
                <a16:creationId xmlns:a16="http://schemas.microsoft.com/office/drawing/2014/main" id="{E18B01A1-F2E0-A24A-DC3C-D5A972885A3A}"/>
              </a:ext>
            </a:extLst>
          </p:cNvPr>
          <p:cNvSpPr txBox="1"/>
          <p:nvPr/>
        </p:nvSpPr>
        <p:spPr>
          <a:xfrm>
            <a:off x="206150" y="4805057"/>
            <a:ext cx="813944" cy="50264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20°S</a:t>
            </a:r>
          </a:p>
        </p:txBody>
      </p:sp>
      <p:sp>
        <p:nvSpPr>
          <p:cNvPr id="1143" name="40°S">
            <a:extLst>
              <a:ext uri="{FF2B5EF4-FFF2-40B4-BE49-F238E27FC236}">
                <a16:creationId xmlns:a16="http://schemas.microsoft.com/office/drawing/2014/main" id="{68C08739-F8C3-C99B-33B3-3DF19C36A140}"/>
              </a:ext>
            </a:extLst>
          </p:cNvPr>
          <p:cNvSpPr txBox="1"/>
          <p:nvPr/>
        </p:nvSpPr>
        <p:spPr>
          <a:xfrm>
            <a:off x="206150" y="5267757"/>
            <a:ext cx="813944" cy="50264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40°S</a:t>
            </a:r>
          </a:p>
        </p:txBody>
      </p:sp>
      <p:sp>
        <p:nvSpPr>
          <p:cNvPr id="1144" name="60°S">
            <a:extLst>
              <a:ext uri="{FF2B5EF4-FFF2-40B4-BE49-F238E27FC236}">
                <a16:creationId xmlns:a16="http://schemas.microsoft.com/office/drawing/2014/main" id="{2AE8E2FD-F684-8CAF-CB9A-7E8D9DEB12B6}"/>
              </a:ext>
            </a:extLst>
          </p:cNvPr>
          <p:cNvSpPr txBox="1"/>
          <p:nvPr/>
        </p:nvSpPr>
        <p:spPr>
          <a:xfrm>
            <a:off x="206150" y="5758336"/>
            <a:ext cx="813944" cy="50264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60°S</a:t>
            </a:r>
          </a:p>
        </p:txBody>
      </p:sp>
      <p:sp>
        <p:nvSpPr>
          <p:cNvPr id="1145" name="80°S">
            <a:extLst>
              <a:ext uri="{FF2B5EF4-FFF2-40B4-BE49-F238E27FC236}">
                <a16:creationId xmlns:a16="http://schemas.microsoft.com/office/drawing/2014/main" id="{80702EDD-8BB5-9EB2-4B41-CE4EC994AE45}"/>
              </a:ext>
            </a:extLst>
          </p:cNvPr>
          <p:cNvSpPr txBox="1"/>
          <p:nvPr/>
        </p:nvSpPr>
        <p:spPr>
          <a:xfrm>
            <a:off x="206150" y="6264266"/>
            <a:ext cx="813944" cy="50264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80°S</a:t>
            </a:r>
          </a:p>
        </p:txBody>
      </p:sp>
      <p:sp>
        <p:nvSpPr>
          <p:cNvPr id="1146" name="Longitude">
            <a:extLst>
              <a:ext uri="{FF2B5EF4-FFF2-40B4-BE49-F238E27FC236}">
                <a16:creationId xmlns:a16="http://schemas.microsoft.com/office/drawing/2014/main" id="{BC7DD9F2-4955-96AB-56BD-0A2DC3DDEAB5}"/>
              </a:ext>
            </a:extLst>
          </p:cNvPr>
          <p:cNvSpPr txBox="1"/>
          <p:nvPr/>
        </p:nvSpPr>
        <p:spPr>
          <a:xfrm>
            <a:off x="4553242" y="6942715"/>
            <a:ext cx="1521994" cy="5026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400" b="0"/>
            </a:lvl1pPr>
          </a:lstStyle>
          <a:p>
            <a:r>
              <a:t>Longitude</a:t>
            </a:r>
          </a:p>
        </p:txBody>
      </p:sp>
      <p:sp>
        <p:nvSpPr>
          <p:cNvPr id="2" name="Titre 1">
            <a:extLst>
              <a:ext uri="{FF2B5EF4-FFF2-40B4-BE49-F238E27FC236}">
                <a16:creationId xmlns:a16="http://schemas.microsoft.com/office/drawing/2014/main" id="{2E376782-3974-8053-14ED-FC62AAC46104}"/>
              </a:ext>
            </a:extLst>
          </p:cNvPr>
          <p:cNvSpPr txBox="1"/>
          <p:nvPr/>
        </p:nvSpPr>
        <p:spPr>
          <a:xfrm>
            <a:off x="451196" y="-58934"/>
            <a:ext cx="23613751" cy="109260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68580" tIns="68580" rIns="68580" bIns="68580">
            <a:spAutoFit/>
          </a:bodyPr>
          <a:lstStyle>
            <a:lvl1pPr defTabSz="457200">
              <a:lnSpc>
                <a:spcPts val="10000"/>
              </a:lnSpc>
              <a:spcBef>
                <a:spcPts val="1600"/>
              </a:spcBef>
              <a:defRPr sz="6000">
                <a:latin typeface="Times Roman"/>
                <a:ea typeface="Times Roman"/>
                <a:cs typeface="Times Roman"/>
                <a:sym typeface="Times Roman"/>
              </a:defRPr>
            </a:lvl1pPr>
          </a:lstStyle>
          <a:p>
            <a:pPr>
              <a:lnSpc>
                <a:spcPct val="100000"/>
              </a:lnSpc>
            </a:pPr>
            <a:r>
              <a:rPr lang="en-US" sz="6200" dirty="0" err="1">
                <a:latin typeface="+mj-lt"/>
              </a:rPr>
              <a:t>Méthode</a:t>
            </a:r>
            <a:r>
              <a:rPr lang="en-US" sz="6200" dirty="0">
                <a:latin typeface="+mj-lt"/>
              </a:rPr>
              <a:t> : </a:t>
            </a:r>
            <a:r>
              <a:rPr lang="en-US" sz="6200" dirty="0" err="1">
                <a:latin typeface="+mj-lt"/>
              </a:rPr>
              <a:t>Détermination</a:t>
            </a:r>
            <a:r>
              <a:rPr lang="en-US" sz="6200" dirty="0">
                <a:latin typeface="+mj-lt"/>
              </a:rPr>
              <a:t> des </a:t>
            </a:r>
            <a:r>
              <a:rPr lang="en-US" sz="6200" dirty="0" err="1">
                <a:latin typeface="+mj-lt"/>
              </a:rPr>
              <a:t>propriétés</a:t>
            </a:r>
            <a:r>
              <a:rPr lang="en-US" sz="6200" dirty="0">
                <a:latin typeface="+mj-lt"/>
              </a:rPr>
              <a:t> de la surface </a:t>
            </a:r>
            <a:r>
              <a:rPr lang="en-US" sz="6200" dirty="0" err="1">
                <a:latin typeface="+mj-lt"/>
              </a:rPr>
              <a:t>d’Europe</a:t>
            </a:r>
            <a:endParaRPr sz="6200" dirty="0">
              <a:latin typeface="+mj-lt"/>
            </a:endParaRPr>
          </a:p>
        </p:txBody>
      </p:sp>
      <p:sp>
        <p:nvSpPr>
          <p:cNvPr id="4" name="Connection Line">
            <a:extLst>
              <a:ext uri="{FF2B5EF4-FFF2-40B4-BE49-F238E27FC236}">
                <a16:creationId xmlns:a16="http://schemas.microsoft.com/office/drawing/2014/main" id="{06A8EA9A-3009-0CF6-511E-4E77D115DE76}"/>
              </a:ext>
            </a:extLst>
          </p:cNvPr>
          <p:cNvSpPr/>
          <p:nvPr/>
        </p:nvSpPr>
        <p:spPr>
          <a:xfrm>
            <a:off x="11495439" y="3669283"/>
            <a:ext cx="2451167" cy="665006"/>
          </a:xfrm>
          <a:custGeom>
            <a:avLst/>
            <a:gdLst/>
            <a:ahLst/>
            <a:cxnLst>
              <a:cxn ang="0">
                <a:pos x="wd2" y="hd2"/>
              </a:cxn>
              <a:cxn ang="5400000">
                <a:pos x="wd2" y="hd2"/>
              </a:cxn>
              <a:cxn ang="10800000">
                <a:pos x="wd2" y="hd2"/>
              </a:cxn>
              <a:cxn ang="16200000">
                <a:pos x="wd2" y="hd2"/>
              </a:cxn>
            </a:cxnLst>
            <a:rect l="0" t="0" r="r" b="b"/>
            <a:pathLst>
              <a:path w="21600" h="16204" extrusionOk="0">
                <a:moveTo>
                  <a:pt x="0" y="15246"/>
                </a:moveTo>
                <a:cubicBezTo>
                  <a:pt x="7407" y="-5396"/>
                  <a:pt x="14607" y="-5077"/>
                  <a:pt x="21600" y="16204"/>
                </a:cubicBezTo>
              </a:path>
            </a:pathLst>
          </a:custGeom>
          <a:ln w="76200">
            <a:solidFill>
              <a:srgbClr val="000000"/>
            </a:solidFill>
            <a:miter lim="400000"/>
            <a:tailEnd type="triangle"/>
          </a:ln>
        </p:spPr>
        <p:txBody>
          <a:bodyPr/>
          <a:lstStyle/>
          <a:p>
            <a:endParaRPr/>
          </a:p>
        </p:txBody>
      </p:sp>
      <p:sp>
        <p:nvSpPr>
          <p:cNvPr id="5" name="Modèle thermique">
            <a:extLst>
              <a:ext uri="{FF2B5EF4-FFF2-40B4-BE49-F238E27FC236}">
                <a16:creationId xmlns:a16="http://schemas.microsoft.com/office/drawing/2014/main" id="{EB9FB6E0-87A7-B566-8EB1-58C0B08E9ACD}"/>
              </a:ext>
            </a:extLst>
          </p:cNvPr>
          <p:cNvSpPr txBox="1"/>
          <p:nvPr/>
        </p:nvSpPr>
        <p:spPr>
          <a:xfrm>
            <a:off x="11639486" y="4235187"/>
            <a:ext cx="2026792" cy="112915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lvl1pPr>
              <a:defRPr sz="2400" b="0"/>
            </a:lvl1pPr>
          </a:lstStyle>
          <a:p>
            <a:r>
              <a:rPr sz="3200" dirty="0" err="1"/>
              <a:t>Modèle</a:t>
            </a:r>
            <a:r>
              <a:rPr sz="3200" dirty="0"/>
              <a:t> </a:t>
            </a:r>
            <a:r>
              <a:rPr sz="3200" dirty="0" err="1"/>
              <a:t>thermique</a:t>
            </a:r>
            <a:endParaRPr sz="3200" dirty="0"/>
          </a:p>
        </p:txBody>
      </p:sp>
      <p:sp>
        <p:nvSpPr>
          <p:cNvPr id="12" name="Modèle thermique">
            <a:extLst>
              <a:ext uri="{FF2B5EF4-FFF2-40B4-BE49-F238E27FC236}">
                <a16:creationId xmlns:a16="http://schemas.microsoft.com/office/drawing/2014/main" id="{3CD8FE32-A5F5-85DF-274E-BC9E7FD73E32}"/>
              </a:ext>
            </a:extLst>
          </p:cNvPr>
          <p:cNvSpPr txBox="1"/>
          <p:nvPr/>
        </p:nvSpPr>
        <p:spPr>
          <a:xfrm>
            <a:off x="21485161" y="6081805"/>
            <a:ext cx="3103418" cy="112915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71437" tIns="71437" rIns="71437" bIns="71437" anchor="ctr">
            <a:spAutoFit/>
          </a:bodyPr>
          <a:lstStyle>
            <a:lvl1pPr>
              <a:defRPr sz="2400" b="0"/>
            </a:lvl1pPr>
          </a:lstStyle>
          <a:p>
            <a:r>
              <a:rPr sz="3200" dirty="0" err="1"/>
              <a:t>Modèle</a:t>
            </a:r>
            <a:r>
              <a:rPr sz="3200" dirty="0"/>
              <a:t> </a:t>
            </a:r>
            <a:r>
              <a:rPr lang="en-US" sz="3200" dirty="0" err="1"/>
              <a:t>microphysique</a:t>
            </a:r>
            <a:endParaRPr sz="3200" dirty="0"/>
          </a:p>
        </p:txBody>
      </p:sp>
      <p:grpSp>
        <p:nvGrpSpPr>
          <p:cNvPr id="15" name="Group 14">
            <a:extLst>
              <a:ext uri="{FF2B5EF4-FFF2-40B4-BE49-F238E27FC236}">
                <a16:creationId xmlns:a16="http://schemas.microsoft.com/office/drawing/2014/main" id="{D2ED188E-BF02-B811-311F-EF5A715B288B}"/>
              </a:ext>
            </a:extLst>
          </p:cNvPr>
          <p:cNvGrpSpPr>
            <a:grpSpLocks noChangeAspect="1"/>
          </p:cNvGrpSpPr>
          <p:nvPr/>
        </p:nvGrpSpPr>
        <p:grpSpPr>
          <a:xfrm>
            <a:off x="14119533" y="823257"/>
            <a:ext cx="6895065" cy="6458061"/>
            <a:chOff x="14743969" y="1202726"/>
            <a:chExt cx="6260759" cy="5863957"/>
          </a:xfrm>
        </p:grpSpPr>
        <p:pic>
          <p:nvPicPr>
            <p:cNvPr id="9" name="Picture 8">
              <a:extLst>
                <a:ext uri="{FF2B5EF4-FFF2-40B4-BE49-F238E27FC236}">
                  <a16:creationId xmlns:a16="http://schemas.microsoft.com/office/drawing/2014/main" id="{5CD97ECA-5422-623B-E76E-AC1E4EDB4EF7}"/>
                </a:ext>
              </a:extLst>
            </p:cNvPr>
            <p:cNvPicPr>
              <a:picLocks noChangeAspect="1"/>
            </p:cNvPicPr>
            <p:nvPr/>
          </p:nvPicPr>
          <p:blipFill>
            <a:blip r:embed="rId4"/>
            <a:srcRect t="-1" r="51387" b="51040"/>
            <a:stretch>
              <a:fillRect/>
            </a:stretch>
          </p:blipFill>
          <p:spPr>
            <a:xfrm>
              <a:off x="14905141" y="1202726"/>
              <a:ext cx="6099587" cy="5863957"/>
            </a:xfrm>
            <a:prstGeom prst="rect">
              <a:avLst/>
            </a:prstGeom>
          </p:spPr>
        </p:pic>
        <p:sp>
          <p:nvSpPr>
            <p:cNvPr id="13" name="Rectangle 12">
              <a:extLst>
                <a:ext uri="{FF2B5EF4-FFF2-40B4-BE49-F238E27FC236}">
                  <a16:creationId xmlns:a16="http://schemas.microsoft.com/office/drawing/2014/main" id="{04A946F8-3142-A904-F3DF-12FE52D6B096}"/>
                </a:ext>
              </a:extLst>
            </p:cNvPr>
            <p:cNvSpPr/>
            <p:nvPr/>
          </p:nvSpPr>
          <p:spPr>
            <a:xfrm>
              <a:off x="14743969" y="1202726"/>
              <a:ext cx="581429" cy="542470"/>
            </a:xfrm>
            <a:prstGeom prst="rect">
              <a:avLst/>
            </a:prstGeom>
            <a:solidFill>
              <a:schemeClr val="bg1"/>
            </a:solidFill>
            <a:ln w="12700" cap="flat">
              <a:solidFill>
                <a:schemeClr val="bg1"/>
              </a:solid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indent="0" algn="ctr" defTabSz="821531"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FFFFFF"/>
                </a:solidFill>
                <a:effectLst/>
                <a:uFillTx/>
                <a:latin typeface="+mn-lt"/>
                <a:ea typeface="+mn-ea"/>
                <a:cs typeface="+mn-cs"/>
                <a:sym typeface="Helvetica Neue Medium"/>
              </a:endParaRPr>
            </a:p>
          </p:txBody>
        </p:sp>
      </p:grpSp>
      <p:grpSp>
        <p:nvGrpSpPr>
          <p:cNvPr id="22" name="Group 21">
            <a:extLst>
              <a:ext uri="{FF2B5EF4-FFF2-40B4-BE49-F238E27FC236}">
                <a16:creationId xmlns:a16="http://schemas.microsoft.com/office/drawing/2014/main" id="{316A1980-C4ED-3CFE-0767-6D6B0359A729}"/>
              </a:ext>
            </a:extLst>
          </p:cNvPr>
          <p:cNvGrpSpPr>
            <a:grpSpLocks noChangeAspect="1"/>
          </p:cNvGrpSpPr>
          <p:nvPr/>
        </p:nvGrpSpPr>
        <p:grpSpPr>
          <a:xfrm>
            <a:off x="14225972" y="6716576"/>
            <a:ext cx="7391062" cy="7036518"/>
            <a:chOff x="14853411" y="7406640"/>
            <a:chExt cx="6627264" cy="6309359"/>
          </a:xfrm>
        </p:grpSpPr>
        <p:grpSp>
          <p:nvGrpSpPr>
            <p:cNvPr id="17" name="Group 16">
              <a:extLst>
                <a:ext uri="{FF2B5EF4-FFF2-40B4-BE49-F238E27FC236}">
                  <a16:creationId xmlns:a16="http://schemas.microsoft.com/office/drawing/2014/main" id="{83D49340-98DE-4F0D-B7B1-F44D5BE747B2}"/>
                </a:ext>
              </a:extLst>
            </p:cNvPr>
            <p:cNvGrpSpPr>
              <a:grpSpLocks noChangeAspect="1"/>
            </p:cNvGrpSpPr>
            <p:nvPr/>
          </p:nvGrpSpPr>
          <p:grpSpPr>
            <a:xfrm>
              <a:off x="14853411" y="7406640"/>
              <a:ext cx="6627264" cy="6309359"/>
              <a:chOff x="14819114" y="6988156"/>
              <a:chExt cx="7050286" cy="6712089"/>
            </a:xfrm>
          </p:grpSpPr>
          <p:pic>
            <p:nvPicPr>
              <p:cNvPr id="10" name="Picture 9">
                <a:extLst>
                  <a:ext uri="{FF2B5EF4-FFF2-40B4-BE49-F238E27FC236}">
                    <a16:creationId xmlns:a16="http://schemas.microsoft.com/office/drawing/2014/main" id="{9D509016-23B4-5463-FAB7-983A8919490D}"/>
                  </a:ext>
                </a:extLst>
              </p:cNvPr>
              <p:cNvPicPr>
                <a:picLocks noChangeAspect="1"/>
              </p:cNvPicPr>
              <p:nvPr/>
            </p:nvPicPr>
            <p:blipFill>
              <a:blip r:embed="rId4"/>
              <a:srcRect l="-22" t="52280" r="50077" b="-121"/>
              <a:stretch>
                <a:fillRect/>
              </a:stretch>
            </p:blipFill>
            <p:spPr>
              <a:xfrm>
                <a:off x="14819114" y="7576045"/>
                <a:ext cx="6697871" cy="6124200"/>
              </a:xfrm>
              <a:prstGeom prst="rect">
                <a:avLst/>
              </a:prstGeom>
            </p:spPr>
          </p:pic>
          <p:sp>
            <p:nvSpPr>
              <p:cNvPr id="16" name="Rectangle 15">
                <a:extLst>
                  <a:ext uri="{FF2B5EF4-FFF2-40B4-BE49-F238E27FC236}">
                    <a16:creationId xmlns:a16="http://schemas.microsoft.com/office/drawing/2014/main" id="{704AA144-E4FD-97EF-771C-0C5B6D791B27}"/>
                  </a:ext>
                </a:extLst>
              </p:cNvPr>
              <p:cNvSpPr/>
              <p:nvPr/>
            </p:nvSpPr>
            <p:spPr>
              <a:xfrm>
                <a:off x="21440775" y="6988156"/>
                <a:ext cx="428625" cy="803294"/>
              </a:xfrm>
              <a:prstGeom prst="rect">
                <a:avLst/>
              </a:prstGeom>
              <a:solidFill>
                <a:schemeClr val="bg1"/>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indent="0" algn="ctr" defTabSz="821531"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FFFFFF"/>
                  </a:solidFill>
                  <a:effectLst/>
                  <a:uFillTx/>
                  <a:latin typeface="+mn-lt"/>
                  <a:ea typeface="+mn-ea"/>
                  <a:cs typeface="+mn-cs"/>
                  <a:sym typeface="Helvetica Neue Medium"/>
                </a:endParaRPr>
              </a:p>
            </p:txBody>
          </p:sp>
        </p:grpSp>
        <p:sp>
          <p:nvSpPr>
            <p:cNvPr id="21" name="Rectangle 20">
              <a:extLst>
                <a:ext uri="{FF2B5EF4-FFF2-40B4-BE49-F238E27FC236}">
                  <a16:creationId xmlns:a16="http://schemas.microsoft.com/office/drawing/2014/main" id="{EF9C979C-4536-8BE2-2E26-55E0D867ACC9}"/>
                </a:ext>
              </a:extLst>
            </p:cNvPr>
            <p:cNvSpPr/>
            <p:nvPr/>
          </p:nvSpPr>
          <p:spPr>
            <a:xfrm>
              <a:off x="14853411" y="7406640"/>
              <a:ext cx="471987" cy="755096"/>
            </a:xfrm>
            <a:prstGeom prst="rect">
              <a:avLst/>
            </a:prstGeom>
            <a:solidFill>
              <a:schemeClr val="bg1"/>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indent="0" algn="ctr" defTabSz="821531"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FFFFFF"/>
                </a:solidFill>
                <a:effectLst/>
                <a:uFillTx/>
                <a:latin typeface="+mn-lt"/>
                <a:ea typeface="+mn-ea"/>
                <a:cs typeface="+mn-cs"/>
                <a:sym typeface="Helvetica Neue Medium"/>
              </a:endParaRPr>
            </a:p>
          </p:txBody>
        </p:sp>
      </p:grpSp>
      <p:sp>
        <p:nvSpPr>
          <p:cNvPr id="23" name="Connection Line">
            <a:extLst>
              <a:ext uri="{FF2B5EF4-FFF2-40B4-BE49-F238E27FC236}">
                <a16:creationId xmlns:a16="http://schemas.microsoft.com/office/drawing/2014/main" id="{D645C710-A567-85E9-46E1-B8B959EE9670}"/>
              </a:ext>
            </a:extLst>
          </p:cNvPr>
          <p:cNvSpPr/>
          <p:nvPr/>
        </p:nvSpPr>
        <p:spPr>
          <a:xfrm rot="5400000">
            <a:off x="20030649" y="6526423"/>
            <a:ext cx="2355272" cy="553752"/>
          </a:xfrm>
          <a:custGeom>
            <a:avLst/>
            <a:gdLst/>
            <a:ahLst/>
            <a:cxnLst>
              <a:cxn ang="0">
                <a:pos x="wd2" y="hd2"/>
              </a:cxn>
              <a:cxn ang="5400000">
                <a:pos x="wd2" y="hd2"/>
              </a:cxn>
              <a:cxn ang="10800000">
                <a:pos x="wd2" y="hd2"/>
              </a:cxn>
              <a:cxn ang="16200000">
                <a:pos x="wd2" y="hd2"/>
              </a:cxn>
            </a:cxnLst>
            <a:rect l="0" t="0" r="r" b="b"/>
            <a:pathLst>
              <a:path w="21600" h="16204" extrusionOk="0">
                <a:moveTo>
                  <a:pt x="0" y="15246"/>
                </a:moveTo>
                <a:cubicBezTo>
                  <a:pt x="7407" y="-5396"/>
                  <a:pt x="14607" y="-5077"/>
                  <a:pt x="21600" y="16204"/>
                </a:cubicBezTo>
              </a:path>
            </a:pathLst>
          </a:custGeom>
          <a:ln w="76200">
            <a:solidFill>
              <a:srgbClr val="000000"/>
            </a:solidFill>
            <a:miter lim="400000"/>
            <a:tailEnd type="triangle"/>
          </a:ln>
        </p:spPr>
        <p:txBody>
          <a:bodyPr/>
          <a:lstStyle/>
          <a:p>
            <a:endParaRPr dirty="0"/>
          </a:p>
        </p:txBody>
      </p:sp>
      <p:sp>
        <p:nvSpPr>
          <p:cNvPr id="60" name="Modèle thermique">
            <a:extLst>
              <a:ext uri="{FF2B5EF4-FFF2-40B4-BE49-F238E27FC236}">
                <a16:creationId xmlns:a16="http://schemas.microsoft.com/office/drawing/2014/main" id="{6E6E26E4-BE96-EC8D-E78D-1D2E2F78DDE9}"/>
              </a:ext>
            </a:extLst>
          </p:cNvPr>
          <p:cNvSpPr txBox="1"/>
          <p:nvPr/>
        </p:nvSpPr>
        <p:spPr>
          <a:xfrm>
            <a:off x="21906587" y="10558245"/>
            <a:ext cx="2026792" cy="211403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lvl1pPr>
              <a:defRPr sz="2400" b="0"/>
            </a:lvl1pPr>
          </a:lstStyle>
          <a:p>
            <a:r>
              <a:rPr lang="en-US" sz="3200" i="1" dirty="0" err="1"/>
              <a:t>Adapté</a:t>
            </a:r>
            <a:r>
              <a:rPr lang="en-US" sz="3200" i="1" dirty="0"/>
              <a:t> de Lange et al., 2026, submitted</a:t>
            </a:r>
            <a:endParaRPr sz="3200" i="1" dirty="0"/>
          </a:p>
        </p:txBody>
      </p:sp>
      <p:sp>
        <p:nvSpPr>
          <p:cNvPr id="7" name="19">
            <a:extLst>
              <a:ext uri="{FF2B5EF4-FFF2-40B4-BE49-F238E27FC236}">
                <a16:creationId xmlns:a16="http://schemas.microsoft.com/office/drawing/2014/main" id="{D372191E-F1DE-3CC9-8B3D-04EE4D931BE1}"/>
              </a:ext>
            </a:extLst>
          </p:cNvPr>
          <p:cNvSpPr txBox="1">
            <a:spLocks/>
          </p:cNvSpPr>
          <p:nvPr/>
        </p:nvSpPr>
        <p:spPr>
          <a:xfrm>
            <a:off x="24058736" y="13253127"/>
            <a:ext cx="281165" cy="47705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68579" tIns="68579" rIns="68579" bIns="68579"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r" defTabSz="18288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888888"/>
                </a:solidFill>
                <a:effectLst/>
                <a:uFillTx/>
                <a:latin typeface="Calibri"/>
                <a:ea typeface="Calibri"/>
                <a:cs typeface="Calibri"/>
                <a:sym typeface="Calibri"/>
              </a:defRPr>
            </a:lvl1pPr>
            <a:lvl2pPr marL="0" marR="0" indent="228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2pPr>
            <a:lvl3pPr marL="0" marR="0" indent="457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3pPr>
            <a:lvl4pPr marL="0" marR="0" indent="685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4pPr>
            <a:lvl5pPr marL="0" marR="0" indent="9144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5pPr>
            <a:lvl6pPr marL="0" marR="0" indent="11430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6pPr>
            <a:lvl7pPr marL="0" marR="0" indent="1371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7pPr>
            <a:lvl8pPr marL="0" marR="0" indent="1600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8pPr>
            <a:lvl9pPr marL="0" marR="0" indent="1828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9pPr>
          </a:lstStyle>
          <a:p>
            <a:r>
              <a:rPr lang="en-US" dirty="0"/>
              <a:t>9</a:t>
            </a:r>
          </a:p>
        </p:txBody>
      </p:sp>
    </p:spTree>
    <p:extLst>
      <p:ext uri="{BB962C8B-B14F-4D97-AF65-F5344CB8AC3E}">
        <p14:creationId xmlns:p14="http://schemas.microsoft.com/office/powerpoint/2010/main" val="637306861"/>
      </p:ext>
    </p:extLst>
  </p:cSld>
  <p:clrMapOvr>
    <a:masterClrMapping/>
  </p:clrMapOvr>
  <p:transition spd="med"/>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F1F4BF72-3368-CFE1-DF76-A225AA61C303}"/>
            </a:ext>
          </a:extLst>
        </p:cNvPr>
        <p:cNvGrpSpPr/>
        <p:nvPr/>
      </p:nvGrpSpPr>
      <p:grpSpPr>
        <a:xfrm>
          <a:off x="0" y="0"/>
          <a:ext cx="0" cy="0"/>
          <a:chOff x="0" y="0"/>
          <a:chExt cx="0" cy="0"/>
        </a:xfrm>
      </p:grpSpPr>
      <p:sp>
        <p:nvSpPr>
          <p:cNvPr id="1113" name="Exemple de températures mesurées par la sonde Galileo entre 1997 et 1999 :">
            <a:extLst>
              <a:ext uri="{FF2B5EF4-FFF2-40B4-BE49-F238E27FC236}">
                <a16:creationId xmlns:a16="http://schemas.microsoft.com/office/drawing/2014/main" id="{EABEB4AE-3814-A080-E89B-49CF590A329B}"/>
              </a:ext>
            </a:extLst>
          </p:cNvPr>
          <p:cNvSpPr txBox="1"/>
          <p:nvPr/>
        </p:nvSpPr>
        <p:spPr>
          <a:xfrm>
            <a:off x="381535" y="1171803"/>
            <a:ext cx="9514829" cy="114678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1437" tIns="71437" rIns="71437" bIns="71437" anchor="ctr">
            <a:spAutoFit/>
          </a:bodyPr>
          <a:lstStyle>
            <a:lvl1pPr>
              <a:defRPr sz="3400" b="0"/>
            </a:lvl1pPr>
          </a:lstStyle>
          <a:p>
            <a:r>
              <a:rPr dirty="0" err="1"/>
              <a:t>Exemple</a:t>
            </a:r>
            <a:r>
              <a:rPr dirty="0"/>
              <a:t> de </a:t>
            </a:r>
            <a:r>
              <a:rPr dirty="0" err="1"/>
              <a:t>températures</a:t>
            </a:r>
            <a:r>
              <a:rPr dirty="0"/>
              <a:t> </a:t>
            </a:r>
            <a:r>
              <a:rPr dirty="0" err="1"/>
              <a:t>mesurées</a:t>
            </a:r>
            <a:r>
              <a:rPr dirty="0"/>
              <a:t> par la sonde Galileo entre 1997 et 1999 :</a:t>
            </a:r>
          </a:p>
        </p:txBody>
      </p:sp>
      <p:pic>
        <p:nvPicPr>
          <p:cNvPr id="1114" name="TPPR_LR.pdf" descr="TPPR_LR.pdf">
            <a:extLst>
              <a:ext uri="{FF2B5EF4-FFF2-40B4-BE49-F238E27FC236}">
                <a16:creationId xmlns:a16="http://schemas.microsoft.com/office/drawing/2014/main" id="{D66E741A-DFD4-9412-2608-11B6C380EB85}"/>
              </a:ext>
            </a:extLst>
          </p:cNvPr>
          <p:cNvPicPr>
            <a:picLocks noChangeAspect="1"/>
          </p:cNvPicPr>
          <p:nvPr/>
        </p:nvPicPr>
        <p:blipFill>
          <a:blip r:embed="rId3"/>
          <a:srcRect l="6794" r="3812" b="10718"/>
          <a:stretch>
            <a:fillRect/>
          </a:stretch>
        </p:blipFill>
        <p:spPr>
          <a:xfrm>
            <a:off x="927618" y="2408592"/>
            <a:ext cx="8974589" cy="4366179"/>
          </a:xfrm>
          <a:prstGeom prst="rect">
            <a:avLst/>
          </a:prstGeom>
          <a:ln w="12700">
            <a:miter lim="400000"/>
          </a:ln>
        </p:spPr>
      </p:pic>
      <p:sp>
        <p:nvSpPr>
          <p:cNvPr id="1115" name="Température de surface">
            <a:extLst>
              <a:ext uri="{FF2B5EF4-FFF2-40B4-BE49-F238E27FC236}">
                <a16:creationId xmlns:a16="http://schemas.microsoft.com/office/drawing/2014/main" id="{EE3CD1B1-AA2C-75F4-4BFF-E789F52D248D}"/>
              </a:ext>
            </a:extLst>
          </p:cNvPr>
          <p:cNvSpPr txBox="1"/>
          <p:nvPr/>
        </p:nvSpPr>
        <p:spPr>
          <a:xfrm rot="16200000">
            <a:off x="9028216" y="4334289"/>
            <a:ext cx="3458388" cy="5026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Température de surface </a:t>
            </a:r>
          </a:p>
        </p:txBody>
      </p:sp>
      <p:sp>
        <p:nvSpPr>
          <p:cNvPr id="1116" name="92 K">
            <a:extLst>
              <a:ext uri="{FF2B5EF4-FFF2-40B4-BE49-F238E27FC236}">
                <a16:creationId xmlns:a16="http://schemas.microsoft.com/office/drawing/2014/main" id="{61F54E54-521C-A8EC-E324-836D752B08BF}"/>
              </a:ext>
            </a:extLst>
          </p:cNvPr>
          <p:cNvSpPr txBox="1"/>
          <p:nvPr/>
        </p:nvSpPr>
        <p:spPr>
          <a:xfrm>
            <a:off x="9803997" y="2408592"/>
            <a:ext cx="782550" cy="5026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92 K</a:t>
            </a:r>
          </a:p>
        </p:txBody>
      </p:sp>
      <p:sp>
        <p:nvSpPr>
          <p:cNvPr id="1117" name="90 K">
            <a:extLst>
              <a:ext uri="{FF2B5EF4-FFF2-40B4-BE49-F238E27FC236}">
                <a16:creationId xmlns:a16="http://schemas.microsoft.com/office/drawing/2014/main" id="{BEB68CDD-85B3-F8F4-C864-41E457CC67B7}"/>
              </a:ext>
            </a:extLst>
          </p:cNvPr>
          <p:cNvSpPr txBox="1"/>
          <p:nvPr/>
        </p:nvSpPr>
        <p:spPr>
          <a:xfrm>
            <a:off x="9803997" y="2854831"/>
            <a:ext cx="782550" cy="5026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90 K</a:t>
            </a:r>
          </a:p>
        </p:txBody>
      </p:sp>
      <p:sp>
        <p:nvSpPr>
          <p:cNvPr id="1118" name="88 K">
            <a:extLst>
              <a:ext uri="{FF2B5EF4-FFF2-40B4-BE49-F238E27FC236}">
                <a16:creationId xmlns:a16="http://schemas.microsoft.com/office/drawing/2014/main" id="{0271B596-C255-15F9-F5E7-B4214F3339BF}"/>
              </a:ext>
            </a:extLst>
          </p:cNvPr>
          <p:cNvSpPr txBox="1"/>
          <p:nvPr/>
        </p:nvSpPr>
        <p:spPr>
          <a:xfrm>
            <a:off x="9803997" y="3294130"/>
            <a:ext cx="782550" cy="5026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88 K</a:t>
            </a:r>
          </a:p>
        </p:txBody>
      </p:sp>
      <p:sp>
        <p:nvSpPr>
          <p:cNvPr id="1119" name="86 K">
            <a:extLst>
              <a:ext uri="{FF2B5EF4-FFF2-40B4-BE49-F238E27FC236}">
                <a16:creationId xmlns:a16="http://schemas.microsoft.com/office/drawing/2014/main" id="{C7DD5B0A-D14E-B8AE-5316-EE906793B01F}"/>
              </a:ext>
            </a:extLst>
          </p:cNvPr>
          <p:cNvSpPr txBox="1"/>
          <p:nvPr/>
        </p:nvSpPr>
        <p:spPr>
          <a:xfrm>
            <a:off x="9803997" y="3782008"/>
            <a:ext cx="782550" cy="5026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86 K</a:t>
            </a:r>
          </a:p>
        </p:txBody>
      </p:sp>
      <p:sp>
        <p:nvSpPr>
          <p:cNvPr id="1120" name="84 K">
            <a:extLst>
              <a:ext uri="{FF2B5EF4-FFF2-40B4-BE49-F238E27FC236}">
                <a16:creationId xmlns:a16="http://schemas.microsoft.com/office/drawing/2014/main" id="{D6882380-8422-6B41-6271-1350BBC9E5AE}"/>
              </a:ext>
            </a:extLst>
          </p:cNvPr>
          <p:cNvSpPr txBox="1"/>
          <p:nvPr/>
        </p:nvSpPr>
        <p:spPr>
          <a:xfrm>
            <a:off x="9803997" y="4235187"/>
            <a:ext cx="782550" cy="5026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84 K</a:t>
            </a:r>
          </a:p>
        </p:txBody>
      </p:sp>
      <p:sp>
        <p:nvSpPr>
          <p:cNvPr id="1121" name="82 K">
            <a:extLst>
              <a:ext uri="{FF2B5EF4-FFF2-40B4-BE49-F238E27FC236}">
                <a16:creationId xmlns:a16="http://schemas.microsoft.com/office/drawing/2014/main" id="{EA4D2457-0192-D613-8F62-A39DF3921264}"/>
              </a:ext>
            </a:extLst>
          </p:cNvPr>
          <p:cNvSpPr txBox="1"/>
          <p:nvPr/>
        </p:nvSpPr>
        <p:spPr>
          <a:xfrm>
            <a:off x="9803997" y="4677684"/>
            <a:ext cx="782550" cy="5026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82 K</a:t>
            </a:r>
          </a:p>
        </p:txBody>
      </p:sp>
      <p:sp>
        <p:nvSpPr>
          <p:cNvPr id="1122" name="80 K">
            <a:extLst>
              <a:ext uri="{FF2B5EF4-FFF2-40B4-BE49-F238E27FC236}">
                <a16:creationId xmlns:a16="http://schemas.microsoft.com/office/drawing/2014/main" id="{A739BF6F-32AB-F219-6170-C6A5AC30FD3C}"/>
              </a:ext>
            </a:extLst>
          </p:cNvPr>
          <p:cNvSpPr txBox="1"/>
          <p:nvPr/>
        </p:nvSpPr>
        <p:spPr>
          <a:xfrm>
            <a:off x="9803997" y="5130024"/>
            <a:ext cx="782550" cy="5026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80 K</a:t>
            </a:r>
          </a:p>
        </p:txBody>
      </p:sp>
      <p:sp>
        <p:nvSpPr>
          <p:cNvPr id="1123" name="78 K">
            <a:extLst>
              <a:ext uri="{FF2B5EF4-FFF2-40B4-BE49-F238E27FC236}">
                <a16:creationId xmlns:a16="http://schemas.microsoft.com/office/drawing/2014/main" id="{FE68A4C3-4A8C-DCEE-C6FA-5A60CCAF7485}"/>
              </a:ext>
            </a:extLst>
          </p:cNvPr>
          <p:cNvSpPr txBox="1"/>
          <p:nvPr/>
        </p:nvSpPr>
        <p:spPr>
          <a:xfrm>
            <a:off x="9803997" y="5574088"/>
            <a:ext cx="782550" cy="5026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78 K</a:t>
            </a:r>
          </a:p>
        </p:txBody>
      </p:sp>
      <p:sp>
        <p:nvSpPr>
          <p:cNvPr id="1124" name="76 K">
            <a:extLst>
              <a:ext uri="{FF2B5EF4-FFF2-40B4-BE49-F238E27FC236}">
                <a16:creationId xmlns:a16="http://schemas.microsoft.com/office/drawing/2014/main" id="{48E763D7-12A7-74EC-D5A3-B88CD04117C8}"/>
              </a:ext>
            </a:extLst>
          </p:cNvPr>
          <p:cNvSpPr txBox="1"/>
          <p:nvPr/>
        </p:nvSpPr>
        <p:spPr>
          <a:xfrm>
            <a:off x="9803997" y="6025700"/>
            <a:ext cx="782550" cy="5026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76 K</a:t>
            </a:r>
          </a:p>
        </p:txBody>
      </p:sp>
      <p:sp>
        <p:nvSpPr>
          <p:cNvPr id="1125" name="74 K">
            <a:extLst>
              <a:ext uri="{FF2B5EF4-FFF2-40B4-BE49-F238E27FC236}">
                <a16:creationId xmlns:a16="http://schemas.microsoft.com/office/drawing/2014/main" id="{39FB5642-2A6B-1CED-810F-547F68FBABCC}"/>
              </a:ext>
            </a:extLst>
          </p:cNvPr>
          <p:cNvSpPr txBox="1"/>
          <p:nvPr/>
        </p:nvSpPr>
        <p:spPr>
          <a:xfrm>
            <a:off x="9803997" y="6485515"/>
            <a:ext cx="782550" cy="5026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74 K</a:t>
            </a:r>
          </a:p>
        </p:txBody>
      </p:sp>
      <p:sp>
        <p:nvSpPr>
          <p:cNvPr id="1126" name="0°">
            <a:extLst>
              <a:ext uri="{FF2B5EF4-FFF2-40B4-BE49-F238E27FC236}">
                <a16:creationId xmlns:a16="http://schemas.microsoft.com/office/drawing/2014/main" id="{22A79D8E-AA47-1F3A-6B62-A77619F9D163}"/>
              </a:ext>
            </a:extLst>
          </p:cNvPr>
          <p:cNvSpPr txBox="1"/>
          <p:nvPr/>
        </p:nvSpPr>
        <p:spPr>
          <a:xfrm>
            <a:off x="9319857" y="6646382"/>
            <a:ext cx="446964" cy="5026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0°</a:t>
            </a:r>
          </a:p>
        </p:txBody>
      </p:sp>
      <p:sp>
        <p:nvSpPr>
          <p:cNvPr id="1127" name="45°W">
            <a:extLst>
              <a:ext uri="{FF2B5EF4-FFF2-40B4-BE49-F238E27FC236}">
                <a16:creationId xmlns:a16="http://schemas.microsoft.com/office/drawing/2014/main" id="{B7809F99-3869-5D71-D934-27BA67097233}"/>
              </a:ext>
            </a:extLst>
          </p:cNvPr>
          <p:cNvSpPr txBox="1"/>
          <p:nvPr/>
        </p:nvSpPr>
        <p:spPr>
          <a:xfrm>
            <a:off x="8078000" y="6646382"/>
            <a:ext cx="898678" cy="5026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45°W</a:t>
            </a:r>
          </a:p>
        </p:txBody>
      </p:sp>
      <p:sp>
        <p:nvSpPr>
          <p:cNvPr id="1128" name="90°W">
            <a:extLst>
              <a:ext uri="{FF2B5EF4-FFF2-40B4-BE49-F238E27FC236}">
                <a16:creationId xmlns:a16="http://schemas.microsoft.com/office/drawing/2014/main" id="{853430C7-E667-86B9-6CFF-6433B7CA2B6E}"/>
              </a:ext>
            </a:extLst>
          </p:cNvPr>
          <p:cNvSpPr txBox="1"/>
          <p:nvPr/>
        </p:nvSpPr>
        <p:spPr>
          <a:xfrm>
            <a:off x="7019667" y="6646382"/>
            <a:ext cx="898678" cy="5026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90°W</a:t>
            </a:r>
          </a:p>
        </p:txBody>
      </p:sp>
      <p:sp>
        <p:nvSpPr>
          <p:cNvPr id="1129" name="135°W">
            <a:extLst>
              <a:ext uri="{FF2B5EF4-FFF2-40B4-BE49-F238E27FC236}">
                <a16:creationId xmlns:a16="http://schemas.microsoft.com/office/drawing/2014/main" id="{21B06CBD-6696-536D-2033-BD7579DCD215}"/>
              </a:ext>
            </a:extLst>
          </p:cNvPr>
          <p:cNvSpPr txBox="1"/>
          <p:nvPr/>
        </p:nvSpPr>
        <p:spPr>
          <a:xfrm>
            <a:off x="5876599" y="6646382"/>
            <a:ext cx="1068147" cy="5026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135°W</a:t>
            </a:r>
          </a:p>
        </p:txBody>
      </p:sp>
      <p:sp>
        <p:nvSpPr>
          <p:cNvPr id="1130" name="180°W">
            <a:extLst>
              <a:ext uri="{FF2B5EF4-FFF2-40B4-BE49-F238E27FC236}">
                <a16:creationId xmlns:a16="http://schemas.microsoft.com/office/drawing/2014/main" id="{70B556DF-1A4D-0253-5E3D-128A55B141F7}"/>
              </a:ext>
            </a:extLst>
          </p:cNvPr>
          <p:cNvSpPr txBox="1"/>
          <p:nvPr/>
        </p:nvSpPr>
        <p:spPr>
          <a:xfrm>
            <a:off x="4780165" y="6646382"/>
            <a:ext cx="1068148" cy="5026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180°W</a:t>
            </a:r>
          </a:p>
        </p:txBody>
      </p:sp>
      <p:sp>
        <p:nvSpPr>
          <p:cNvPr id="1131" name="225°W">
            <a:extLst>
              <a:ext uri="{FF2B5EF4-FFF2-40B4-BE49-F238E27FC236}">
                <a16:creationId xmlns:a16="http://schemas.microsoft.com/office/drawing/2014/main" id="{54C0B557-77B9-2488-5BCE-4F7FBE233142}"/>
              </a:ext>
            </a:extLst>
          </p:cNvPr>
          <p:cNvSpPr txBox="1"/>
          <p:nvPr/>
        </p:nvSpPr>
        <p:spPr>
          <a:xfrm>
            <a:off x="3755699" y="6646382"/>
            <a:ext cx="1068147" cy="5026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225°W</a:t>
            </a:r>
          </a:p>
        </p:txBody>
      </p:sp>
      <p:sp>
        <p:nvSpPr>
          <p:cNvPr id="1132" name="270°W">
            <a:extLst>
              <a:ext uri="{FF2B5EF4-FFF2-40B4-BE49-F238E27FC236}">
                <a16:creationId xmlns:a16="http://schemas.microsoft.com/office/drawing/2014/main" id="{6FA15959-F674-BB53-9F6C-06374059D1A4}"/>
              </a:ext>
            </a:extLst>
          </p:cNvPr>
          <p:cNvSpPr txBox="1"/>
          <p:nvPr/>
        </p:nvSpPr>
        <p:spPr>
          <a:xfrm>
            <a:off x="2663499" y="6646382"/>
            <a:ext cx="1068147" cy="5026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270°W</a:t>
            </a:r>
          </a:p>
        </p:txBody>
      </p:sp>
      <p:sp>
        <p:nvSpPr>
          <p:cNvPr id="1133" name="315°W">
            <a:extLst>
              <a:ext uri="{FF2B5EF4-FFF2-40B4-BE49-F238E27FC236}">
                <a16:creationId xmlns:a16="http://schemas.microsoft.com/office/drawing/2014/main" id="{68D534BC-0CD2-DC20-7C89-1295020BC1F6}"/>
              </a:ext>
            </a:extLst>
          </p:cNvPr>
          <p:cNvSpPr txBox="1"/>
          <p:nvPr/>
        </p:nvSpPr>
        <p:spPr>
          <a:xfrm>
            <a:off x="1561063" y="6646382"/>
            <a:ext cx="1068147" cy="5026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315°W</a:t>
            </a:r>
          </a:p>
        </p:txBody>
      </p:sp>
      <p:sp>
        <p:nvSpPr>
          <p:cNvPr id="1134" name="360°">
            <a:extLst>
              <a:ext uri="{FF2B5EF4-FFF2-40B4-BE49-F238E27FC236}">
                <a16:creationId xmlns:a16="http://schemas.microsoft.com/office/drawing/2014/main" id="{1AEEE21B-F4E8-6793-AD8E-D8EDD106D6B3}"/>
              </a:ext>
            </a:extLst>
          </p:cNvPr>
          <p:cNvSpPr txBox="1"/>
          <p:nvPr/>
        </p:nvSpPr>
        <p:spPr>
          <a:xfrm>
            <a:off x="740871" y="6646382"/>
            <a:ext cx="785903" cy="5026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360°</a:t>
            </a:r>
          </a:p>
        </p:txBody>
      </p:sp>
      <p:sp>
        <p:nvSpPr>
          <p:cNvPr id="1135" name="Longitude">
            <a:extLst>
              <a:ext uri="{FF2B5EF4-FFF2-40B4-BE49-F238E27FC236}">
                <a16:creationId xmlns:a16="http://schemas.microsoft.com/office/drawing/2014/main" id="{99B19D1A-14F2-C0C6-CC08-193552CF1279}"/>
              </a:ext>
            </a:extLst>
          </p:cNvPr>
          <p:cNvSpPr txBox="1"/>
          <p:nvPr/>
        </p:nvSpPr>
        <p:spPr>
          <a:xfrm>
            <a:off x="4553242" y="6942715"/>
            <a:ext cx="1521994" cy="5026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Longitude</a:t>
            </a:r>
          </a:p>
        </p:txBody>
      </p:sp>
      <p:sp>
        <p:nvSpPr>
          <p:cNvPr id="1136" name="Latitude">
            <a:extLst>
              <a:ext uri="{FF2B5EF4-FFF2-40B4-BE49-F238E27FC236}">
                <a16:creationId xmlns:a16="http://schemas.microsoft.com/office/drawing/2014/main" id="{C6992824-EE36-D8F8-EAA2-A796E24D9F98}"/>
              </a:ext>
            </a:extLst>
          </p:cNvPr>
          <p:cNvSpPr txBox="1"/>
          <p:nvPr/>
        </p:nvSpPr>
        <p:spPr>
          <a:xfrm rot="16200000">
            <a:off x="-501925" y="4258418"/>
            <a:ext cx="1262305" cy="5026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rPr dirty="0"/>
              <a:t>Latitude</a:t>
            </a:r>
          </a:p>
        </p:txBody>
      </p:sp>
      <p:sp>
        <p:nvSpPr>
          <p:cNvPr id="1137" name="80°N">
            <a:extLst>
              <a:ext uri="{FF2B5EF4-FFF2-40B4-BE49-F238E27FC236}">
                <a16:creationId xmlns:a16="http://schemas.microsoft.com/office/drawing/2014/main" id="{553E2EF6-F915-3BB5-681D-8F581FD4DF53}"/>
              </a:ext>
            </a:extLst>
          </p:cNvPr>
          <p:cNvSpPr txBox="1"/>
          <p:nvPr/>
        </p:nvSpPr>
        <p:spPr>
          <a:xfrm>
            <a:off x="194873" y="2408592"/>
            <a:ext cx="836499" cy="5026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80°N</a:t>
            </a:r>
          </a:p>
        </p:txBody>
      </p:sp>
      <p:sp>
        <p:nvSpPr>
          <p:cNvPr id="1138" name="60°N">
            <a:extLst>
              <a:ext uri="{FF2B5EF4-FFF2-40B4-BE49-F238E27FC236}">
                <a16:creationId xmlns:a16="http://schemas.microsoft.com/office/drawing/2014/main" id="{0AAB4C59-8DFE-1064-6A23-7BA0FC3F83AC}"/>
              </a:ext>
            </a:extLst>
          </p:cNvPr>
          <p:cNvSpPr txBox="1"/>
          <p:nvPr/>
        </p:nvSpPr>
        <p:spPr>
          <a:xfrm>
            <a:off x="194873" y="2910242"/>
            <a:ext cx="836499" cy="5026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60°N</a:t>
            </a:r>
          </a:p>
        </p:txBody>
      </p:sp>
      <p:sp>
        <p:nvSpPr>
          <p:cNvPr id="1139" name="40°N">
            <a:extLst>
              <a:ext uri="{FF2B5EF4-FFF2-40B4-BE49-F238E27FC236}">
                <a16:creationId xmlns:a16="http://schemas.microsoft.com/office/drawing/2014/main" id="{0EC1DFA6-DEE6-57FD-A392-9FAE2EA4EA62}"/>
              </a:ext>
            </a:extLst>
          </p:cNvPr>
          <p:cNvSpPr txBox="1"/>
          <p:nvPr/>
        </p:nvSpPr>
        <p:spPr>
          <a:xfrm>
            <a:off x="194873" y="3386492"/>
            <a:ext cx="836499" cy="5026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40°N</a:t>
            </a:r>
          </a:p>
        </p:txBody>
      </p:sp>
      <p:sp>
        <p:nvSpPr>
          <p:cNvPr id="1140" name="20°N">
            <a:extLst>
              <a:ext uri="{FF2B5EF4-FFF2-40B4-BE49-F238E27FC236}">
                <a16:creationId xmlns:a16="http://schemas.microsoft.com/office/drawing/2014/main" id="{60552E17-25FB-D00F-512A-9BF3465AC5B4}"/>
              </a:ext>
            </a:extLst>
          </p:cNvPr>
          <p:cNvSpPr txBox="1"/>
          <p:nvPr/>
        </p:nvSpPr>
        <p:spPr>
          <a:xfrm>
            <a:off x="194873" y="3851300"/>
            <a:ext cx="836499" cy="5026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20°N</a:t>
            </a:r>
          </a:p>
        </p:txBody>
      </p:sp>
      <p:sp>
        <p:nvSpPr>
          <p:cNvPr id="1141" name="0°">
            <a:extLst>
              <a:ext uri="{FF2B5EF4-FFF2-40B4-BE49-F238E27FC236}">
                <a16:creationId xmlns:a16="http://schemas.microsoft.com/office/drawing/2014/main" id="{B1720DCD-C1F4-FE38-0116-AAD3A87B0E8D}"/>
              </a:ext>
            </a:extLst>
          </p:cNvPr>
          <p:cNvSpPr txBox="1"/>
          <p:nvPr/>
        </p:nvSpPr>
        <p:spPr>
          <a:xfrm>
            <a:off x="586490" y="4334289"/>
            <a:ext cx="446965" cy="5026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0°</a:t>
            </a:r>
          </a:p>
        </p:txBody>
      </p:sp>
      <p:sp>
        <p:nvSpPr>
          <p:cNvPr id="1142" name="20°S">
            <a:extLst>
              <a:ext uri="{FF2B5EF4-FFF2-40B4-BE49-F238E27FC236}">
                <a16:creationId xmlns:a16="http://schemas.microsoft.com/office/drawing/2014/main" id="{31CA29BD-8528-4FE1-2CE1-225967B2521F}"/>
              </a:ext>
            </a:extLst>
          </p:cNvPr>
          <p:cNvSpPr txBox="1"/>
          <p:nvPr/>
        </p:nvSpPr>
        <p:spPr>
          <a:xfrm>
            <a:off x="206150" y="4805057"/>
            <a:ext cx="813944" cy="5026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20°S</a:t>
            </a:r>
          </a:p>
        </p:txBody>
      </p:sp>
      <p:sp>
        <p:nvSpPr>
          <p:cNvPr id="1143" name="40°S">
            <a:extLst>
              <a:ext uri="{FF2B5EF4-FFF2-40B4-BE49-F238E27FC236}">
                <a16:creationId xmlns:a16="http://schemas.microsoft.com/office/drawing/2014/main" id="{3E9200D5-2CD0-6B65-2FFA-573F153124A2}"/>
              </a:ext>
            </a:extLst>
          </p:cNvPr>
          <p:cNvSpPr txBox="1"/>
          <p:nvPr/>
        </p:nvSpPr>
        <p:spPr>
          <a:xfrm>
            <a:off x="206150" y="5267757"/>
            <a:ext cx="813944" cy="5026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40°S</a:t>
            </a:r>
          </a:p>
        </p:txBody>
      </p:sp>
      <p:sp>
        <p:nvSpPr>
          <p:cNvPr id="1144" name="60°S">
            <a:extLst>
              <a:ext uri="{FF2B5EF4-FFF2-40B4-BE49-F238E27FC236}">
                <a16:creationId xmlns:a16="http://schemas.microsoft.com/office/drawing/2014/main" id="{F3B8462A-B2F0-C92B-E709-D90012EDA9EB}"/>
              </a:ext>
            </a:extLst>
          </p:cNvPr>
          <p:cNvSpPr txBox="1"/>
          <p:nvPr/>
        </p:nvSpPr>
        <p:spPr>
          <a:xfrm>
            <a:off x="206150" y="5758336"/>
            <a:ext cx="813944" cy="5026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60°S</a:t>
            </a:r>
          </a:p>
        </p:txBody>
      </p:sp>
      <p:sp>
        <p:nvSpPr>
          <p:cNvPr id="1145" name="80°S">
            <a:extLst>
              <a:ext uri="{FF2B5EF4-FFF2-40B4-BE49-F238E27FC236}">
                <a16:creationId xmlns:a16="http://schemas.microsoft.com/office/drawing/2014/main" id="{591A7215-429F-84C6-7C9F-195C7F132318}"/>
              </a:ext>
            </a:extLst>
          </p:cNvPr>
          <p:cNvSpPr txBox="1"/>
          <p:nvPr/>
        </p:nvSpPr>
        <p:spPr>
          <a:xfrm>
            <a:off x="206150" y="6264266"/>
            <a:ext cx="813944" cy="5026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80°S</a:t>
            </a:r>
          </a:p>
        </p:txBody>
      </p:sp>
      <p:sp>
        <p:nvSpPr>
          <p:cNvPr id="1146" name="Longitude">
            <a:extLst>
              <a:ext uri="{FF2B5EF4-FFF2-40B4-BE49-F238E27FC236}">
                <a16:creationId xmlns:a16="http://schemas.microsoft.com/office/drawing/2014/main" id="{5B61451E-9402-953C-9C2D-6397E2E0B400}"/>
              </a:ext>
            </a:extLst>
          </p:cNvPr>
          <p:cNvSpPr txBox="1"/>
          <p:nvPr/>
        </p:nvSpPr>
        <p:spPr>
          <a:xfrm>
            <a:off x="4553242" y="6942715"/>
            <a:ext cx="1521994" cy="5026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Longitude</a:t>
            </a:r>
          </a:p>
        </p:txBody>
      </p:sp>
      <p:sp>
        <p:nvSpPr>
          <p:cNvPr id="2" name="Titre 1">
            <a:extLst>
              <a:ext uri="{FF2B5EF4-FFF2-40B4-BE49-F238E27FC236}">
                <a16:creationId xmlns:a16="http://schemas.microsoft.com/office/drawing/2014/main" id="{4A6BF080-1E18-1A77-B065-10E336327E0D}"/>
              </a:ext>
            </a:extLst>
          </p:cNvPr>
          <p:cNvSpPr txBox="1"/>
          <p:nvPr/>
        </p:nvSpPr>
        <p:spPr>
          <a:xfrm>
            <a:off x="451196" y="-58934"/>
            <a:ext cx="23613751" cy="109260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68580" tIns="68580" rIns="68580" bIns="68580">
            <a:spAutoFit/>
          </a:bodyPr>
          <a:lstStyle>
            <a:lvl1pPr defTabSz="457200">
              <a:lnSpc>
                <a:spcPts val="10000"/>
              </a:lnSpc>
              <a:spcBef>
                <a:spcPts val="1600"/>
              </a:spcBef>
              <a:defRPr sz="6000">
                <a:latin typeface="Times Roman"/>
                <a:ea typeface="Times Roman"/>
                <a:cs typeface="Times Roman"/>
                <a:sym typeface="Times Roman"/>
              </a:defRPr>
            </a:lvl1pPr>
          </a:lstStyle>
          <a:p>
            <a:pPr>
              <a:lnSpc>
                <a:spcPct val="100000"/>
              </a:lnSpc>
            </a:pPr>
            <a:r>
              <a:rPr lang="en-US" sz="6200" dirty="0" err="1">
                <a:latin typeface="+mj-lt"/>
              </a:rPr>
              <a:t>Méthode</a:t>
            </a:r>
            <a:r>
              <a:rPr lang="en-US" sz="6200" dirty="0">
                <a:latin typeface="+mj-lt"/>
              </a:rPr>
              <a:t> : </a:t>
            </a:r>
            <a:r>
              <a:rPr lang="en-US" sz="6200" dirty="0" err="1">
                <a:latin typeface="+mj-lt"/>
              </a:rPr>
              <a:t>Détermination</a:t>
            </a:r>
            <a:r>
              <a:rPr lang="en-US" sz="6200" dirty="0">
                <a:latin typeface="+mj-lt"/>
              </a:rPr>
              <a:t> des </a:t>
            </a:r>
            <a:r>
              <a:rPr lang="en-US" sz="6200" dirty="0" err="1">
                <a:latin typeface="+mj-lt"/>
              </a:rPr>
              <a:t>propriétés</a:t>
            </a:r>
            <a:r>
              <a:rPr lang="en-US" sz="6200" dirty="0">
                <a:latin typeface="+mj-lt"/>
              </a:rPr>
              <a:t> de la surface </a:t>
            </a:r>
            <a:r>
              <a:rPr lang="en-US" sz="6200" dirty="0" err="1">
                <a:latin typeface="+mj-lt"/>
              </a:rPr>
              <a:t>d’Europe</a:t>
            </a:r>
            <a:endParaRPr sz="6200" dirty="0">
              <a:latin typeface="+mj-lt"/>
            </a:endParaRPr>
          </a:p>
        </p:txBody>
      </p:sp>
      <p:sp>
        <p:nvSpPr>
          <p:cNvPr id="4" name="Connection Line">
            <a:extLst>
              <a:ext uri="{FF2B5EF4-FFF2-40B4-BE49-F238E27FC236}">
                <a16:creationId xmlns:a16="http://schemas.microsoft.com/office/drawing/2014/main" id="{8E4D5C5C-775C-5577-1087-3861056ADE96}"/>
              </a:ext>
            </a:extLst>
          </p:cNvPr>
          <p:cNvSpPr/>
          <p:nvPr/>
        </p:nvSpPr>
        <p:spPr>
          <a:xfrm>
            <a:off x="11495439" y="3669283"/>
            <a:ext cx="2451167" cy="665006"/>
          </a:xfrm>
          <a:custGeom>
            <a:avLst/>
            <a:gdLst/>
            <a:ahLst/>
            <a:cxnLst>
              <a:cxn ang="0">
                <a:pos x="wd2" y="hd2"/>
              </a:cxn>
              <a:cxn ang="5400000">
                <a:pos x="wd2" y="hd2"/>
              </a:cxn>
              <a:cxn ang="10800000">
                <a:pos x="wd2" y="hd2"/>
              </a:cxn>
              <a:cxn ang="16200000">
                <a:pos x="wd2" y="hd2"/>
              </a:cxn>
            </a:cxnLst>
            <a:rect l="0" t="0" r="r" b="b"/>
            <a:pathLst>
              <a:path w="21600" h="16204" extrusionOk="0">
                <a:moveTo>
                  <a:pt x="0" y="15246"/>
                </a:moveTo>
                <a:cubicBezTo>
                  <a:pt x="7407" y="-5396"/>
                  <a:pt x="14607" y="-5077"/>
                  <a:pt x="21600" y="16204"/>
                </a:cubicBezTo>
              </a:path>
            </a:pathLst>
          </a:custGeom>
          <a:ln w="76200">
            <a:solidFill>
              <a:srgbClr val="000000"/>
            </a:solidFill>
            <a:miter lim="400000"/>
            <a:tailEnd type="triangle"/>
          </a:ln>
        </p:spPr>
        <p:txBody>
          <a:bodyPr/>
          <a:lstStyle/>
          <a:p>
            <a:endParaRPr/>
          </a:p>
        </p:txBody>
      </p:sp>
      <p:sp>
        <p:nvSpPr>
          <p:cNvPr id="5" name="Modèle thermique">
            <a:extLst>
              <a:ext uri="{FF2B5EF4-FFF2-40B4-BE49-F238E27FC236}">
                <a16:creationId xmlns:a16="http://schemas.microsoft.com/office/drawing/2014/main" id="{C247FD30-9466-7EF9-F9C0-460AB84F5D1B}"/>
              </a:ext>
            </a:extLst>
          </p:cNvPr>
          <p:cNvSpPr txBox="1"/>
          <p:nvPr/>
        </p:nvSpPr>
        <p:spPr>
          <a:xfrm>
            <a:off x="11639486" y="4235187"/>
            <a:ext cx="2026792" cy="112915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1437" tIns="71437" rIns="71437" bIns="71437" anchor="ctr">
            <a:spAutoFit/>
          </a:bodyPr>
          <a:lstStyle>
            <a:lvl1pPr>
              <a:defRPr sz="2400" b="0"/>
            </a:lvl1pPr>
          </a:lstStyle>
          <a:p>
            <a:r>
              <a:rPr sz="3200" dirty="0" err="1"/>
              <a:t>Modèle</a:t>
            </a:r>
            <a:r>
              <a:rPr sz="3200" dirty="0"/>
              <a:t> </a:t>
            </a:r>
            <a:r>
              <a:rPr sz="3200" dirty="0" err="1"/>
              <a:t>thermique</a:t>
            </a:r>
            <a:endParaRPr sz="3200" dirty="0"/>
          </a:p>
        </p:txBody>
      </p:sp>
      <p:sp>
        <p:nvSpPr>
          <p:cNvPr id="12" name="Modèle thermique">
            <a:extLst>
              <a:ext uri="{FF2B5EF4-FFF2-40B4-BE49-F238E27FC236}">
                <a16:creationId xmlns:a16="http://schemas.microsoft.com/office/drawing/2014/main" id="{FED58962-4CBC-D968-C5D1-1BC8086B580B}"/>
              </a:ext>
            </a:extLst>
          </p:cNvPr>
          <p:cNvSpPr txBox="1"/>
          <p:nvPr/>
        </p:nvSpPr>
        <p:spPr>
          <a:xfrm>
            <a:off x="21485161" y="6081805"/>
            <a:ext cx="3103418" cy="112915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71437" tIns="71437" rIns="71437" bIns="71437" anchor="ctr">
            <a:spAutoFit/>
          </a:bodyPr>
          <a:lstStyle>
            <a:lvl1pPr>
              <a:defRPr sz="2400" b="0"/>
            </a:lvl1pPr>
          </a:lstStyle>
          <a:p>
            <a:r>
              <a:rPr sz="3200" dirty="0" err="1"/>
              <a:t>Modèle</a:t>
            </a:r>
            <a:r>
              <a:rPr sz="3200" dirty="0"/>
              <a:t> </a:t>
            </a:r>
            <a:r>
              <a:rPr lang="en-US" sz="3200" dirty="0" err="1"/>
              <a:t>microphysique</a:t>
            </a:r>
            <a:endParaRPr sz="3200" dirty="0"/>
          </a:p>
        </p:txBody>
      </p:sp>
      <p:grpSp>
        <p:nvGrpSpPr>
          <p:cNvPr id="15" name="Group 14">
            <a:extLst>
              <a:ext uri="{FF2B5EF4-FFF2-40B4-BE49-F238E27FC236}">
                <a16:creationId xmlns:a16="http://schemas.microsoft.com/office/drawing/2014/main" id="{87D1276F-C4F1-01F7-F77C-503B924B2E9E}"/>
              </a:ext>
            </a:extLst>
          </p:cNvPr>
          <p:cNvGrpSpPr>
            <a:grpSpLocks noChangeAspect="1"/>
          </p:cNvGrpSpPr>
          <p:nvPr/>
        </p:nvGrpSpPr>
        <p:grpSpPr>
          <a:xfrm>
            <a:off x="14119533" y="823257"/>
            <a:ext cx="6895065" cy="6458061"/>
            <a:chOff x="14743969" y="1202726"/>
            <a:chExt cx="6260759" cy="5863957"/>
          </a:xfrm>
        </p:grpSpPr>
        <p:pic>
          <p:nvPicPr>
            <p:cNvPr id="9" name="Picture 8">
              <a:extLst>
                <a:ext uri="{FF2B5EF4-FFF2-40B4-BE49-F238E27FC236}">
                  <a16:creationId xmlns:a16="http://schemas.microsoft.com/office/drawing/2014/main" id="{ADE2FB24-2406-60D3-B363-21D0C25F70D7}"/>
                </a:ext>
              </a:extLst>
            </p:cNvPr>
            <p:cNvPicPr>
              <a:picLocks noChangeAspect="1"/>
            </p:cNvPicPr>
            <p:nvPr/>
          </p:nvPicPr>
          <p:blipFill>
            <a:blip r:embed="rId4"/>
            <a:srcRect t="-1" r="51387" b="51040"/>
            <a:stretch>
              <a:fillRect/>
            </a:stretch>
          </p:blipFill>
          <p:spPr>
            <a:xfrm>
              <a:off x="14905141" y="1202726"/>
              <a:ext cx="6099587" cy="5863957"/>
            </a:xfrm>
            <a:prstGeom prst="rect">
              <a:avLst/>
            </a:prstGeom>
          </p:spPr>
        </p:pic>
        <p:sp>
          <p:nvSpPr>
            <p:cNvPr id="13" name="Rectangle 12">
              <a:extLst>
                <a:ext uri="{FF2B5EF4-FFF2-40B4-BE49-F238E27FC236}">
                  <a16:creationId xmlns:a16="http://schemas.microsoft.com/office/drawing/2014/main" id="{4EE87645-2B95-8549-98B5-996C109716B0}"/>
                </a:ext>
              </a:extLst>
            </p:cNvPr>
            <p:cNvSpPr/>
            <p:nvPr/>
          </p:nvSpPr>
          <p:spPr>
            <a:xfrm>
              <a:off x="14743969" y="1202726"/>
              <a:ext cx="581429" cy="542470"/>
            </a:xfrm>
            <a:prstGeom prst="rect">
              <a:avLst/>
            </a:prstGeom>
            <a:solidFill>
              <a:schemeClr val="bg1"/>
            </a:solidFill>
            <a:ln w="12700" cap="flat">
              <a:solidFill>
                <a:schemeClr val="bg1"/>
              </a:solid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indent="0" algn="ctr" defTabSz="821531"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FFFFFF"/>
                </a:solidFill>
                <a:effectLst/>
                <a:uFillTx/>
                <a:latin typeface="+mn-lt"/>
                <a:ea typeface="+mn-ea"/>
                <a:cs typeface="+mn-cs"/>
                <a:sym typeface="Helvetica Neue Medium"/>
              </a:endParaRPr>
            </a:p>
          </p:txBody>
        </p:sp>
      </p:grpSp>
      <p:grpSp>
        <p:nvGrpSpPr>
          <p:cNvPr id="22" name="Group 21">
            <a:extLst>
              <a:ext uri="{FF2B5EF4-FFF2-40B4-BE49-F238E27FC236}">
                <a16:creationId xmlns:a16="http://schemas.microsoft.com/office/drawing/2014/main" id="{3A772094-F75B-159E-35B2-6A63E2EE9791}"/>
              </a:ext>
            </a:extLst>
          </p:cNvPr>
          <p:cNvGrpSpPr>
            <a:grpSpLocks noChangeAspect="1"/>
          </p:cNvGrpSpPr>
          <p:nvPr/>
        </p:nvGrpSpPr>
        <p:grpSpPr>
          <a:xfrm>
            <a:off x="14225972" y="6716576"/>
            <a:ext cx="7391062" cy="7036518"/>
            <a:chOff x="14853411" y="7406640"/>
            <a:chExt cx="6627264" cy="6309359"/>
          </a:xfrm>
        </p:grpSpPr>
        <p:grpSp>
          <p:nvGrpSpPr>
            <p:cNvPr id="17" name="Group 16">
              <a:extLst>
                <a:ext uri="{FF2B5EF4-FFF2-40B4-BE49-F238E27FC236}">
                  <a16:creationId xmlns:a16="http://schemas.microsoft.com/office/drawing/2014/main" id="{E180D79D-CC85-5A2B-1009-E05CDAD24793}"/>
                </a:ext>
              </a:extLst>
            </p:cNvPr>
            <p:cNvGrpSpPr>
              <a:grpSpLocks noChangeAspect="1"/>
            </p:cNvGrpSpPr>
            <p:nvPr/>
          </p:nvGrpSpPr>
          <p:grpSpPr>
            <a:xfrm>
              <a:off x="14853411" y="7406640"/>
              <a:ext cx="6627264" cy="6309359"/>
              <a:chOff x="14819114" y="6988156"/>
              <a:chExt cx="7050286" cy="6712089"/>
            </a:xfrm>
          </p:grpSpPr>
          <p:pic>
            <p:nvPicPr>
              <p:cNvPr id="10" name="Picture 9">
                <a:extLst>
                  <a:ext uri="{FF2B5EF4-FFF2-40B4-BE49-F238E27FC236}">
                    <a16:creationId xmlns:a16="http://schemas.microsoft.com/office/drawing/2014/main" id="{75C14899-E6BB-F937-1AFD-D3768D1DE058}"/>
                  </a:ext>
                </a:extLst>
              </p:cNvPr>
              <p:cNvPicPr>
                <a:picLocks noChangeAspect="1"/>
              </p:cNvPicPr>
              <p:nvPr/>
            </p:nvPicPr>
            <p:blipFill>
              <a:blip r:embed="rId4"/>
              <a:srcRect l="-22" t="52280" r="50077" b="-121"/>
              <a:stretch>
                <a:fillRect/>
              </a:stretch>
            </p:blipFill>
            <p:spPr>
              <a:xfrm>
                <a:off x="14819114" y="7576045"/>
                <a:ext cx="6697871" cy="6124200"/>
              </a:xfrm>
              <a:prstGeom prst="rect">
                <a:avLst/>
              </a:prstGeom>
            </p:spPr>
          </p:pic>
          <p:sp>
            <p:nvSpPr>
              <p:cNvPr id="16" name="Rectangle 15">
                <a:extLst>
                  <a:ext uri="{FF2B5EF4-FFF2-40B4-BE49-F238E27FC236}">
                    <a16:creationId xmlns:a16="http://schemas.microsoft.com/office/drawing/2014/main" id="{75DA627D-C27B-BD40-F095-509802CC45A6}"/>
                  </a:ext>
                </a:extLst>
              </p:cNvPr>
              <p:cNvSpPr/>
              <p:nvPr/>
            </p:nvSpPr>
            <p:spPr>
              <a:xfrm>
                <a:off x="21440775" y="6988156"/>
                <a:ext cx="428625" cy="803294"/>
              </a:xfrm>
              <a:prstGeom prst="rect">
                <a:avLst/>
              </a:prstGeom>
              <a:solidFill>
                <a:schemeClr val="bg1"/>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indent="0" algn="ctr" defTabSz="821531"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FFFFFF"/>
                  </a:solidFill>
                  <a:effectLst/>
                  <a:uFillTx/>
                  <a:latin typeface="+mn-lt"/>
                  <a:ea typeface="+mn-ea"/>
                  <a:cs typeface="+mn-cs"/>
                  <a:sym typeface="Helvetica Neue Medium"/>
                </a:endParaRPr>
              </a:p>
            </p:txBody>
          </p:sp>
        </p:grpSp>
        <p:sp>
          <p:nvSpPr>
            <p:cNvPr id="21" name="Rectangle 20">
              <a:extLst>
                <a:ext uri="{FF2B5EF4-FFF2-40B4-BE49-F238E27FC236}">
                  <a16:creationId xmlns:a16="http://schemas.microsoft.com/office/drawing/2014/main" id="{EA783FFD-C959-4B56-3A1B-B3781511CA2D}"/>
                </a:ext>
              </a:extLst>
            </p:cNvPr>
            <p:cNvSpPr/>
            <p:nvPr/>
          </p:nvSpPr>
          <p:spPr>
            <a:xfrm>
              <a:off x="14853411" y="7406640"/>
              <a:ext cx="471987" cy="755096"/>
            </a:xfrm>
            <a:prstGeom prst="rect">
              <a:avLst/>
            </a:prstGeom>
            <a:solidFill>
              <a:schemeClr val="bg1"/>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indent="0" algn="ctr" defTabSz="821531"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FFFFFF"/>
                </a:solidFill>
                <a:effectLst/>
                <a:uFillTx/>
                <a:latin typeface="+mn-lt"/>
                <a:ea typeface="+mn-ea"/>
                <a:cs typeface="+mn-cs"/>
                <a:sym typeface="Helvetica Neue Medium"/>
              </a:endParaRPr>
            </a:p>
          </p:txBody>
        </p:sp>
      </p:grpSp>
      <p:sp>
        <p:nvSpPr>
          <p:cNvPr id="23" name="Connection Line">
            <a:extLst>
              <a:ext uri="{FF2B5EF4-FFF2-40B4-BE49-F238E27FC236}">
                <a16:creationId xmlns:a16="http://schemas.microsoft.com/office/drawing/2014/main" id="{C3B0B72F-DE8E-47AA-DA15-6A1426ACD5E9}"/>
              </a:ext>
            </a:extLst>
          </p:cNvPr>
          <p:cNvSpPr/>
          <p:nvPr/>
        </p:nvSpPr>
        <p:spPr>
          <a:xfrm rot="5400000">
            <a:off x="20030649" y="6526423"/>
            <a:ext cx="2355272" cy="553752"/>
          </a:xfrm>
          <a:custGeom>
            <a:avLst/>
            <a:gdLst/>
            <a:ahLst/>
            <a:cxnLst>
              <a:cxn ang="0">
                <a:pos x="wd2" y="hd2"/>
              </a:cxn>
              <a:cxn ang="5400000">
                <a:pos x="wd2" y="hd2"/>
              </a:cxn>
              <a:cxn ang="10800000">
                <a:pos x="wd2" y="hd2"/>
              </a:cxn>
              <a:cxn ang="16200000">
                <a:pos x="wd2" y="hd2"/>
              </a:cxn>
            </a:cxnLst>
            <a:rect l="0" t="0" r="r" b="b"/>
            <a:pathLst>
              <a:path w="21600" h="16204" extrusionOk="0">
                <a:moveTo>
                  <a:pt x="0" y="15246"/>
                </a:moveTo>
                <a:cubicBezTo>
                  <a:pt x="7407" y="-5396"/>
                  <a:pt x="14607" y="-5077"/>
                  <a:pt x="21600" y="16204"/>
                </a:cubicBezTo>
              </a:path>
            </a:pathLst>
          </a:custGeom>
          <a:ln w="76200">
            <a:solidFill>
              <a:srgbClr val="000000"/>
            </a:solidFill>
            <a:miter lim="400000"/>
            <a:tailEnd type="triangle"/>
          </a:ln>
        </p:spPr>
        <p:txBody>
          <a:bodyPr/>
          <a:lstStyle/>
          <a:p>
            <a:endParaRPr dirty="0"/>
          </a:p>
        </p:txBody>
      </p:sp>
      <p:sp>
        <p:nvSpPr>
          <p:cNvPr id="25" name="Connection Line">
            <a:extLst>
              <a:ext uri="{FF2B5EF4-FFF2-40B4-BE49-F238E27FC236}">
                <a16:creationId xmlns:a16="http://schemas.microsoft.com/office/drawing/2014/main" id="{105F1E01-6204-7E0D-9B43-B5C9DBEA9ECB}"/>
              </a:ext>
            </a:extLst>
          </p:cNvPr>
          <p:cNvSpPr/>
          <p:nvPr/>
        </p:nvSpPr>
        <p:spPr>
          <a:xfrm flipH="1">
            <a:off x="11919814" y="9564200"/>
            <a:ext cx="2451166" cy="665006"/>
          </a:xfrm>
          <a:custGeom>
            <a:avLst/>
            <a:gdLst/>
            <a:ahLst/>
            <a:cxnLst>
              <a:cxn ang="0">
                <a:pos x="wd2" y="hd2"/>
              </a:cxn>
              <a:cxn ang="5400000">
                <a:pos x="wd2" y="hd2"/>
              </a:cxn>
              <a:cxn ang="10800000">
                <a:pos x="wd2" y="hd2"/>
              </a:cxn>
              <a:cxn ang="16200000">
                <a:pos x="wd2" y="hd2"/>
              </a:cxn>
            </a:cxnLst>
            <a:rect l="0" t="0" r="r" b="b"/>
            <a:pathLst>
              <a:path w="21600" h="16204" extrusionOk="0">
                <a:moveTo>
                  <a:pt x="0" y="15246"/>
                </a:moveTo>
                <a:cubicBezTo>
                  <a:pt x="7407" y="-5396"/>
                  <a:pt x="14607" y="-5077"/>
                  <a:pt x="21600" y="16204"/>
                </a:cubicBezTo>
              </a:path>
            </a:pathLst>
          </a:custGeom>
          <a:ln w="76200">
            <a:solidFill>
              <a:srgbClr val="000000"/>
            </a:solidFill>
            <a:miter lim="400000"/>
            <a:tailEnd type="triangle"/>
          </a:ln>
        </p:spPr>
        <p:txBody>
          <a:bodyPr/>
          <a:lstStyle/>
          <a:p>
            <a:endParaRPr/>
          </a:p>
        </p:txBody>
      </p:sp>
      <p:sp>
        <p:nvSpPr>
          <p:cNvPr id="26" name="Modèle thermique">
            <a:extLst>
              <a:ext uri="{FF2B5EF4-FFF2-40B4-BE49-F238E27FC236}">
                <a16:creationId xmlns:a16="http://schemas.microsoft.com/office/drawing/2014/main" id="{718BF8D5-7267-3C0C-FFCD-55D4F3EFDFC7}"/>
              </a:ext>
            </a:extLst>
          </p:cNvPr>
          <p:cNvSpPr txBox="1"/>
          <p:nvPr/>
        </p:nvSpPr>
        <p:spPr>
          <a:xfrm>
            <a:off x="11919814" y="10254987"/>
            <a:ext cx="2026792" cy="112915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1437" tIns="71437" rIns="71437" bIns="71437" anchor="ctr">
            <a:spAutoFit/>
          </a:bodyPr>
          <a:lstStyle>
            <a:lvl1pPr>
              <a:defRPr sz="2400" b="0"/>
            </a:lvl1pPr>
          </a:lstStyle>
          <a:p>
            <a:r>
              <a:rPr sz="3200" dirty="0" err="1"/>
              <a:t>Modèle</a:t>
            </a:r>
            <a:r>
              <a:rPr sz="3200" dirty="0"/>
              <a:t> </a:t>
            </a:r>
            <a:r>
              <a:rPr sz="3200" dirty="0" err="1"/>
              <a:t>thermique</a:t>
            </a:r>
            <a:endParaRPr sz="3200" dirty="0"/>
          </a:p>
        </p:txBody>
      </p:sp>
      <p:grpSp>
        <p:nvGrpSpPr>
          <p:cNvPr id="27" name="Group 26">
            <a:extLst>
              <a:ext uri="{FF2B5EF4-FFF2-40B4-BE49-F238E27FC236}">
                <a16:creationId xmlns:a16="http://schemas.microsoft.com/office/drawing/2014/main" id="{8556DB6D-4C80-11A3-4668-EB5B7C6308A1}"/>
              </a:ext>
            </a:extLst>
          </p:cNvPr>
          <p:cNvGrpSpPr/>
          <p:nvPr/>
        </p:nvGrpSpPr>
        <p:grpSpPr>
          <a:xfrm>
            <a:off x="-148902" y="8369171"/>
            <a:ext cx="11284519" cy="5048697"/>
            <a:chOff x="13085250" y="8664230"/>
            <a:chExt cx="11284519" cy="5048697"/>
          </a:xfrm>
        </p:grpSpPr>
        <p:pic>
          <p:nvPicPr>
            <p:cNvPr id="28" name="temp_hr.pdf" descr="temp_hr.pdf">
              <a:extLst>
                <a:ext uri="{FF2B5EF4-FFF2-40B4-BE49-F238E27FC236}">
                  <a16:creationId xmlns:a16="http://schemas.microsoft.com/office/drawing/2014/main" id="{CBB1A36B-F8F9-21D5-7AC4-B51F7CF5F5FD}"/>
                </a:ext>
              </a:extLst>
            </p:cNvPr>
            <p:cNvPicPr>
              <a:picLocks noChangeAspect="1"/>
            </p:cNvPicPr>
            <p:nvPr/>
          </p:nvPicPr>
          <p:blipFill>
            <a:blip r:embed="rId5"/>
            <a:srcRect l="6822" r="6822" b="9931"/>
            <a:stretch>
              <a:fillRect/>
            </a:stretch>
          </p:blipFill>
          <p:spPr>
            <a:xfrm>
              <a:off x="14201606" y="8664230"/>
              <a:ext cx="8718771" cy="4371577"/>
            </a:xfrm>
            <a:prstGeom prst="rect">
              <a:avLst/>
            </a:prstGeom>
            <a:ln w="12700">
              <a:miter lim="400000"/>
            </a:ln>
          </p:spPr>
        </p:pic>
        <p:sp>
          <p:nvSpPr>
            <p:cNvPr id="29" name="0°">
              <a:extLst>
                <a:ext uri="{FF2B5EF4-FFF2-40B4-BE49-F238E27FC236}">
                  <a16:creationId xmlns:a16="http://schemas.microsoft.com/office/drawing/2014/main" id="{F2F0DF94-09D0-9A03-21A4-C5E0B2373146}"/>
                </a:ext>
              </a:extLst>
            </p:cNvPr>
            <p:cNvSpPr txBox="1"/>
            <p:nvPr/>
          </p:nvSpPr>
          <p:spPr>
            <a:xfrm>
              <a:off x="22554009" y="12902019"/>
              <a:ext cx="446965" cy="5026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0°</a:t>
              </a:r>
            </a:p>
          </p:txBody>
        </p:sp>
        <p:sp>
          <p:nvSpPr>
            <p:cNvPr id="30" name="45°W">
              <a:extLst>
                <a:ext uri="{FF2B5EF4-FFF2-40B4-BE49-F238E27FC236}">
                  <a16:creationId xmlns:a16="http://schemas.microsoft.com/office/drawing/2014/main" id="{58382DC8-A592-0782-6E3F-F2F0A363C6A5}"/>
                </a:ext>
              </a:extLst>
            </p:cNvPr>
            <p:cNvSpPr txBox="1"/>
            <p:nvPr/>
          </p:nvSpPr>
          <p:spPr>
            <a:xfrm>
              <a:off x="21312153" y="12902019"/>
              <a:ext cx="898678" cy="5026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45°W</a:t>
              </a:r>
            </a:p>
          </p:txBody>
        </p:sp>
        <p:sp>
          <p:nvSpPr>
            <p:cNvPr id="31" name="90°W">
              <a:extLst>
                <a:ext uri="{FF2B5EF4-FFF2-40B4-BE49-F238E27FC236}">
                  <a16:creationId xmlns:a16="http://schemas.microsoft.com/office/drawing/2014/main" id="{BBC89FEC-AE32-A623-DEAC-EADA9C2B8591}"/>
                </a:ext>
              </a:extLst>
            </p:cNvPr>
            <p:cNvSpPr txBox="1"/>
            <p:nvPr/>
          </p:nvSpPr>
          <p:spPr>
            <a:xfrm>
              <a:off x="20253819" y="12902019"/>
              <a:ext cx="898678" cy="5026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90°W</a:t>
              </a:r>
            </a:p>
          </p:txBody>
        </p:sp>
        <p:sp>
          <p:nvSpPr>
            <p:cNvPr id="32" name="135°W">
              <a:extLst>
                <a:ext uri="{FF2B5EF4-FFF2-40B4-BE49-F238E27FC236}">
                  <a16:creationId xmlns:a16="http://schemas.microsoft.com/office/drawing/2014/main" id="{05E4C417-4036-82AB-EC6A-B3AE5DF27918}"/>
                </a:ext>
              </a:extLst>
            </p:cNvPr>
            <p:cNvSpPr txBox="1"/>
            <p:nvPr/>
          </p:nvSpPr>
          <p:spPr>
            <a:xfrm>
              <a:off x="19110751" y="12902019"/>
              <a:ext cx="1068147" cy="5026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135°W</a:t>
              </a:r>
            </a:p>
          </p:txBody>
        </p:sp>
        <p:sp>
          <p:nvSpPr>
            <p:cNvPr id="33" name="180°W">
              <a:extLst>
                <a:ext uri="{FF2B5EF4-FFF2-40B4-BE49-F238E27FC236}">
                  <a16:creationId xmlns:a16="http://schemas.microsoft.com/office/drawing/2014/main" id="{5BC3B811-4F05-28F9-4F75-85F49973834A}"/>
                </a:ext>
              </a:extLst>
            </p:cNvPr>
            <p:cNvSpPr txBox="1"/>
            <p:nvPr/>
          </p:nvSpPr>
          <p:spPr>
            <a:xfrm>
              <a:off x="18014318" y="12902019"/>
              <a:ext cx="1068147" cy="5026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180°W</a:t>
              </a:r>
            </a:p>
          </p:txBody>
        </p:sp>
        <p:sp>
          <p:nvSpPr>
            <p:cNvPr id="34" name="225°W">
              <a:extLst>
                <a:ext uri="{FF2B5EF4-FFF2-40B4-BE49-F238E27FC236}">
                  <a16:creationId xmlns:a16="http://schemas.microsoft.com/office/drawing/2014/main" id="{27AF171F-2797-FE18-11E8-A1AEA57232E9}"/>
                </a:ext>
              </a:extLst>
            </p:cNvPr>
            <p:cNvSpPr txBox="1"/>
            <p:nvPr/>
          </p:nvSpPr>
          <p:spPr>
            <a:xfrm>
              <a:off x="16989851" y="12902019"/>
              <a:ext cx="1068147" cy="5026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225°W</a:t>
              </a:r>
            </a:p>
          </p:txBody>
        </p:sp>
        <p:sp>
          <p:nvSpPr>
            <p:cNvPr id="35" name="270°W">
              <a:extLst>
                <a:ext uri="{FF2B5EF4-FFF2-40B4-BE49-F238E27FC236}">
                  <a16:creationId xmlns:a16="http://schemas.microsoft.com/office/drawing/2014/main" id="{38C3ECC1-A260-B626-430E-DA76423891FC}"/>
                </a:ext>
              </a:extLst>
            </p:cNvPr>
            <p:cNvSpPr txBox="1"/>
            <p:nvPr/>
          </p:nvSpPr>
          <p:spPr>
            <a:xfrm>
              <a:off x="15897651" y="12902019"/>
              <a:ext cx="1068147" cy="5026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270°W</a:t>
              </a:r>
            </a:p>
          </p:txBody>
        </p:sp>
        <p:sp>
          <p:nvSpPr>
            <p:cNvPr id="36" name="315°W">
              <a:extLst>
                <a:ext uri="{FF2B5EF4-FFF2-40B4-BE49-F238E27FC236}">
                  <a16:creationId xmlns:a16="http://schemas.microsoft.com/office/drawing/2014/main" id="{32ED976C-A9BD-CEAD-FF51-31443766798A}"/>
                </a:ext>
              </a:extLst>
            </p:cNvPr>
            <p:cNvSpPr txBox="1"/>
            <p:nvPr/>
          </p:nvSpPr>
          <p:spPr>
            <a:xfrm>
              <a:off x="14795216" y="12902019"/>
              <a:ext cx="1068147" cy="5026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315°W</a:t>
              </a:r>
            </a:p>
          </p:txBody>
        </p:sp>
        <p:sp>
          <p:nvSpPr>
            <p:cNvPr id="37" name="360°">
              <a:extLst>
                <a:ext uri="{FF2B5EF4-FFF2-40B4-BE49-F238E27FC236}">
                  <a16:creationId xmlns:a16="http://schemas.microsoft.com/office/drawing/2014/main" id="{6C65A712-2BF7-27A6-249C-2BBAFAA4458D}"/>
                </a:ext>
              </a:extLst>
            </p:cNvPr>
            <p:cNvSpPr txBox="1"/>
            <p:nvPr/>
          </p:nvSpPr>
          <p:spPr>
            <a:xfrm>
              <a:off x="13975023" y="12902019"/>
              <a:ext cx="785902" cy="5026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360°</a:t>
              </a:r>
            </a:p>
          </p:txBody>
        </p:sp>
        <p:sp>
          <p:nvSpPr>
            <p:cNvPr id="38" name="Latitude">
              <a:extLst>
                <a:ext uri="{FF2B5EF4-FFF2-40B4-BE49-F238E27FC236}">
                  <a16:creationId xmlns:a16="http://schemas.microsoft.com/office/drawing/2014/main" id="{759A6469-78A2-06EE-C61E-C306BED5971A}"/>
                </a:ext>
              </a:extLst>
            </p:cNvPr>
            <p:cNvSpPr txBox="1"/>
            <p:nvPr/>
          </p:nvSpPr>
          <p:spPr>
            <a:xfrm rot="16200000">
              <a:off x="12705419" y="10514056"/>
              <a:ext cx="1262304" cy="5026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rPr dirty="0"/>
                <a:t>Latitude</a:t>
              </a:r>
            </a:p>
          </p:txBody>
        </p:sp>
        <p:sp>
          <p:nvSpPr>
            <p:cNvPr id="39" name="80°N">
              <a:extLst>
                <a:ext uri="{FF2B5EF4-FFF2-40B4-BE49-F238E27FC236}">
                  <a16:creationId xmlns:a16="http://schemas.microsoft.com/office/drawing/2014/main" id="{32DE92C5-5CAF-BE1A-71B7-7B365470F7D2}"/>
                </a:ext>
              </a:extLst>
            </p:cNvPr>
            <p:cNvSpPr txBox="1"/>
            <p:nvPr/>
          </p:nvSpPr>
          <p:spPr>
            <a:xfrm>
              <a:off x="13429025" y="8664230"/>
              <a:ext cx="836499" cy="5026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80°N</a:t>
              </a:r>
            </a:p>
          </p:txBody>
        </p:sp>
        <p:sp>
          <p:nvSpPr>
            <p:cNvPr id="40" name="60°N">
              <a:extLst>
                <a:ext uri="{FF2B5EF4-FFF2-40B4-BE49-F238E27FC236}">
                  <a16:creationId xmlns:a16="http://schemas.microsoft.com/office/drawing/2014/main" id="{98FCFEFB-6F8D-47A7-BA0E-BB7306B8ECEE}"/>
                </a:ext>
              </a:extLst>
            </p:cNvPr>
            <p:cNvSpPr txBox="1"/>
            <p:nvPr/>
          </p:nvSpPr>
          <p:spPr>
            <a:xfrm>
              <a:off x="13429025" y="9165880"/>
              <a:ext cx="836499" cy="5026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60°N</a:t>
              </a:r>
            </a:p>
          </p:txBody>
        </p:sp>
        <p:sp>
          <p:nvSpPr>
            <p:cNvPr id="41" name="40°N">
              <a:extLst>
                <a:ext uri="{FF2B5EF4-FFF2-40B4-BE49-F238E27FC236}">
                  <a16:creationId xmlns:a16="http://schemas.microsoft.com/office/drawing/2014/main" id="{8CD5F27F-2390-3CA7-1FFC-8021DB5B353E}"/>
                </a:ext>
              </a:extLst>
            </p:cNvPr>
            <p:cNvSpPr txBox="1"/>
            <p:nvPr/>
          </p:nvSpPr>
          <p:spPr>
            <a:xfrm>
              <a:off x="13429025" y="9642130"/>
              <a:ext cx="836499" cy="5026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40°N</a:t>
              </a:r>
            </a:p>
          </p:txBody>
        </p:sp>
        <p:sp>
          <p:nvSpPr>
            <p:cNvPr id="42" name="20°N">
              <a:extLst>
                <a:ext uri="{FF2B5EF4-FFF2-40B4-BE49-F238E27FC236}">
                  <a16:creationId xmlns:a16="http://schemas.microsoft.com/office/drawing/2014/main" id="{211FFA60-C9E0-0D14-0E22-6DD9E33A731B}"/>
                </a:ext>
              </a:extLst>
            </p:cNvPr>
            <p:cNvSpPr txBox="1"/>
            <p:nvPr/>
          </p:nvSpPr>
          <p:spPr>
            <a:xfrm>
              <a:off x="13429025" y="10106938"/>
              <a:ext cx="836499" cy="5026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20°N</a:t>
              </a:r>
            </a:p>
          </p:txBody>
        </p:sp>
        <p:sp>
          <p:nvSpPr>
            <p:cNvPr id="43" name="0°">
              <a:extLst>
                <a:ext uri="{FF2B5EF4-FFF2-40B4-BE49-F238E27FC236}">
                  <a16:creationId xmlns:a16="http://schemas.microsoft.com/office/drawing/2014/main" id="{33004F81-7038-0995-EB9F-E4F4BF4AF99D}"/>
                </a:ext>
              </a:extLst>
            </p:cNvPr>
            <p:cNvSpPr txBox="1"/>
            <p:nvPr/>
          </p:nvSpPr>
          <p:spPr>
            <a:xfrm>
              <a:off x="13820642" y="10589927"/>
              <a:ext cx="446965" cy="5026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0°</a:t>
              </a:r>
            </a:p>
          </p:txBody>
        </p:sp>
        <p:sp>
          <p:nvSpPr>
            <p:cNvPr id="44" name="20°S">
              <a:extLst>
                <a:ext uri="{FF2B5EF4-FFF2-40B4-BE49-F238E27FC236}">
                  <a16:creationId xmlns:a16="http://schemas.microsoft.com/office/drawing/2014/main" id="{353C3613-07C3-E3E7-55A6-473A922A8420}"/>
                </a:ext>
              </a:extLst>
            </p:cNvPr>
            <p:cNvSpPr txBox="1"/>
            <p:nvPr/>
          </p:nvSpPr>
          <p:spPr>
            <a:xfrm>
              <a:off x="13440302" y="11060695"/>
              <a:ext cx="813944" cy="5026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20°S</a:t>
              </a:r>
            </a:p>
          </p:txBody>
        </p:sp>
        <p:sp>
          <p:nvSpPr>
            <p:cNvPr id="45" name="40°S">
              <a:extLst>
                <a:ext uri="{FF2B5EF4-FFF2-40B4-BE49-F238E27FC236}">
                  <a16:creationId xmlns:a16="http://schemas.microsoft.com/office/drawing/2014/main" id="{5293F37B-26B6-1ED5-82E3-550440860021}"/>
                </a:ext>
              </a:extLst>
            </p:cNvPr>
            <p:cNvSpPr txBox="1"/>
            <p:nvPr/>
          </p:nvSpPr>
          <p:spPr>
            <a:xfrm>
              <a:off x="13440302" y="11523395"/>
              <a:ext cx="813944" cy="5026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40°S</a:t>
              </a:r>
            </a:p>
          </p:txBody>
        </p:sp>
        <p:sp>
          <p:nvSpPr>
            <p:cNvPr id="46" name="60°S">
              <a:extLst>
                <a:ext uri="{FF2B5EF4-FFF2-40B4-BE49-F238E27FC236}">
                  <a16:creationId xmlns:a16="http://schemas.microsoft.com/office/drawing/2014/main" id="{10307633-E4E3-CFB8-2A77-20989BF31514}"/>
                </a:ext>
              </a:extLst>
            </p:cNvPr>
            <p:cNvSpPr txBox="1"/>
            <p:nvPr/>
          </p:nvSpPr>
          <p:spPr>
            <a:xfrm>
              <a:off x="13440302" y="12013974"/>
              <a:ext cx="813944" cy="5026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60°S</a:t>
              </a:r>
            </a:p>
          </p:txBody>
        </p:sp>
        <p:sp>
          <p:nvSpPr>
            <p:cNvPr id="47" name="80°S">
              <a:extLst>
                <a:ext uri="{FF2B5EF4-FFF2-40B4-BE49-F238E27FC236}">
                  <a16:creationId xmlns:a16="http://schemas.microsoft.com/office/drawing/2014/main" id="{8F6189A9-8267-FACC-31C3-75EA66E959FC}"/>
                </a:ext>
              </a:extLst>
            </p:cNvPr>
            <p:cNvSpPr txBox="1"/>
            <p:nvPr/>
          </p:nvSpPr>
          <p:spPr>
            <a:xfrm>
              <a:off x="13440302" y="12519904"/>
              <a:ext cx="813944" cy="5026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80°S</a:t>
              </a:r>
            </a:p>
          </p:txBody>
        </p:sp>
        <p:sp>
          <p:nvSpPr>
            <p:cNvPr id="48" name="Longitude">
              <a:extLst>
                <a:ext uri="{FF2B5EF4-FFF2-40B4-BE49-F238E27FC236}">
                  <a16:creationId xmlns:a16="http://schemas.microsoft.com/office/drawing/2014/main" id="{5C4E5559-0A89-C41A-99BB-E63585FEA0FC}"/>
                </a:ext>
              </a:extLst>
            </p:cNvPr>
            <p:cNvSpPr txBox="1"/>
            <p:nvPr/>
          </p:nvSpPr>
          <p:spPr>
            <a:xfrm>
              <a:off x="17799994" y="13210285"/>
              <a:ext cx="1521994" cy="5026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Longitude</a:t>
              </a:r>
            </a:p>
          </p:txBody>
        </p:sp>
        <p:sp>
          <p:nvSpPr>
            <p:cNvPr id="49" name="Température de surface">
              <a:extLst>
                <a:ext uri="{FF2B5EF4-FFF2-40B4-BE49-F238E27FC236}">
                  <a16:creationId xmlns:a16="http://schemas.microsoft.com/office/drawing/2014/main" id="{D6FB763D-5429-B369-7D6C-423F9EC32FBE}"/>
                </a:ext>
              </a:extLst>
            </p:cNvPr>
            <p:cNvSpPr txBox="1"/>
            <p:nvPr/>
          </p:nvSpPr>
          <p:spPr>
            <a:xfrm rot="16200000">
              <a:off x="22389254" y="10494385"/>
              <a:ext cx="3458389" cy="5026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Température de surface </a:t>
              </a:r>
            </a:p>
          </p:txBody>
        </p:sp>
        <p:pic>
          <p:nvPicPr>
            <p:cNvPr id="50" name="temp_hr.pdf" descr="temp_hr.pdf">
              <a:extLst>
                <a:ext uri="{FF2B5EF4-FFF2-40B4-BE49-F238E27FC236}">
                  <a16:creationId xmlns:a16="http://schemas.microsoft.com/office/drawing/2014/main" id="{6B94A2C4-A34B-E772-BEF6-C2EB9F89F6B5}"/>
                </a:ext>
              </a:extLst>
            </p:cNvPr>
            <p:cNvPicPr>
              <a:picLocks noChangeAspect="1"/>
            </p:cNvPicPr>
            <p:nvPr/>
          </p:nvPicPr>
          <p:blipFill>
            <a:blip r:embed="rId5"/>
            <a:srcRect l="92813" r="5069"/>
            <a:stretch>
              <a:fillRect/>
            </a:stretch>
          </p:blipFill>
          <p:spPr>
            <a:xfrm>
              <a:off x="22979364" y="8664230"/>
              <a:ext cx="213788" cy="4853610"/>
            </a:xfrm>
            <a:prstGeom prst="rect">
              <a:avLst/>
            </a:prstGeom>
            <a:ln w="12700">
              <a:miter lim="400000"/>
            </a:ln>
          </p:spPr>
        </p:pic>
        <p:sp>
          <p:nvSpPr>
            <p:cNvPr id="51" name="105 K">
              <a:extLst>
                <a:ext uri="{FF2B5EF4-FFF2-40B4-BE49-F238E27FC236}">
                  <a16:creationId xmlns:a16="http://schemas.microsoft.com/office/drawing/2014/main" id="{14CDBA76-6D9D-F505-0776-D1ED3B99786F}"/>
                </a:ext>
              </a:extLst>
            </p:cNvPr>
            <p:cNvSpPr txBox="1"/>
            <p:nvPr/>
          </p:nvSpPr>
          <p:spPr>
            <a:xfrm>
              <a:off x="23094329" y="12394862"/>
              <a:ext cx="952018" cy="5026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105 K</a:t>
              </a:r>
            </a:p>
          </p:txBody>
        </p:sp>
        <p:sp>
          <p:nvSpPr>
            <p:cNvPr id="52" name="110 K">
              <a:extLst>
                <a:ext uri="{FF2B5EF4-FFF2-40B4-BE49-F238E27FC236}">
                  <a16:creationId xmlns:a16="http://schemas.microsoft.com/office/drawing/2014/main" id="{B19017B5-DED0-9C23-D266-1FCA14FC6E78}"/>
                </a:ext>
              </a:extLst>
            </p:cNvPr>
            <p:cNvSpPr txBox="1"/>
            <p:nvPr/>
          </p:nvSpPr>
          <p:spPr>
            <a:xfrm>
              <a:off x="23094329" y="11910969"/>
              <a:ext cx="952018" cy="5026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110 K</a:t>
              </a:r>
            </a:p>
          </p:txBody>
        </p:sp>
        <p:sp>
          <p:nvSpPr>
            <p:cNvPr id="53" name="115 K">
              <a:extLst>
                <a:ext uri="{FF2B5EF4-FFF2-40B4-BE49-F238E27FC236}">
                  <a16:creationId xmlns:a16="http://schemas.microsoft.com/office/drawing/2014/main" id="{5CE186C3-D871-683B-0E84-D5B88120DBC8}"/>
                </a:ext>
              </a:extLst>
            </p:cNvPr>
            <p:cNvSpPr txBox="1"/>
            <p:nvPr/>
          </p:nvSpPr>
          <p:spPr>
            <a:xfrm>
              <a:off x="23094329" y="11464479"/>
              <a:ext cx="952018" cy="5026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115 K</a:t>
              </a:r>
            </a:p>
          </p:txBody>
        </p:sp>
        <p:sp>
          <p:nvSpPr>
            <p:cNvPr id="54" name="120 K">
              <a:extLst>
                <a:ext uri="{FF2B5EF4-FFF2-40B4-BE49-F238E27FC236}">
                  <a16:creationId xmlns:a16="http://schemas.microsoft.com/office/drawing/2014/main" id="{AE9905FC-556B-38B0-4178-92CBC4661760}"/>
                </a:ext>
              </a:extLst>
            </p:cNvPr>
            <p:cNvSpPr txBox="1"/>
            <p:nvPr/>
          </p:nvSpPr>
          <p:spPr>
            <a:xfrm>
              <a:off x="23094329" y="10993053"/>
              <a:ext cx="952018" cy="5026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120 K</a:t>
              </a:r>
            </a:p>
          </p:txBody>
        </p:sp>
        <p:sp>
          <p:nvSpPr>
            <p:cNvPr id="55" name="125 K">
              <a:extLst>
                <a:ext uri="{FF2B5EF4-FFF2-40B4-BE49-F238E27FC236}">
                  <a16:creationId xmlns:a16="http://schemas.microsoft.com/office/drawing/2014/main" id="{10C1AC83-388F-5B04-218D-CA6D264227B2}"/>
                </a:ext>
              </a:extLst>
            </p:cNvPr>
            <p:cNvSpPr txBox="1"/>
            <p:nvPr/>
          </p:nvSpPr>
          <p:spPr>
            <a:xfrm>
              <a:off x="23094329" y="10535364"/>
              <a:ext cx="952018" cy="5026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125 K</a:t>
              </a:r>
            </a:p>
          </p:txBody>
        </p:sp>
        <p:sp>
          <p:nvSpPr>
            <p:cNvPr id="56" name="130 K">
              <a:extLst>
                <a:ext uri="{FF2B5EF4-FFF2-40B4-BE49-F238E27FC236}">
                  <a16:creationId xmlns:a16="http://schemas.microsoft.com/office/drawing/2014/main" id="{AE508F42-B2BF-0813-3578-15694AB1FE3C}"/>
                </a:ext>
              </a:extLst>
            </p:cNvPr>
            <p:cNvSpPr txBox="1"/>
            <p:nvPr/>
          </p:nvSpPr>
          <p:spPr>
            <a:xfrm>
              <a:off x="23094329" y="10080909"/>
              <a:ext cx="952018" cy="5026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130 K</a:t>
              </a:r>
            </a:p>
          </p:txBody>
        </p:sp>
        <p:sp>
          <p:nvSpPr>
            <p:cNvPr id="57" name="135 K">
              <a:extLst>
                <a:ext uri="{FF2B5EF4-FFF2-40B4-BE49-F238E27FC236}">
                  <a16:creationId xmlns:a16="http://schemas.microsoft.com/office/drawing/2014/main" id="{E51CE13D-BEFB-693D-0382-9560BCE95215}"/>
                </a:ext>
              </a:extLst>
            </p:cNvPr>
            <p:cNvSpPr txBox="1"/>
            <p:nvPr/>
          </p:nvSpPr>
          <p:spPr>
            <a:xfrm>
              <a:off x="23094329" y="9635363"/>
              <a:ext cx="952018" cy="5026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rPr dirty="0"/>
                <a:t>135 K</a:t>
              </a:r>
            </a:p>
          </p:txBody>
        </p:sp>
        <p:sp>
          <p:nvSpPr>
            <p:cNvPr id="58" name="140 K">
              <a:extLst>
                <a:ext uri="{FF2B5EF4-FFF2-40B4-BE49-F238E27FC236}">
                  <a16:creationId xmlns:a16="http://schemas.microsoft.com/office/drawing/2014/main" id="{D87C17DE-4CC6-CBC3-D613-C3307FC4E46C}"/>
                </a:ext>
              </a:extLst>
            </p:cNvPr>
            <p:cNvSpPr txBox="1"/>
            <p:nvPr/>
          </p:nvSpPr>
          <p:spPr>
            <a:xfrm>
              <a:off x="23094329" y="9169440"/>
              <a:ext cx="952018" cy="5026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140 K</a:t>
              </a:r>
            </a:p>
          </p:txBody>
        </p:sp>
        <p:sp>
          <p:nvSpPr>
            <p:cNvPr id="59" name="145 K">
              <a:extLst>
                <a:ext uri="{FF2B5EF4-FFF2-40B4-BE49-F238E27FC236}">
                  <a16:creationId xmlns:a16="http://schemas.microsoft.com/office/drawing/2014/main" id="{3459B15E-323A-1F13-DD4B-ECEDBC93E429}"/>
                </a:ext>
              </a:extLst>
            </p:cNvPr>
            <p:cNvSpPr txBox="1"/>
            <p:nvPr/>
          </p:nvSpPr>
          <p:spPr>
            <a:xfrm>
              <a:off x="23094329" y="8700889"/>
              <a:ext cx="952018" cy="5026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400" b="0"/>
              </a:lvl1pPr>
            </a:lstStyle>
            <a:p>
              <a:r>
                <a:t>145 K</a:t>
              </a:r>
            </a:p>
          </p:txBody>
        </p:sp>
      </p:grpSp>
      <p:sp>
        <p:nvSpPr>
          <p:cNvPr id="60" name="Modèle thermique">
            <a:extLst>
              <a:ext uri="{FF2B5EF4-FFF2-40B4-BE49-F238E27FC236}">
                <a16:creationId xmlns:a16="http://schemas.microsoft.com/office/drawing/2014/main" id="{7C47DBA6-A864-7729-F760-538DD937EB78}"/>
              </a:ext>
            </a:extLst>
          </p:cNvPr>
          <p:cNvSpPr txBox="1"/>
          <p:nvPr/>
        </p:nvSpPr>
        <p:spPr>
          <a:xfrm>
            <a:off x="21906587" y="10558245"/>
            <a:ext cx="2026792" cy="211403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1437" tIns="71437" rIns="71437" bIns="71437" anchor="ctr">
            <a:spAutoFit/>
          </a:bodyPr>
          <a:lstStyle>
            <a:lvl1pPr>
              <a:defRPr sz="2400" b="0"/>
            </a:lvl1pPr>
          </a:lstStyle>
          <a:p>
            <a:r>
              <a:rPr lang="en-US" sz="3200" i="1" dirty="0" err="1"/>
              <a:t>Adapté</a:t>
            </a:r>
            <a:r>
              <a:rPr lang="en-US" sz="3200" i="1" dirty="0"/>
              <a:t> de Lange et al., 2026, submitted</a:t>
            </a:r>
            <a:endParaRPr sz="3200" i="1" dirty="0"/>
          </a:p>
        </p:txBody>
      </p:sp>
      <p:sp>
        <p:nvSpPr>
          <p:cNvPr id="7" name="Températures maximales modélisées :">
            <a:extLst>
              <a:ext uri="{FF2B5EF4-FFF2-40B4-BE49-F238E27FC236}">
                <a16:creationId xmlns:a16="http://schemas.microsoft.com/office/drawing/2014/main" id="{A3301679-822D-83E6-4D99-9C8C71A29C56}"/>
              </a:ext>
            </a:extLst>
          </p:cNvPr>
          <p:cNvSpPr txBox="1"/>
          <p:nvPr/>
        </p:nvSpPr>
        <p:spPr>
          <a:xfrm>
            <a:off x="380549" y="7688054"/>
            <a:ext cx="9514829" cy="63878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lvl1pPr>
              <a:defRPr sz="3400" b="0"/>
            </a:lvl1pPr>
          </a:lstStyle>
          <a:p>
            <a:r>
              <a:rPr dirty="0" err="1"/>
              <a:t>Températures</a:t>
            </a:r>
            <a:r>
              <a:rPr dirty="0"/>
              <a:t> </a:t>
            </a:r>
            <a:r>
              <a:rPr dirty="0" err="1"/>
              <a:t>maximales</a:t>
            </a:r>
            <a:r>
              <a:rPr dirty="0"/>
              <a:t> </a:t>
            </a:r>
            <a:r>
              <a:rPr dirty="0" err="1"/>
              <a:t>modélisées</a:t>
            </a:r>
            <a:r>
              <a:rPr dirty="0"/>
              <a:t> :</a:t>
            </a:r>
          </a:p>
        </p:txBody>
      </p:sp>
      <p:sp>
        <p:nvSpPr>
          <p:cNvPr id="8" name="19">
            <a:extLst>
              <a:ext uri="{FF2B5EF4-FFF2-40B4-BE49-F238E27FC236}">
                <a16:creationId xmlns:a16="http://schemas.microsoft.com/office/drawing/2014/main" id="{AB51B3B1-1CD6-FB51-76B7-4F58D7352D86}"/>
              </a:ext>
            </a:extLst>
          </p:cNvPr>
          <p:cNvSpPr txBox="1">
            <a:spLocks/>
          </p:cNvSpPr>
          <p:nvPr/>
        </p:nvSpPr>
        <p:spPr>
          <a:xfrm>
            <a:off x="24058736" y="13253127"/>
            <a:ext cx="281165" cy="47705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68579" tIns="68579" rIns="68579" bIns="68579"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r" defTabSz="18288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888888"/>
                </a:solidFill>
                <a:effectLst/>
                <a:uFillTx/>
                <a:latin typeface="Calibri"/>
                <a:ea typeface="Calibri"/>
                <a:cs typeface="Calibri"/>
                <a:sym typeface="Calibri"/>
              </a:defRPr>
            </a:lvl1pPr>
            <a:lvl2pPr marL="0" marR="0" indent="228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2pPr>
            <a:lvl3pPr marL="0" marR="0" indent="457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3pPr>
            <a:lvl4pPr marL="0" marR="0" indent="685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4pPr>
            <a:lvl5pPr marL="0" marR="0" indent="9144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5pPr>
            <a:lvl6pPr marL="0" marR="0" indent="11430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6pPr>
            <a:lvl7pPr marL="0" marR="0" indent="1371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7pPr>
            <a:lvl8pPr marL="0" marR="0" indent="1600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8pPr>
            <a:lvl9pPr marL="0" marR="0" indent="1828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9pPr>
          </a:lstStyle>
          <a:p>
            <a:r>
              <a:rPr lang="en-US" dirty="0"/>
              <a:t>9</a:t>
            </a:r>
          </a:p>
        </p:txBody>
      </p:sp>
    </p:spTree>
    <p:extLst>
      <p:ext uri="{BB962C8B-B14F-4D97-AF65-F5344CB8AC3E}">
        <p14:creationId xmlns:p14="http://schemas.microsoft.com/office/powerpoint/2010/main" val="4024563330"/>
      </p:ext>
    </p:extLst>
  </p:cSld>
  <p:clrMapOvr>
    <a:masterClrMapping/>
  </p:clrMapOvr>
  <p:transition spd="med"/>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379DDF54-5FE5-CE1F-903C-3C1B0D9873A1}"/>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F79AFFCE-B898-D052-7176-C6D66390BAFD}"/>
              </a:ext>
            </a:extLst>
          </p:cNvPr>
          <p:cNvSpPr txBox="1"/>
          <p:nvPr/>
        </p:nvSpPr>
        <p:spPr>
          <a:xfrm>
            <a:off x="451196" y="-58934"/>
            <a:ext cx="23613751" cy="109260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68580" tIns="68580" rIns="68580" bIns="68580">
            <a:spAutoFit/>
          </a:bodyPr>
          <a:lstStyle>
            <a:lvl1pPr defTabSz="457200">
              <a:lnSpc>
                <a:spcPts val="10000"/>
              </a:lnSpc>
              <a:spcBef>
                <a:spcPts val="1600"/>
              </a:spcBef>
              <a:defRPr sz="6000">
                <a:latin typeface="Times Roman"/>
                <a:ea typeface="Times Roman"/>
                <a:cs typeface="Times Roman"/>
                <a:sym typeface="Times Roman"/>
              </a:defRPr>
            </a:lvl1pPr>
          </a:lstStyle>
          <a:p>
            <a:pPr>
              <a:lnSpc>
                <a:spcPct val="100000"/>
              </a:lnSpc>
            </a:pPr>
            <a:r>
              <a:rPr lang="en-US" sz="6200" dirty="0" err="1">
                <a:latin typeface="+mj-lt"/>
              </a:rPr>
              <a:t>Résultats</a:t>
            </a:r>
            <a:r>
              <a:rPr lang="en-US" sz="6200" dirty="0">
                <a:latin typeface="+mj-lt"/>
              </a:rPr>
              <a:t> : Variations de </a:t>
            </a:r>
            <a:r>
              <a:rPr lang="en-US" sz="6200" dirty="0" err="1">
                <a:latin typeface="+mj-lt"/>
              </a:rPr>
              <a:t>porosité</a:t>
            </a:r>
            <a:r>
              <a:rPr lang="en-US" sz="6200" dirty="0">
                <a:latin typeface="+mj-lt"/>
              </a:rPr>
              <a:t> et processus de surface</a:t>
            </a:r>
            <a:endParaRPr sz="6200" dirty="0">
              <a:latin typeface="+mj-lt"/>
            </a:endParaRPr>
          </a:p>
        </p:txBody>
      </p:sp>
      <p:pic>
        <p:nvPicPr>
          <p:cNvPr id="19" name="Picture 18">
            <a:extLst>
              <a:ext uri="{FF2B5EF4-FFF2-40B4-BE49-F238E27FC236}">
                <a16:creationId xmlns:a16="http://schemas.microsoft.com/office/drawing/2014/main" id="{1EF1AC8C-DB08-3DC5-D79C-7C9C614EB093}"/>
              </a:ext>
            </a:extLst>
          </p:cNvPr>
          <p:cNvPicPr>
            <a:picLocks noChangeAspect="1"/>
          </p:cNvPicPr>
          <p:nvPr/>
        </p:nvPicPr>
        <p:blipFill>
          <a:blip r:embed="rId3"/>
          <a:stretch>
            <a:fillRect/>
          </a:stretch>
        </p:blipFill>
        <p:spPr>
          <a:xfrm>
            <a:off x="0" y="1951887"/>
            <a:ext cx="15246626" cy="7290527"/>
          </a:xfrm>
          <a:prstGeom prst="rect">
            <a:avLst/>
          </a:prstGeom>
        </p:spPr>
      </p:pic>
      <p:sp>
        <p:nvSpPr>
          <p:cNvPr id="62" name="Modèle thermique">
            <a:extLst>
              <a:ext uri="{FF2B5EF4-FFF2-40B4-BE49-F238E27FC236}">
                <a16:creationId xmlns:a16="http://schemas.microsoft.com/office/drawing/2014/main" id="{D393ADE4-E55A-55CA-BB30-DD9E131E4BAA}"/>
              </a:ext>
            </a:extLst>
          </p:cNvPr>
          <p:cNvSpPr txBox="1"/>
          <p:nvPr/>
        </p:nvSpPr>
        <p:spPr>
          <a:xfrm>
            <a:off x="6976932" y="8985613"/>
            <a:ext cx="8686753" cy="5136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71437" tIns="71437" rIns="71437" bIns="71437" anchor="ctr">
            <a:spAutoFit/>
          </a:bodyPr>
          <a:lstStyle>
            <a:lvl1pPr>
              <a:defRPr sz="2400" b="0"/>
            </a:lvl1pPr>
          </a:lstStyle>
          <a:p>
            <a:r>
              <a:rPr lang="en-US" i="1" dirty="0" err="1"/>
              <a:t>Adapté</a:t>
            </a:r>
            <a:r>
              <a:rPr lang="en-US" i="1" dirty="0"/>
              <a:t> de Lange et al., 2026, submitted</a:t>
            </a:r>
            <a:endParaRPr i="1" dirty="0"/>
          </a:p>
        </p:txBody>
      </p:sp>
      <p:cxnSp>
        <p:nvCxnSpPr>
          <p:cNvPr id="1088" name="Straight Arrow Connector 1087">
            <a:extLst>
              <a:ext uri="{FF2B5EF4-FFF2-40B4-BE49-F238E27FC236}">
                <a16:creationId xmlns:a16="http://schemas.microsoft.com/office/drawing/2014/main" id="{11F484F9-8EB1-1B43-957A-CA98C10D4072}"/>
              </a:ext>
            </a:extLst>
          </p:cNvPr>
          <p:cNvCxnSpPr>
            <a:cxnSpLocks/>
          </p:cNvCxnSpPr>
          <p:nvPr/>
        </p:nvCxnSpPr>
        <p:spPr>
          <a:xfrm>
            <a:off x="7380514" y="1830251"/>
            <a:ext cx="6509657" cy="0"/>
          </a:xfrm>
          <a:prstGeom prst="straightConnector1">
            <a:avLst/>
          </a:prstGeom>
          <a:noFill/>
          <a:ln w="69850" cap="flat">
            <a:solidFill>
              <a:srgbClr val="000000"/>
            </a:solidFill>
            <a:prstDash val="solid"/>
            <a:miter lim="400000"/>
            <a:headEnd type="triangle"/>
            <a:tailEnd type="triangle"/>
          </a:ln>
          <a:effectLst/>
          <a:sp3d/>
        </p:spPr>
        <p:style>
          <a:lnRef idx="0">
            <a:scrgbClr r="0" g="0" b="0"/>
          </a:lnRef>
          <a:fillRef idx="0">
            <a:scrgbClr r="0" g="0" b="0"/>
          </a:fillRef>
          <a:effectRef idx="0">
            <a:scrgbClr r="0" g="0" b="0"/>
          </a:effectRef>
          <a:fontRef idx="none"/>
        </p:style>
      </p:cxnSp>
      <p:cxnSp>
        <p:nvCxnSpPr>
          <p:cNvPr id="1090" name="Straight Arrow Connector 1089">
            <a:extLst>
              <a:ext uri="{FF2B5EF4-FFF2-40B4-BE49-F238E27FC236}">
                <a16:creationId xmlns:a16="http://schemas.microsoft.com/office/drawing/2014/main" id="{D799D04E-5323-1B22-08A3-5617002E9D18}"/>
              </a:ext>
            </a:extLst>
          </p:cNvPr>
          <p:cNvCxnSpPr>
            <a:cxnSpLocks/>
          </p:cNvCxnSpPr>
          <p:nvPr/>
        </p:nvCxnSpPr>
        <p:spPr>
          <a:xfrm>
            <a:off x="870857" y="1830251"/>
            <a:ext cx="6509657" cy="0"/>
          </a:xfrm>
          <a:prstGeom prst="straightConnector1">
            <a:avLst/>
          </a:prstGeom>
          <a:noFill/>
          <a:ln w="69850" cap="flat">
            <a:solidFill>
              <a:srgbClr val="000000"/>
            </a:solidFill>
            <a:prstDash val="solid"/>
            <a:miter lim="400000"/>
            <a:headEnd type="triangle"/>
            <a:tailEnd type="triangle"/>
          </a:ln>
          <a:effectLst/>
          <a:sp3d/>
        </p:spPr>
        <p:style>
          <a:lnRef idx="0">
            <a:scrgbClr r="0" g="0" b="0"/>
          </a:lnRef>
          <a:fillRef idx="0">
            <a:scrgbClr r="0" g="0" b="0"/>
          </a:fillRef>
          <a:effectRef idx="0">
            <a:scrgbClr r="0" g="0" b="0"/>
          </a:effectRef>
          <a:fontRef idx="none"/>
        </p:style>
      </p:cxnSp>
      <p:sp>
        <p:nvSpPr>
          <p:cNvPr id="1091" name="TextBox 1090">
            <a:extLst>
              <a:ext uri="{FF2B5EF4-FFF2-40B4-BE49-F238E27FC236}">
                <a16:creationId xmlns:a16="http://schemas.microsoft.com/office/drawing/2014/main" id="{21A51057-5FEF-8C36-262A-35632DD04609}"/>
              </a:ext>
            </a:extLst>
          </p:cNvPr>
          <p:cNvSpPr txBox="1"/>
          <p:nvPr/>
        </p:nvSpPr>
        <p:spPr>
          <a:xfrm>
            <a:off x="8786385" y="1204381"/>
            <a:ext cx="6811229" cy="63671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algn="l"/>
            <a:r>
              <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rPr>
              <a:t>Leading Hemisphere</a:t>
            </a:r>
            <a:endParaRPr kumimoji="0" lang="en-US" sz="3200" i="0" u="none" strike="noStrike" cap="none" spc="0" normalizeH="0" baseline="0" dirty="0">
              <a:ln>
                <a:noFill/>
              </a:ln>
              <a:solidFill>
                <a:srgbClr val="000000"/>
              </a:solidFill>
              <a:effectLst/>
              <a:uFillTx/>
              <a:latin typeface="Helvetica Neue"/>
              <a:ea typeface="Helvetica Neue"/>
              <a:cs typeface="Helvetica Neue"/>
              <a:sym typeface="Helvetica Neue"/>
            </a:endParaRPr>
          </a:p>
        </p:txBody>
      </p:sp>
      <p:sp>
        <p:nvSpPr>
          <p:cNvPr id="1092" name="TextBox 1091">
            <a:extLst>
              <a:ext uri="{FF2B5EF4-FFF2-40B4-BE49-F238E27FC236}">
                <a16:creationId xmlns:a16="http://schemas.microsoft.com/office/drawing/2014/main" id="{2879AF06-1BF4-7F5E-5A87-9B9F1B38BF8F}"/>
              </a:ext>
            </a:extLst>
          </p:cNvPr>
          <p:cNvSpPr txBox="1"/>
          <p:nvPr/>
        </p:nvSpPr>
        <p:spPr>
          <a:xfrm>
            <a:off x="2514599" y="1241131"/>
            <a:ext cx="6811229" cy="63671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algn="l"/>
            <a:r>
              <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rPr>
              <a:t>Trailing Hemisphere</a:t>
            </a:r>
            <a:endParaRPr kumimoji="0" lang="en-US" sz="3200" i="0" u="none" strike="noStrike" cap="none" spc="0" normalizeH="0" baseline="0" dirty="0">
              <a:ln>
                <a:noFill/>
              </a:ln>
              <a:solidFill>
                <a:srgbClr val="000000"/>
              </a:solidFill>
              <a:effectLst/>
              <a:uFillTx/>
              <a:latin typeface="Helvetica Neue"/>
              <a:ea typeface="Helvetica Neue"/>
              <a:cs typeface="Helvetica Neue"/>
              <a:sym typeface="Helvetica Neue"/>
            </a:endParaRPr>
          </a:p>
        </p:txBody>
      </p:sp>
      <p:sp>
        <p:nvSpPr>
          <p:cNvPr id="3" name="19">
            <a:extLst>
              <a:ext uri="{FF2B5EF4-FFF2-40B4-BE49-F238E27FC236}">
                <a16:creationId xmlns:a16="http://schemas.microsoft.com/office/drawing/2014/main" id="{66808F48-93DE-94E6-864C-5FB50641E5DE}"/>
              </a:ext>
            </a:extLst>
          </p:cNvPr>
          <p:cNvSpPr txBox="1">
            <a:spLocks/>
          </p:cNvSpPr>
          <p:nvPr/>
        </p:nvSpPr>
        <p:spPr>
          <a:xfrm>
            <a:off x="23916069" y="13253127"/>
            <a:ext cx="423832" cy="47705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68579" tIns="68579" rIns="68579" bIns="68579"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r" defTabSz="18288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888888"/>
                </a:solidFill>
                <a:effectLst/>
                <a:uFillTx/>
                <a:latin typeface="Calibri"/>
                <a:ea typeface="Calibri"/>
                <a:cs typeface="Calibri"/>
                <a:sym typeface="Calibri"/>
              </a:defRPr>
            </a:lvl1pPr>
            <a:lvl2pPr marL="0" marR="0" indent="228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2pPr>
            <a:lvl3pPr marL="0" marR="0" indent="457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3pPr>
            <a:lvl4pPr marL="0" marR="0" indent="685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4pPr>
            <a:lvl5pPr marL="0" marR="0" indent="9144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5pPr>
            <a:lvl6pPr marL="0" marR="0" indent="11430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6pPr>
            <a:lvl7pPr marL="0" marR="0" indent="1371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7pPr>
            <a:lvl8pPr marL="0" marR="0" indent="1600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8pPr>
            <a:lvl9pPr marL="0" marR="0" indent="1828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9pPr>
          </a:lstStyle>
          <a:p>
            <a:r>
              <a:rPr lang="en-US" dirty="0"/>
              <a:t>10</a:t>
            </a:r>
          </a:p>
        </p:txBody>
      </p:sp>
      <p:sp>
        <p:nvSpPr>
          <p:cNvPr id="4" name="TextBox 3">
            <a:extLst>
              <a:ext uri="{FF2B5EF4-FFF2-40B4-BE49-F238E27FC236}">
                <a16:creationId xmlns:a16="http://schemas.microsoft.com/office/drawing/2014/main" id="{6E030B45-EF76-AB43-104B-8ACC5F147243}"/>
              </a:ext>
            </a:extLst>
          </p:cNvPr>
          <p:cNvSpPr txBox="1"/>
          <p:nvPr/>
        </p:nvSpPr>
        <p:spPr>
          <a:xfrm>
            <a:off x="16336799" y="3810863"/>
            <a:ext cx="6811229" cy="260648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457200" indent="-457200" algn="l">
              <a:buFont typeface="Arial" panose="020B0604020202020204" pitchFamily="34" charset="0"/>
              <a:buChar char="•"/>
            </a:pPr>
            <a:r>
              <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rPr>
              <a:t>Forte </a:t>
            </a:r>
            <a:r>
              <a:rPr kumimoji="0" lang="en-US" sz="3200" b="0" i="0" u="none" strike="noStrike" cap="none" spc="0" normalizeH="0" baseline="0" dirty="0" err="1">
                <a:ln>
                  <a:noFill/>
                </a:ln>
                <a:solidFill>
                  <a:srgbClr val="000000"/>
                </a:solidFill>
                <a:effectLst/>
                <a:uFillTx/>
                <a:latin typeface="Helvetica Neue"/>
                <a:ea typeface="Helvetica Neue"/>
                <a:cs typeface="Helvetica Neue"/>
                <a:sym typeface="Helvetica Neue"/>
              </a:rPr>
              <a:t>porosité</a:t>
            </a:r>
            <a:r>
              <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rPr>
              <a:t> de la glace </a:t>
            </a:r>
            <a:r>
              <a:rPr kumimoji="0" lang="en-US" sz="3200" b="0" i="0" u="none" strike="noStrike" cap="none" spc="0" normalizeH="0" baseline="0" dirty="0" err="1">
                <a:ln>
                  <a:noFill/>
                </a:ln>
                <a:solidFill>
                  <a:srgbClr val="000000"/>
                </a:solidFill>
                <a:effectLst/>
                <a:uFillTx/>
                <a:latin typeface="Helvetica Neue"/>
                <a:ea typeface="Helvetica Neue"/>
                <a:cs typeface="Helvetica Neue"/>
                <a:sym typeface="Helvetica Neue"/>
              </a:rPr>
              <a:t>en</a:t>
            </a:r>
            <a:r>
              <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rPr>
              <a:t> surface : </a:t>
            </a:r>
            <a:r>
              <a:rPr lang="en-US" dirty="0"/>
              <a:t>61 ± 10 % (1σ). </a:t>
            </a:r>
            <a:br>
              <a:rPr lang="en-US" dirty="0"/>
            </a:br>
            <a:r>
              <a:rPr lang="en-US" b="0" dirty="0"/>
              <a:t>(</a:t>
            </a:r>
            <a:r>
              <a:rPr lang="en-US" b="0" dirty="0" err="1"/>
              <a:t>neige</a:t>
            </a:r>
            <a:r>
              <a:rPr lang="en-US" b="0" dirty="0"/>
              <a:t> </a:t>
            </a:r>
            <a:r>
              <a:rPr lang="en-US" b="0" dirty="0" err="1"/>
              <a:t>terrestre</a:t>
            </a:r>
            <a:r>
              <a:rPr lang="en-US" b="0" dirty="0"/>
              <a:t> ~50%)</a:t>
            </a:r>
            <a:endPar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endParaRPr>
          </a:p>
          <a:p>
            <a:pPr marL="457200" indent="-457200" algn="l">
              <a:buFont typeface="Arial" panose="020B0604020202020204" pitchFamily="34" charset="0"/>
              <a:buChar char="•"/>
            </a:pPr>
            <a:endPar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endParaRPr>
          </a:p>
          <a:p>
            <a:pPr marL="457200" indent="-457200" algn="l">
              <a:buFont typeface="Arial" panose="020B0604020202020204" pitchFamily="34" charset="0"/>
              <a:buChar char="•"/>
            </a:pPr>
            <a:r>
              <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rPr>
              <a:t>Fortes variations </a:t>
            </a:r>
            <a:r>
              <a:rPr kumimoji="0" lang="en-US" sz="3200" b="0" i="0" u="none" strike="noStrike" cap="none" spc="0" normalizeH="0" baseline="0" dirty="0" err="1">
                <a:ln>
                  <a:noFill/>
                </a:ln>
                <a:solidFill>
                  <a:srgbClr val="000000"/>
                </a:solidFill>
                <a:effectLst/>
                <a:uFillTx/>
                <a:latin typeface="Helvetica Neue"/>
                <a:ea typeface="Helvetica Neue"/>
                <a:cs typeface="Helvetica Neue"/>
                <a:sym typeface="Helvetica Neue"/>
              </a:rPr>
              <a:t>spatiales</a:t>
            </a:r>
            <a:r>
              <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rPr>
              <a:t>.</a:t>
            </a:r>
          </a:p>
        </p:txBody>
      </p:sp>
    </p:spTree>
    <p:extLst>
      <p:ext uri="{BB962C8B-B14F-4D97-AF65-F5344CB8AC3E}">
        <p14:creationId xmlns:p14="http://schemas.microsoft.com/office/powerpoint/2010/main" val="3535880940"/>
      </p:ext>
    </p:extLst>
  </p:cSld>
  <p:clrMapOvr>
    <a:masterClrMapping/>
  </p:clrMapOvr>
  <p:transition spd="med"/>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754944AE-9E3D-9E8D-00E7-D778FAB2BF5D}"/>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D8A25CC8-5690-032E-D915-F885C21EF343}"/>
              </a:ext>
            </a:extLst>
          </p:cNvPr>
          <p:cNvSpPr txBox="1"/>
          <p:nvPr/>
        </p:nvSpPr>
        <p:spPr>
          <a:xfrm>
            <a:off x="451196" y="-58934"/>
            <a:ext cx="23613751" cy="109260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68580" tIns="68580" rIns="68580" bIns="68580">
            <a:spAutoFit/>
          </a:bodyPr>
          <a:lstStyle>
            <a:lvl1pPr defTabSz="457200">
              <a:lnSpc>
                <a:spcPts val="10000"/>
              </a:lnSpc>
              <a:spcBef>
                <a:spcPts val="1600"/>
              </a:spcBef>
              <a:defRPr sz="6000">
                <a:latin typeface="Times Roman"/>
                <a:ea typeface="Times Roman"/>
                <a:cs typeface="Times Roman"/>
                <a:sym typeface="Times Roman"/>
              </a:defRPr>
            </a:lvl1pPr>
          </a:lstStyle>
          <a:p>
            <a:pPr>
              <a:lnSpc>
                <a:spcPct val="100000"/>
              </a:lnSpc>
            </a:pPr>
            <a:r>
              <a:rPr lang="en-US" sz="6200" dirty="0" err="1">
                <a:latin typeface="+mj-lt"/>
              </a:rPr>
              <a:t>Résultats</a:t>
            </a:r>
            <a:r>
              <a:rPr lang="en-US" sz="6200" dirty="0">
                <a:latin typeface="+mj-lt"/>
              </a:rPr>
              <a:t> : Variations de </a:t>
            </a:r>
            <a:r>
              <a:rPr lang="en-US" sz="6200" dirty="0" err="1">
                <a:latin typeface="+mj-lt"/>
              </a:rPr>
              <a:t>porosité</a:t>
            </a:r>
            <a:r>
              <a:rPr lang="en-US" sz="6200" dirty="0">
                <a:latin typeface="+mj-lt"/>
              </a:rPr>
              <a:t> et processus de surface</a:t>
            </a:r>
            <a:endParaRPr sz="6200" dirty="0">
              <a:latin typeface="+mj-lt"/>
            </a:endParaRPr>
          </a:p>
        </p:txBody>
      </p:sp>
      <p:pic>
        <p:nvPicPr>
          <p:cNvPr id="19" name="Picture 18">
            <a:extLst>
              <a:ext uri="{FF2B5EF4-FFF2-40B4-BE49-F238E27FC236}">
                <a16:creationId xmlns:a16="http://schemas.microsoft.com/office/drawing/2014/main" id="{B648ECD6-5385-03F8-774B-B3543BE743ED}"/>
              </a:ext>
            </a:extLst>
          </p:cNvPr>
          <p:cNvPicPr>
            <a:picLocks noChangeAspect="1"/>
          </p:cNvPicPr>
          <p:nvPr/>
        </p:nvPicPr>
        <p:blipFill>
          <a:blip r:embed="rId3"/>
          <a:stretch>
            <a:fillRect/>
          </a:stretch>
        </p:blipFill>
        <p:spPr>
          <a:xfrm>
            <a:off x="0" y="1951887"/>
            <a:ext cx="15246626" cy="7290527"/>
          </a:xfrm>
          <a:prstGeom prst="rect">
            <a:avLst/>
          </a:prstGeom>
        </p:spPr>
      </p:pic>
      <p:sp>
        <p:nvSpPr>
          <p:cNvPr id="62" name="Modèle thermique">
            <a:extLst>
              <a:ext uri="{FF2B5EF4-FFF2-40B4-BE49-F238E27FC236}">
                <a16:creationId xmlns:a16="http://schemas.microsoft.com/office/drawing/2014/main" id="{95F334A3-DE13-CC18-FAB7-4079D2967CDB}"/>
              </a:ext>
            </a:extLst>
          </p:cNvPr>
          <p:cNvSpPr txBox="1"/>
          <p:nvPr/>
        </p:nvSpPr>
        <p:spPr>
          <a:xfrm>
            <a:off x="6976932" y="8985613"/>
            <a:ext cx="8686753" cy="5136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71437" tIns="71437" rIns="71437" bIns="71437" anchor="ctr">
            <a:spAutoFit/>
          </a:bodyPr>
          <a:lstStyle>
            <a:lvl1pPr>
              <a:defRPr sz="2400" b="0"/>
            </a:lvl1pPr>
          </a:lstStyle>
          <a:p>
            <a:r>
              <a:rPr lang="en-US" i="1" dirty="0" err="1"/>
              <a:t>Adapté</a:t>
            </a:r>
            <a:r>
              <a:rPr lang="en-US" i="1" dirty="0"/>
              <a:t> de Lange et al., 2026, submitted</a:t>
            </a:r>
            <a:endParaRPr i="1" dirty="0"/>
          </a:p>
        </p:txBody>
      </p:sp>
      <p:cxnSp>
        <p:nvCxnSpPr>
          <p:cNvPr id="1088" name="Straight Arrow Connector 1087">
            <a:extLst>
              <a:ext uri="{FF2B5EF4-FFF2-40B4-BE49-F238E27FC236}">
                <a16:creationId xmlns:a16="http://schemas.microsoft.com/office/drawing/2014/main" id="{2B328CBE-E5FE-859F-DFC3-4250AF6C1B00}"/>
              </a:ext>
            </a:extLst>
          </p:cNvPr>
          <p:cNvCxnSpPr>
            <a:cxnSpLocks/>
          </p:cNvCxnSpPr>
          <p:nvPr/>
        </p:nvCxnSpPr>
        <p:spPr>
          <a:xfrm>
            <a:off x="7380514" y="1830251"/>
            <a:ext cx="6509657" cy="0"/>
          </a:xfrm>
          <a:prstGeom prst="straightConnector1">
            <a:avLst/>
          </a:prstGeom>
          <a:noFill/>
          <a:ln w="69850" cap="flat">
            <a:solidFill>
              <a:srgbClr val="000000"/>
            </a:solidFill>
            <a:prstDash val="solid"/>
            <a:miter lim="400000"/>
            <a:headEnd type="triangle"/>
            <a:tailEnd type="triangle"/>
          </a:ln>
          <a:effectLst/>
          <a:sp3d/>
        </p:spPr>
        <p:style>
          <a:lnRef idx="0">
            <a:scrgbClr r="0" g="0" b="0"/>
          </a:lnRef>
          <a:fillRef idx="0">
            <a:scrgbClr r="0" g="0" b="0"/>
          </a:fillRef>
          <a:effectRef idx="0">
            <a:scrgbClr r="0" g="0" b="0"/>
          </a:effectRef>
          <a:fontRef idx="none"/>
        </p:style>
      </p:cxnSp>
      <p:cxnSp>
        <p:nvCxnSpPr>
          <p:cNvPr id="1090" name="Straight Arrow Connector 1089">
            <a:extLst>
              <a:ext uri="{FF2B5EF4-FFF2-40B4-BE49-F238E27FC236}">
                <a16:creationId xmlns:a16="http://schemas.microsoft.com/office/drawing/2014/main" id="{790FD2AC-4CE5-B35D-A844-35E2641037C3}"/>
              </a:ext>
            </a:extLst>
          </p:cNvPr>
          <p:cNvCxnSpPr>
            <a:cxnSpLocks/>
          </p:cNvCxnSpPr>
          <p:nvPr/>
        </p:nvCxnSpPr>
        <p:spPr>
          <a:xfrm>
            <a:off x="870857" y="1830251"/>
            <a:ext cx="6509657" cy="0"/>
          </a:xfrm>
          <a:prstGeom prst="straightConnector1">
            <a:avLst/>
          </a:prstGeom>
          <a:noFill/>
          <a:ln w="69850" cap="flat">
            <a:solidFill>
              <a:srgbClr val="000000"/>
            </a:solidFill>
            <a:prstDash val="solid"/>
            <a:miter lim="400000"/>
            <a:headEnd type="triangle"/>
            <a:tailEnd type="triangle"/>
          </a:ln>
          <a:effectLst/>
          <a:sp3d/>
        </p:spPr>
        <p:style>
          <a:lnRef idx="0">
            <a:scrgbClr r="0" g="0" b="0"/>
          </a:lnRef>
          <a:fillRef idx="0">
            <a:scrgbClr r="0" g="0" b="0"/>
          </a:fillRef>
          <a:effectRef idx="0">
            <a:scrgbClr r="0" g="0" b="0"/>
          </a:effectRef>
          <a:fontRef idx="none"/>
        </p:style>
      </p:cxnSp>
      <p:sp>
        <p:nvSpPr>
          <p:cNvPr id="1091" name="TextBox 1090">
            <a:extLst>
              <a:ext uri="{FF2B5EF4-FFF2-40B4-BE49-F238E27FC236}">
                <a16:creationId xmlns:a16="http://schemas.microsoft.com/office/drawing/2014/main" id="{5D26C56A-B5D9-2928-59FD-D9528461B428}"/>
              </a:ext>
            </a:extLst>
          </p:cNvPr>
          <p:cNvSpPr txBox="1"/>
          <p:nvPr/>
        </p:nvSpPr>
        <p:spPr>
          <a:xfrm>
            <a:off x="8786385" y="1204381"/>
            <a:ext cx="6811229" cy="63671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algn="l"/>
            <a:r>
              <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rPr>
              <a:t>Leading Hemisphere</a:t>
            </a:r>
            <a:endParaRPr kumimoji="0" lang="en-US" sz="3200" i="0" u="none" strike="noStrike" cap="none" spc="0" normalizeH="0" baseline="0" dirty="0">
              <a:ln>
                <a:noFill/>
              </a:ln>
              <a:solidFill>
                <a:srgbClr val="000000"/>
              </a:solidFill>
              <a:effectLst/>
              <a:uFillTx/>
              <a:latin typeface="Helvetica Neue"/>
              <a:ea typeface="Helvetica Neue"/>
              <a:cs typeface="Helvetica Neue"/>
              <a:sym typeface="Helvetica Neue"/>
            </a:endParaRPr>
          </a:p>
        </p:txBody>
      </p:sp>
      <p:sp>
        <p:nvSpPr>
          <p:cNvPr id="1092" name="TextBox 1091">
            <a:extLst>
              <a:ext uri="{FF2B5EF4-FFF2-40B4-BE49-F238E27FC236}">
                <a16:creationId xmlns:a16="http://schemas.microsoft.com/office/drawing/2014/main" id="{14898BC0-0754-7A17-14EA-E5E2FCBD2C37}"/>
              </a:ext>
            </a:extLst>
          </p:cNvPr>
          <p:cNvSpPr txBox="1"/>
          <p:nvPr/>
        </p:nvSpPr>
        <p:spPr>
          <a:xfrm>
            <a:off x="2514599" y="1241131"/>
            <a:ext cx="6811229" cy="63671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algn="l"/>
            <a:r>
              <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rPr>
              <a:t>Trailing Hemisphere</a:t>
            </a:r>
            <a:endParaRPr kumimoji="0" lang="en-US" sz="3200" i="0" u="none" strike="noStrike" cap="none" spc="0" normalizeH="0" baseline="0" dirty="0">
              <a:ln>
                <a:noFill/>
              </a:ln>
              <a:solidFill>
                <a:srgbClr val="000000"/>
              </a:solidFill>
              <a:effectLst/>
              <a:uFillTx/>
              <a:latin typeface="Helvetica Neue"/>
              <a:ea typeface="Helvetica Neue"/>
              <a:cs typeface="Helvetica Neue"/>
              <a:sym typeface="Helvetica Neue"/>
            </a:endParaRPr>
          </a:p>
        </p:txBody>
      </p:sp>
      <p:sp>
        <p:nvSpPr>
          <p:cNvPr id="3" name="19">
            <a:extLst>
              <a:ext uri="{FF2B5EF4-FFF2-40B4-BE49-F238E27FC236}">
                <a16:creationId xmlns:a16="http://schemas.microsoft.com/office/drawing/2014/main" id="{6750AF32-724C-B38E-0E81-51B83800CAB1}"/>
              </a:ext>
            </a:extLst>
          </p:cNvPr>
          <p:cNvSpPr txBox="1">
            <a:spLocks/>
          </p:cNvSpPr>
          <p:nvPr/>
        </p:nvSpPr>
        <p:spPr>
          <a:xfrm>
            <a:off x="23916069" y="13253127"/>
            <a:ext cx="423832" cy="47705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68579" tIns="68579" rIns="68579" bIns="68579"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r" defTabSz="18288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888888"/>
                </a:solidFill>
                <a:effectLst/>
                <a:uFillTx/>
                <a:latin typeface="Calibri"/>
                <a:ea typeface="Calibri"/>
                <a:cs typeface="Calibri"/>
                <a:sym typeface="Calibri"/>
              </a:defRPr>
            </a:lvl1pPr>
            <a:lvl2pPr marL="0" marR="0" indent="228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2pPr>
            <a:lvl3pPr marL="0" marR="0" indent="457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3pPr>
            <a:lvl4pPr marL="0" marR="0" indent="685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4pPr>
            <a:lvl5pPr marL="0" marR="0" indent="9144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5pPr>
            <a:lvl6pPr marL="0" marR="0" indent="11430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6pPr>
            <a:lvl7pPr marL="0" marR="0" indent="1371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7pPr>
            <a:lvl8pPr marL="0" marR="0" indent="1600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8pPr>
            <a:lvl9pPr marL="0" marR="0" indent="1828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9pPr>
          </a:lstStyle>
          <a:p>
            <a:r>
              <a:rPr lang="en-US" dirty="0"/>
              <a:t>10</a:t>
            </a:r>
          </a:p>
        </p:txBody>
      </p:sp>
      <p:sp>
        <p:nvSpPr>
          <p:cNvPr id="4" name="TextBox 3">
            <a:extLst>
              <a:ext uri="{FF2B5EF4-FFF2-40B4-BE49-F238E27FC236}">
                <a16:creationId xmlns:a16="http://schemas.microsoft.com/office/drawing/2014/main" id="{A6C3447D-6314-ED76-56E5-468C728CADD2}"/>
              </a:ext>
            </a:extLst>
          </p:cNvPr>
          <p:cNvSpPr txBox="1"/>
          <p:nvPr/>
        </p:nvSpPr>
        <p:spPr>
          <a:xfrm>
            <a:off x="16336799" y="3810863"/>
            <a:ext cx="6811229" cy="260648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457200" indent="-457200" algn="l">
              <a:buFont typeface="Arial" panose="020B0604020202020204" pitchFamily="34" charset="0"/>
              <a:buChar char="•"/>
            </a:pPr>
            <a:r>
              <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rPr>
              <a:t>Forte </a:t>
            </a:r>
            <a:r>
              <a:rPr kumimoji="0" lang="en-US" sz="3200" b="0" i="0" u="none" strike="noStrike" cap="none" spc="0" normalizeH="0" baseline="0" dirty="0" err="1">
                <a:ln>
                  <a:noFill/>
                </a:ln>
                <a:solidFill>
                  <a:srgbClr val="000000"/>
                </a:solidFill>
                <a:effectLst/>
                <a:uFillTx/>
                <a:latin typeface="Helvetica Neue"/>
                <a:ea typeface="Helvetica Neue"/>
                <a:cs typeface="Helvetica Neue"/>
                <a:sym typeface="Helvetica Neue"/>
              </a:rPr>
              <a:t>porosité</a:t>
            </a:r>
            <a:r>
              <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rPr>
              <a:t> de la glace </a:t>
            </a:r>
            <a:r>
              <a:rPr kumimoji="0" lang="en-US" sz="3200" b="0" i="0" u="none" strike="noStrike" cap="none" spc="0" normalizeH="0" baseline="0" dirty="0" err="1">
                <a:ln>
                  <a:noFill/>
                </a:ln>
                <a:solidFill>
                  <a:srgbClr val="000000"/>
                </a:solidFill>
                <a:effectLst/>
                <a:uFillTx/>
                <a:latin typeface="Helvetica Neue"/>
                <a:ea typeface="Helvetica Neue"/>
                <a:cs typeface="Helvetica Neue"/>
                <a:sym typeface="Helvetica Neue"/>
              </a:rPr>
              <a:t>en</a:t>
            </a:r>
            <a:r>
              <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rPr>
              <a:t> surface : </a:t>
            </a:r>
            <a:r>
              <a:rPr lang="en-US" dirty="0"/>
              <a:t>61 ± 10 % (1σ). </a:t>
            </a:r>
            <a:br>
              <a:rPr lang="en-US" dirty="0"/>
            </a:br>
            <a:r>
              <a:rPr lang="en-US" b="0" dirty="0"/>
              <a:t>(</a:t>
            </a:r>
            <a:r>
              <a:rPr lang="en-US" b="0" dirty="0" err="1"/>
              <a:t>neige</a:t>
            </a:r>
            <a:r>
              <a:rPr lang="en-US" b="0" dirty="0"/>
              <a:t> </a:t>
            </a:r>
            <a:r>
              <a:rPr lang="en-US" b="0" dirty="0" err="1"/>
              <a:t>terrestre</a:t>
            </a:r>
            <a:r>
              <a:rPr lang="en-US" b="0" dirty="0"/>
              <a:t> ~50%)</a:t>
            </a:r>
            <a:endPar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endParaRPr>
          </a:p>
          <a:p>
            <a:pPr marL="457200" indent="-457200" algn="l">
              <a:buFont typeface="Arial" panose="020B0604020202020204" pitchFamily="34" charset="0"/>
              <a:buChar char="•"/>
            </a:pPr>
            <a:endPar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endParaRPr>
          </a:p>
          <a:p>
            <a:pPr marL="457200" indent="-457200" algn="l">
              <a:buFont typeface="Arial" panose="020B0604020202020204" pitchFamily="34" charset="0"/>
              <a:buChar char="•"/>
            </a:pPr>
            <a:r>
              <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rPr>
              <a:t>Fortes variations </a:t>
            </a:r>
            <a:r>
              <a:rPr kumimoji="0" lang="en-US" sz="3200" b="0" i="0" u="none" strike="noStrike" cap="none" spc="0" normalizeH="0" baseline="0" dirty="0" err="1">
                <a:ln>
                  <a:noFill/>
                </a:ln>
                <a:solidFill>
                  <a:srgbClr val="000000"/>
                </a:solidFill>
                <a:effectLst/>
                <a:uFillTx/>
                <a:latin typeface="Helvetica Neue"/>
                <a:ea typeface="Helvetica Neue"/>
                <a:cs typeface="Helvetica Neue"/>
                <a:sym typeface="Helvetica Neue"/>
              </a:rPr>
              <a:t>spatiales</a:t>
            </a:r>
            <a:r>
              <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rPr>
              <a:t>.</a:t>
            </a:r>
          </a:p>
        </p:txBody>
      </p:sp>
    </p:spTree>
    <p:extLst>
      <p:ext uri="{BB962C8B-B14F-4D97-AF65-F5344CB8AC3E}">
        <p14:creationId xmlns:p14="http://schemas.microsoft.com/office/powerpoint/2010/main" val="1516754660"/>
      </p:ext>
    </p:extLst>
  </p:cSld>
  <p:clrMapOvr>
    <a:masterClrMapping/>
  </p:clrMapOvr>
  <p:transition spd="med"/>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2C33E1A5-F9C1-EF15-B757-788205112583}"/>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B9B8100D-3DB8-72F8-F710-8363D76F9712}"/>
              </a:ext>
            </a:extLst>
          </p:cNvPr>
          <p:cNvSpPr txBox="1"/>
          <p:nvPr/>
        </p:nvSpPr>
        <p:spPr>
          <a:xfrm>
            <a:off x="451196" y="-58934"/>
            <a:ext cx="23613751" cy="109260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68580" tIns="68580" rIns="68580" bIns="68580">
            <a:spAutoFit/>
          </a:bodyPr>
          <a:lstStyle>
            <a:lvl1pPr defTabSz="457200">
              <a:lnSpc>
                <a:spcPts val="10000"/>
              </a:lnSpc>
              <a:spcBef>
                <a:spcPts val="1600"/>
              </a:spcBef>
              <a:defRPr sz="6000">
                <a:latin typeface="Times Roman"/>
                <a:ea typeface="Times Roman"/>
                <a:cs typeface="Times Roman"/>
                <a:sym typeface="Times Roman"/>
              </a:defRPr>
            </a:lvl1pPr>
          </a:lstStyle>
          <a:p>
            <a:pPr>
              <a:lnSpc>
                <a:spcPct val="100000"/>
              </a:lnSpc>
            </a:pPr>
            <a:r>
              <a:rPr lang="en-US" sz="6200" dirty="0" err="1">
                <a:latin typeface="+mj-lt"/>
              </a:rPr>
              <a:t>Résultats</a:t>
            </a:r>
            <a:r>
              <a:rPr lang="en-US" sz="6200" dirty="0">
                <a:latin typeface="+mj-lt"/>
              </a:rPr>
              <a:t> : Variations de </a:t>
            </a:r>
            <a:r>
              <a:rPr lang="en-US" sz="6200" dirty="0" err="1">
                <a:latin typeface="+mj-lt"/>
              </a:rPr>
              <a:t>porosité</a:t>
            </a:r>
            <a:r>
              <a:rPr lang="en-US" sz="6200" dirty="0">
                <a:latin typeface="+mj-lt"/>
              </a:rPr>
              <a:t> et processus de surface</a:t>
            </a:r>
            <a:endParaRPr sz="6200" dirty="0">
              <a:latin typeface="+mj-lt"/>
            </a:endParaRPr>
          </a:p>
        </p:txBody>
      </p:sp>
      <p:pic>
        <p:nvPicPr>
          <p:cNvPr id="19" name="Picture 18">
            <a:extLst>
              <a:ext uri="{FF2B5EF4-FFF2-40B4-BE49-F238E27FC236}">
                <a16:creationId xmlns:a16="http://schemas.microsoft.com/office/drawing/2014/main" id="{E63256AE-686C-40B4-DE26-27CE3B597C97}"/>
              </a:ext>
            </a:extLst>
          </p:cNvPr>
          <p:cNvPicPr>
            <a:picLocks noChangeAspect="1"/>
          </p:cNvPicPr>
          <p:nvPr/>
        </p:nvPicPr>
        <p:blipFill>
          <a:blip r:embed="rId3"/>
          <a:stretch>
            <a:fillRect/>
          </a:stretch>
        </p:blipFill>
        <p:spPr>
          <a:xfrm>
            <a:off x="0" y="1951887"/>
            <a:ext cx="15246626" cy="7290527"/>
          </a:xfrm>
          <a:prstGeom prst="rect">
            <a:avLst/>
          </a:prstGeom>
        </p:spPr>
      </p:pic>
      <p:sp>
        <p:nvSpPr>
          <p:cNvPr id="24" name="TextBox 23">
            <a:extLst>
              <a:ext uri="{FF2B5EF4-FFF2-40B4-BE49-F238E27FC236}">
                <a16:creationId xmlns:a16="http://schemas.microsoft.com/office/drawing/2014/main" id="{B01478A5-200F-BC52-BA4E-63E395BC155E}"/>
              </a:ext>
            </a:extLst>
          </p:cNvPr>
          <p:cNvSpPr txBox="1"/>
          <p:nvPr/>
        </p:nvSpPr>
        <p:spPr>
          <a:xfrm>
            <a:off x="1011826" y="9608529"/>
            <a:ext cx="6811229" cy="2114039"/>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457200" indent="-457200" algn="l">
              <a:buFont typeface="Arial" panose="020B0604020202020204" pitchFamily="34" charset="0"/>
              <a:buChar char="•"/>
            </a:pPr>
            <a:r>
              <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rPr>
              <a:t>La surface </a:t>
            </a:r>
            <a:r>
              <a:rPr kumimoji="0" lang="en-US" sz="3200" b="0" i="0" u="none" strike="noStrike" cap="none" spc="0" normalizeH="0" baseline="0" dirty="0" err="1">
                <a:ln>
                  <a:noFill/>
                </a:ln>
                <a:solidFill>
                  <a:srgbClr val="000000"/>
                </a:solidFill>
                <a:effectLst/>
                <a:uFillTx/>
                <a:latin typeface="Helvetica Neue"/>
                <a:ea typeface="Helvetica Neue"/>
                <a:cs typeface="Helvetica Neue"/>
                <a:sym typeface="Helvetica Neue"/>
              </a:rPr>
              <a:t>d’Europe</a:t>
            </a:r>
            <a:r>
              <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rPr>
              <a:t> est </a:t>
            </a:r>
            <a:r>
              <a:rPr kumimoji="0" lang="en-US" sz="3200" b="0" i="0" u="none" strike="noStrike" cap="none" spc="0" normalizeH="0" baseline="0" dirty="0" err="1">
                <a:ln>
                  <a:noFill/>
                </a:ln>
                <a:solidFill>
                  <a:srgbClr val="000000"/>
                </a:solidFill>
                <a:effectLst/>
                <a:uFillTx/>
                <a:latin typeface="Helvetica Neue"/>
                <a:ea typeface="Helvetica Neue"/>
                <a:cs typeface="Helvetica Neue"/>
                <a:sym typeface="Helvetica Neue"/>
              </a:rPr>
              <a:t>ancienne</a:t>
            </a:r>
            <a:r>
              <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rPr>
              <a:t> de </a:t>
            </a:r>
            <a:r>
              <a:rPr kumimoji="0" lang="en-US" sz="3200" b="0" i="0" u="none" strike="noStrike" cap="none" spc="0" normalizeH="0" baseline="0" dirty="0" err="1">
                <a:ln>
                  <a:noFill/>
                </a:ln>
                <a:solidFill>
                  <a:srgbClr val="000000"/>
                </a:solidFill>
                <a:effectLst/>
                <a:uFillTx/>
                <a:latin typeface="Helvetica Neue"/>
                <a:ea typeface="Helvetica Neue"/>
                <a:cs typeface="Helvetica Neue"/>
                <a:sym typeface="Helvetica Neue"/>
              </a:rPr>
              <a:t>plusieurs</a:t>
            </a:r>
            <a:r>
              <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rPr>
              <a:t> millions </a:t>
            </a:r>
            <a:r>
              <a:rPr kumimoji="0" lang="en-US" sz="3200" b="0" i="0" u="none" strike="noStrike" cap="none" spc="0" normalizeH="0" baseline="0" dirty="0" err="1">
                <a:ln>
                  <a:noFill/>
                </a:ln>
                <a:solidFill>
                  <a:srgbClr val="000000"/>
                </a:solidFill>
                <a:effectLst/>
                <a:uFillTx/>
                <a:latin typeface="Helvetica Neue"/>
                <a:ea typeface="Helvetica Neue"/>
                <a:cs typeface="Helvetica Neue"/>
                <a:sym typeface="Helvetica Neue"/>
              </a:rPr>
              <a:t>d’années</a:t>
            </a:r>
            <a:r>
              <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rPr>
              <a:t>. </a:t>
            </a:r>
            <a:r>
              <a:rPr kumimoji="0" lang="en-US" sz="3200" i="0" u="none" strike="noStrike" cap="none" spc="0" normalizeH="0" baseline="0" dirty="0">
                <a:ln>
                  <a:noFill/>
                </a:ln>
                <a:solidFill>
                  <a:srgbClr val="000000"/>
                </a:solidFill>
                <a:effectLst/>
                <a:uFillTx/>
                <a:latin typeface="Helvetica Neue"/>
                <a:ea typeface="Helvetica Neue"/>
                <a:cs typeface="Helvetica Neue"/>
                <a:sym typeface="Helvetica Neue"/>
              </a:rPr>
              <a:t>Comment </a:t>
            </a:r>
            <a:r>
              <a:rPr kumimoji="0" lang="en-US" sz="3200" i="0" u="none" strike="noStrike" cap="none" spc="0" normalizeH="0" baseline="0" dirty="0" err="1">
                <a:ln>
                  <a:noFill/>
                </a:ln>
                <a:solidFill>
                  <a:srgbClr val="000000"/>
                </a:solidFill>
                <a:effectLst/>
                <a:uFillTx/>
                <a:latin typeface="Helvetica Neue"/>
                <a:ea typeface="Helvetica Neue"/>
                <a:cs typeface="Helvetica Neue"/>
                <a:sym typeface="Helvetica Neue"/>
              </a:rPr>
              <a:t>peut-elle</a:t>
            </a:r>
            <a:r>
              <a:rPr kumimoji="0" lang="en-US" sz="3200" i="0" u="none" strike="noStrike" cap="none" spc="0" normalizeH="0" baseline="0" dirty="0">
                <a:ln>
                  <a:noFill/>
                </a:ln>
                <a:solidFill>
                  <a:srgbClr val="000000"/>
                </a:solidFill>
                <a:effectLst/>
                <a:uFillTx/>
                <a:latin typeface="Helvetica Neue"/>
                <a:ea typeface="Helvetica Neue"/>
                <a:cs typeface="Helvetica Neue"/>
                <a:sym typeface="Helvetica Neue"/>
              </a:rPr>
              <a:t> </a:t>
            </a:r>
            <a:r>
              <a:rPr kumimoji="0" lang="en-US" sz="3200" i="0" u="none" strike="noStrike" cap="none" spc="0" normalizeH="0" baseline="0" dirty="0" err="1">
                <a:ln>
                  <a:noFill/>
                </a:ln>
                <a:solidFill>
                  <a:srgbClr val="000000"/>
                </a:solidFill>
                <a:effectLst/>
                <a:uFillTx/>
                <a:latin typeface="Helvetica Neue"/>
                <a:ea typeface="Helvetica Neue"/>
                <a:cs typeface="Helvetica Neue"/>
                <a:sym typeface="Helvetica Neue"/>
              </a:rPr>
              <a:t>être</a:t>
            </a:r>
            <a:r>
              <a:rPr kumimoji="0" lang="en-US" sz="3200" i="0" u="none" strike="noStrike" cap="none" spc="0" normalizeH="0" baseline="0" dirty="0">
                <a:ln>
                  <a:noFill/>
                </a:ln>
                <a:solidFill>
                  <a:srgbClr val="000000"/>
                </a:solidFill>
                <a:effectLst/>
                <a:uFillTx/>
                <a:latin typeface="Helvetica Neue"/>
                <a:ea typeface="Helvetica Neue"/>
                <a:cs typeface="Helvetica Neue"/>
                <a:sym typeface="Helvetica Neue"/>
              </a:rPr>
              <a:t> encore </a:t>
            </a:r>
            <a:r>
              <a:rPr kumimoji="0" lang="en-US" sz="3200" i="0" u="none" strike="noStrike" cap="none" spc="0" normalizeH="0" baseline="0" dirty="0" err="1">
                <a:ln>
                  <a:noFill/>
                </a:ln>
                <a:solidFill>
                  <a:srgbClr val="000000"/>
                </a:solidFill>
                <a:effectLst/>
                <a:uFillTx/>
                <a:latin typeface="Helvetica Neue"/>
                <a:ea typeface="Helvetica Neue"/>
                <a:cs typeface="Helvetica Neue"/>
                <a:sym typeface="Helvetica Neue"/>
              </a:rPr>
              <a:t>poreuse</a:t>
            </a:r>
            <a:r>
              <a:rPr kumimoji="0" lang="en-US" sz="3200" i="0" u="none" strike="noStrike" cap="none" spc="0" normalizeH="0" baseline="0" dirty="0">
                <a:ln>
                  <a:noFill/>
                </a:ln>
                <a:solidFill>
                  <a:srgbClr val="000000"/>
                </a:solidFill>
                <a:effectLst/>
                <a:uFillTx/>
                <a:latin typeface="Helvetica Neue"/>
                <a:ea typeface="Helvetica Neue"/>
                <a:cs typeface="Helvetica Neue"/>
                <a:sym typeface="Helvetica Neue"/>
              </a:rPr>
              <a:t> ?</a:t>
            </a:r>
          </a:p>
        </p:txBody>
      </p:sp>
      <p:sp>
        <p:nvSpPr>
          <p:cNvPr id="62" name="Modèle thermique">
            <a:extLst>
              <a:ext uri="{FF2B5EF4-FFF2-40B4-BE49-F238E27FC236}">
                <a16:creationId xmlns:a16="http://schemas.microsoft.com/office/drawing/2014/main" id="{C10D9B44-F621-99AA-C040-E96EF76C8E27}"/>
              </a:ext>
            </a:extLst>
          </p:cNvPr>
          <p:cNvSpPr txBox="1"/>
          <p:nvPr/>
        </p:nvSpPr>
        <p:spPr>
          <a:xfrm>
            <a:off x="6976932" y="8985613"/>
            <a:ext cx="8686753" cy="5136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71437" tIns="71437" rIns="71437" bIns="71437" anchor="ctr">
            <a:spAutoFit/>
          </a:bodyPr>
          <a:lstStyle>
            <a:lvl1pPr>
              <a:defRPr sz="2400" b="0"/>
            </a:lvl1pPr>
          </a:lstStyle>
          <a:p>
            <a:r>
              <a:rPr lang="en-US" i="1" dirty="0" err="1"/>
              <a:t>Adapté</a:t>
            </a:r>
            <a:r>
              <a:rPr lang="en-US" i="1" dirty="0"/>
              <a:t> de Lange et al., 2026, submitted</a:t>
            </a:r>
            <a:endParaRPr i="1" dirty="0"/>
          </a:p>
        </p:txBody>
      </p:sp>
      <p:cxnSp>
        <p:nvCxnSpPr>
          <p:cNvPr id="1088" name="Straight Arrow Connector 1087">
            <a:extLst>
              <a:ext uri="{FF2B5EF4-FFF2-40B4-BE49-F238E27FC236}">
                <a16:creationId xmlns:a16="http://schemas.microsoft.com/office/drawing/2014/main" id="{62E2D34E-6C32-15FB-9DAD-CA10FB48D113}"/>
              </a:ext>
            </a:extLst>
          </p:cNvPr>
          <p:cNvCxnSpPr>
            <a:cxnSpLocks/>
          </p:cNvCxnSpPr>
          <p:nvPr/>
        </p:nvCxnSpPr>
        <p:spPr>
          <a:xfrm>
            <a:off x="7380514" y="1830251"/>
            <a:ext cx="6509657" cy="0"/>
          </a:xfrm>
          <a:prstGeom prst="straightConnector1">
            <a:avLst/>
          </a:prstGeom>
          <a:noFill/>
          <a:ln w="69850" cap="flat">
            <a:solidFill>
              <a:srgbClr val="000000"/>
            </a:solidFill>
            <a:prstDash val="solid"/>
            <a:miter lim="400000"/>
            <a:headEnd type="triangle"/>
            <a:tailEnd type="triangle"/>
          </a:ln>
          <a:effectLst/>
          <a:sp3d/>
        </p:spPr>
        <p:style>
          <a:lnRef idx="0">
            <a:scrgbClr r="0" g="0" b="0"/>
          </a:lnRef>
          <a:fillRef idx="0">
            <a:scrgbClr r="0" g="0" b="0"/>
          </a:fillRef>
          <a:effectRef idx="0">
            <a:scrgbClr r="0" g="0" b="0"/>
          </a:effectRef>
          <a:fontRef idx="none"/>
        </p:style>
      </p:cxnSp>
      <p:cxnSp>
        <p:nvCxnSpPr>
          <p:cNvPr id="1090" name="Straight Arrow Connector 1089">
            <a:extLst>
              <a:ext uri="{FF2B5EF4-FFF2-40B4-BE49-F238E27FC236}">
                <a16:creationId xmlns:a16="http://schemas.microsoft.com/office/drawing/2014/main" id="{283D5FB5-2727-BAD9-E3D2-BCFC7081022C}"/>
              </a:ext>
            </a:extLst>
          </p:cNvPr>
          <p:cNvCxnSpPr>
            <a:cxnSpLocks/>
          </p:cNvCxnSpPr>
          <p:nvPr/>
        </p:nvCxnSpPr>
        <p:spPr>
          <a:xfrm>
            <a:off x="870857" y="1830251"/>
            <a:ext cx="6509657" cy="0"/>
          </a:xfrm>
          <a:prstGeom prst="straightConnector1">
            <a:avLst/>
          </a:prstGeom>
          <a:noFill/>
          <a:ln w="69850" cap="flat">
            <a:solidFill>
              <a:srgbClr val="000000"/>
            </a:solidFill>
            <a:prstDash val="solid"/>
            <a:miter lim="400000"/>
            <a:headEnd type="triangle"/>
            <a:tailEnd type="triangle"/>
          </a:ln>
          <a:effectLst/>
          <a:sp3d/>
        </p:spPr>
        <p:style>
          <a:lnRef idx="0">
            <a:scrgbClr r="0" g="0" b="0"/>
          </a:lnRef>
          <a:fillRef idx="0">
            <a:scrgbClr r="0" g="0" b="0"/>
          </a:fillRef>
          <a:effectRef idx="0">
            <a:scrgbClr r="0" g="0" b="0"/>
          </a:effectRef>
          <a:fontRef idx="none"/>
        </p:style>
      </p:cxnSp>
      <p:sp>
        <p:nvSpPr>
          <p:cNvPr id="1091" name="TextBox 1090">
            <a:extLst>
              <a:ext uri="{FF2B5EF4-FFF2-40B4-BE49-F238E27FC236}">
                <a16:creationId xmlns:a16="http://schemas.microsoft.com/office/drawing/2014/main" id="{2CF9FD5B-6CDF-F09F-D429-A816A8A6BB61}"/>
              </a:ext>
            </a:extLst>
          </p:cNvPr>
          <p:cNvSpPr txBox="1"/>
          <p:nvPr/>
        </p:nvSpPr>
        <p:spPr>
          <a:xfrm>
            <a:off x="8786385" y="1204381"/>
            <a:ext cx="6811229" cy="63671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algn="l"/>
            <a:r>
              <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rPr>
              <a:t>Leading Hemisphere</a:t>
            </a:r>
            <a:endParaRPr kumimoji="0" lang="en-US" sz="3200" i="0" u="none" strike="noStrike" cap="none" spc="0" normalizeH="0" baseline="0" dirty="0">
              <a:ln>
                <a:noFill/>
              </a:ln>
              <a:solidFill>
                <a:srgbClr val="000000"/>
              </a:solidFill>
              <a:effectLst/>
              <a:uFillTx/>
              <a:latin typeface="Helvetica Neue"/>
              <a:ea typeface="Helvetica Neue"/>
              <a:cs typeface="Helvetica Neue"/>
              <a:sym typeface="Helvetica Neue"/>
            </a:endParaRPr>
          </a:p>
        </p:txBody>
      </p:sp>
      <p:sp>
        <p:nvSpPr>
          <p:cNvPr id="1092" name="TextBox 1091">
            <a:extLst>
              <a:ext uri="{FF2B5EF4-FFF2-40B4-BE49-F238E27FC236}">
                <a16:creationId xmlns:a16="http://schemas.microsoft.com/office/drawing/2014/main" id="{B6B110CF-B269-E076-352E-FFBCB627CE5F}"/>
              </a:ext>
            </a:extLst>
          </p:cNvPr>
          <p:cNvSpPr txBox="1"/>
          <p:nvPr/>
        </p:nvSpPr>
        <p:spPr>
          <a:xfrm>
            <a:off x="2514599" y="1241131"/>
            <a:ext cx="6811229" cy="63671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algn="l"/>
            <a:r>
              <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rPr>
              <a:t>Trailing Hemisphere</a:t>
            </a:r>
            <a:endParaRPr kumimoji="0" lang="en-US" sz="3200" i="0" u="none" strike="noStrike" cap="none" spc="0" normalizeH="0" baseline="0" dirty="0">
              <a:ln>
                <a:noFill/>
              </a:ln>
              <a:solidFill>
                <a:srgbClr val="000000"/>
              </a:solidFill>
              <a:effectLst/>
              <a:uFillTx/>
              <a:latin typeface="Helvetica Neue"/>
              <a:ea typeface="Helvetica Neue"/>
              <a:cs typeface="Helvetica Neue"/>
              <a:sym typeface="Helvetica Neue"/>
            </a:endParaRPr>
          </a:p>
        </p:txBody>
      </p:sp>
      <p:sp>
        <p:nvSpPr>
          <p:cNvPr id="4" name="19">
            <a:extLst>
              <a:ext uri="{FF2B5EF4-FFF2-40B4-BE49-F238E27FC236}">
                <a16:creationId xmlns:a16="http://schemas.microsoft.com/office/drawing/2014/main" id="{6DD3EB68-0FEE-A038-05CC-697BE96C4244}"/>
              </a:ext>
            </a:extLst>
          </p:cNvPr>
          <p:cNvSpPr txBox="1">
            <a:spLocks/>
          </p:cNvSpPr>
          <p:nvPr/>
        </p:nvSpPr>
        <p:spPr>
          <a:xfrm>
            <a:off x="23916069" y="13253127"/>
            <a:ext cx="423832" cy="47705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68579" tIns="68579" rIns="68579" bIns="68579"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r" defTabSz="18288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888888"/>
                </a:solidFill>
                <a:effectLst/>
                <a:uFillTx/>
                <a:latin typeface="Calibri"/>
                <a:ea typeface="Calibri"/>
                <a:cs typeface="Calibri"/>
                <a:sym typeface="Calibri"/>
              </a:defRPr>
            </a:lvl1pPr>
            <a:lvl2pPr marL="0" marR="0" indent="228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2pPr>
            <a:lvl3pPr marL="0" marR="0" indent="457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3pPr>
            <a:lvl4pPr marL="0" marR="0" indent="685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4pPr>
            <a:lvl5pPr marL="0" marR="0" indent="9144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5pPr>
            <a:lvl6pPr marL="0" marR="0" indent="11430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6pPr>
            <a:lvl7pPr marL="0" marR="0" indent="1371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7pPr>
            <a:lvl8pPr marL="0" marR="0" indent="1600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8pPr>
            <a:lvl9pPr marL="0" marR="0" indent="1828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9pPr>
          </a:lstStyle>
          <a:p>
            <a:r>
              <a:rPr lang="en-US" dirty="0"/>
              <a:t>10</a:t>
            </a:r>
          </a:p>
        </p:txBody>
      </p:sp>
      <p:sp>
        <p:nvSpPr>
          <p:cNvPr id="5" name="TextBox 4">
            <a:extLst>
              <a:ext uri="{FF2B5EF4-FFF2-40B4-BE49-F238E27FC236}">
                <a16:creationId xmlns:a16="http://schemas.microsoft.com/office/drawing/2014/main" id="{7356F700-C94D-7C71-6617-65AF5C414884}"/>
              </a:ext>
            </a:extLst>
          </p:cNvPr>
          <p:cNvSpPr txBox="1"/>
          <p:nvPr/>
        </p:nvSpPr>
        <p:spPr>
          <a:xfrm>
            <a:off x="16336799" y="3810863"/>
            <a:ext cx="6811229" cy="260648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457200" indent="-457200" algn="l">
              <a:buFont typeface="Arial" panose="020B0604020202020204" pitchFamily="34" charset="0"/>
              <a:buChar char="•"/>
            </a:pPr>
            <a:r>
              <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rPr>
              <a:t>Forte </a:t>
            </a:r>
            <a:r>
              <a:rPr kumimoji="0" lang="en-US" sz="3200" b="0" i="0" u="none" strike="noStrike" cap="none" spc="0" normalizeH="0" baseline="0" dirty="0" err="1">
                <a:ln>
                  <a:noFill/>
                </a:ln>
                <a:solidFill>
                  <a:srgbClr val="000000"/>
                </a:solidFill>
                <a:effectLst/>
                <a:uFillTx/>
                <a:latin typeface="Helvetica Neue"/>
                <a:ea typeface="Helvetica Neue"/>
                <a:cs typeface="Helvetica Neue"/>
                <a:sym typeface="Helvetica Neue"/>
              </a:rPr>
              <a:t>porosité</a:t>
            </a:r>
            <a:r>
              <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rPr>
              <a:t> de la glace </a:t>
            </a:r>
            <a:r>
              <a:rPr kumimoji="0" lang="en-US" sz="3200" b="0" i="0" u="none" strike="noStrike" cap="none" spc="0" normalizeH="0" baseline="0" dirty="0" err="1">
                <a:ln>
                  <a:noFill/>
                </a:ln>
                <a:solidFill>
                  <a:srgbClr val="000000"/>
                </a:solidFill>
                <a:effectLst/>
                <a:uFillTx/>
                <a:latin typeface="Helvetica Neue"/>
                <a:ea typeface="Helvetica Neue"/>
                <a:cs typeface="Helvetica Neue"/>
                <a:sym typeface="Helvetica Neue"/>
              </a:rPr>
              <a:t>en</a:t>
            </a:r>
            <a:r>
              <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rPr>
              <a:t> surface : </a:t>
            </a:r>
            <a:r>
              <a:rPr lang="en-US" dirty="0"/>
              <a:t>61 ± 10 % (1σ). </a:t>
            </a:r>
            <a:br>
              <a:rPr lang="en-US" dirty="0"/>
            </a:br>
            <a:r>
              <a:rPr lang="en-US" b="0" dirty="0"/>
              <a:t>(</a:t>
            </a:r>
            <a:r>
              <a:rPr lang="en-US" b="0" dirty="0" err="1"/>
              <a:t>neige</a:t>
            </a:r>
            <a:r>
              <a:rPr lang="en-US" b="0" dirty="0"/>
              <a:t> </a:t>
            </a:r>
            <a:r>
              <a:rPr lang="en-US" b="0" dirty="0" err="1"/>
              <a:t>terrestre</a:t>
            </a:r>
            <a:r>
              <a:rPr lang="en-US" b="0" dirty="0"/>
              <a:t> ~50%)</a:t>
            </a:r>
            <a:endPar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endParaRPr>
          </a:p>
          <a:p>
            <a:pPr marL="457200" indent="-457200" algn="l">
              <a:buFont typeface="Arial" panose="020B0604020202020204" pitchFamily="34" charset="0"/>
              <a:buChar char="•"/>
            </a:pPr>
            <a:endPar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endParaRPr>
          </a:p>
          <a:p>
            <a:pPr marL="457200" indent="-457200" algn="l">
              <a:buFont typeface="Arial" panose="020B0604020202020204" pitchFamily="34" charset="0"/>
              <a:buChar char="•"/>
            </a:pPr>
            <a:r>
              <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rPr>
              <a:t>Fortes variations </a:t>
            </a:r>
            <a:r>
              <a:rPr kumimoji="0" lang="en-US" sz="3200" b="0" i="0" u="none" strike="noStrike" cap="none" spc="0" normalizeH="0" baseline="0" dirty="0" err="1">
                <a:ln>
                  <a:noFill/>
                </a:ln>
                <a:solidFill>
                  <a:srgbClr val="000000"/>
                </a:solidFill>
                <a:effectLst/>
                <a:uFillTx/>
                <a:latin typeface="Helvetica Neue"/>
                <a:ea typeface="Helvetica Neue"/>
                <a:cs typeface="Helvetica Neue"/>
                <a:sym typeface="Helvetica Neue"/>
              </a:rPr>
              <a:t>spatiales</a:t>
            </a:r>
            <a:r>
              <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rPr>
              <a:t>.</a:t>
            </a:r>
          </a:p>
        </p:txBody>
      </p:sp>
    </p:spTree>
    <p:extLst>
      <p:ext uri="{BB962C8B-B14F-4D97-AF65-F5344CB8AC3E}">
        <p14:creationId xmlns:p14="http://schemas.microsoft.com/office/powerpoint/2010/main" val="733085368"/>
      </p:ext>
    </p:extLst>
  </p:cSld>
  <p:clrMapOvr>
    <a:masterClrMapping/>
  </p:clrMapOvr>
  <p:transition spd="med"/>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0A8BB3E4-ADDE-3D44-5AF4-F3348C5F9421}"/>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170B5453-D661-E76E-EB79-192B0F38AE6B}"/>
              </a:ext>
            </a:extLst>
          </p:cNvPr>
          <p:cNvSpPr txBox="1"/>
          <p:nvPr/>
        </p:nvSpPr>
        <p:spPr>
          <a:xfrm>
            <a:off x="451196" y="-58934"/>
            <a:ext cx="23613751" cy="109260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68580" tIns="68580" rIns="68580" bIns="68580">
            <a:spAutoFit/>
          </a:bodyPr>
          <a:lstStyle>
            <a:lvl1pPr defTabSz="457200">
              <a:lnSpc>
                <a:spcPts val="10000"/>
              </a:lnSpc>
              <a:spcBef>
                <a:spcPts val="1600"/>
              </a:spcBef>
              <a:defRPr sz="6000">
                <a:latin typeface="Times Roman"/>
                <a:ea typeface="Times Roman"/>
                <a:cs typeface="Times Roman"/>
                <a:sym typeface="Times Roman"/>
              </a:defRPr>
            </a:lvl1pPr>
          </a:lstStyle>
          <a:p>
            <a:pPr>
              <a:lnSpc>
                <a:spcPct val="100000"/>
              </a:lnSpc>
            </a:pPr>
            <a:r>
              <a:rPr lang="en-US" sz="6200" dirty="0" err="1">
                <a:latin typeface="+mj-lt"/>
              </a:rPr>
              <a:t>Résultats</a:t>
            </a:r>
            <a:r>
              <a:rPr lang="en-US" sz="6200" dirty="0">
                <a:latin typeface="+mj-lt"/>
              </a:rPr>
              <a:t> : Variations de </a:t>
            </a:r>
            <a:r>
              <a:rPr lang="en-US" sz="6200" dirty="0" err="1">
                <a:latin typeface="+mj-lt"/>
              </a:rPr>
              <a:t>porosité</a:t>
            </a:r>
            <a:r>
              <a:rPr lang="en-US" sz="6200" dirty="0">
                <a:latin typeface="+mj-lt"/>
              </a:rPr>
              <a:t> et processus de surface</a:t>
            </a:r>
            <a:endParaRPr sz="6200" dirty="0">
              <a:latin typeface="+mj-lt"/>
            </a:endParaRPr>
          </a:p>
        </p:txBody>
      </p:sp>
      <p:pic>
        <p:nvPicPr>
          <p:cNvPr id="19" name="Picture 18">
            <a:extLst>
              <a:ext uri="{FF2B5EF4-FFF2-40B4-BE49-F238E27FC236}">
                <a16:creationId xmlns:a16="http://schemas.microsoft.com/office/drawing/2014/main" id="{4658E22D-1249-0070-1DBA-BAF66DA4C19B}"/>
              </a:ext>
            </a:extLst>
          </p:cNvPr>
          <p:cNvPicPr>
            <a:picLocks noChangeAspect="1"/>
          </p:cNvPicPr>
          <p:nvPr/>
        </p:nvPicPr>
        <p:blipFill>
          <a:blip r:embed="rId3"/>
          <a:stretch>
            <a:fillRect/>
          </a:stretch>
        </p:blipFill>
        <p:spPr>
          <a:xfrm>
            <a:off x="0" y="1951887"/>
            <a:ext cx="15246626" cy="7290527"/>
          </a:xfrm>
          <a:prstGeom prst="rect">
            <a:avLst/>
          </a:prstGeom>
        </p:spPr>
      </p:pic>
      <p:sp>
        <p:nvSpPr>
          <p:cNvPr id="24" name="TextBox 23">
            <a:extLst>
              <a:ext uri="{FF2B5EF4-FFF2-40B4-BE49-F238E27FC236}">
                <a16:creationId xmlns:a16="http://schemas.microsoft.com/office/drawing/2014/main" id="{B22FA955-223E-9D56-74D0-75AC0A3B3A93}"/>
              </a:ext>
            </a:extLst>
          </p:cNvPr>
          <p:cNvSpPr txBox="1"/>
          <p:nvPr/>
        </p:nvSpPr>
        <p:spPr>
          <a:xfrm>
            <a:off x="1011826" y="9608529"/>
            <a:ext cx="6811229" cy="2114039"/>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457200" indent="-457200" algn="l">
              <a:buFont typeface="Arial" panose="020B0604020202020204" pitchFamily="34" charset="0"/>
              <a:buChar char="•"/>
            </a:pPr>
            <a:r>
              <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rPr>
              <a:t>La surface </a:t>
            </a:r>
            <a:r>
              <a:rPr kumimoji="0" lang="en-US" sz="3200" b="0" i="0" u="none" strike="noStrike" cap="none" spc="0" normalizeH="0" baseline="0" dirty="0" err="1">
                <a:ln>
                  <a:noFill/>
                </a:ln>
                <a:solidFill>
                  <a:srgbClr val="000000"/>
                </a:solidFill>
                <a:effectLst/>
                <a:uFillTx/>
                <a:latin typeface="Helvetica Neue"/>
                <a:ea typeface="Helvetica Neue"/>
                <a:cs typeface="Helvetica Neue"/>
                <a:sym typeface="Helvetica Neue"/>
              </a:rPr>
              <a:t>d’Europe</a:t>
            </a:r>
            <a:r>
              <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rPr>
              <a:t> est </a:t>
            </a:r>
            <a:r>
              <a:rPr kumimoji="0" lang="en-US" sz="3200" b="0" i="0" u="none" strike="noStrike" cap="none" spc="0" normalizeH="0" baseline="0" dirty="0" err="1">
                <a:ln>
                  <a:noFill/>
                </a:ln>
                <a:solidFill>
                  <a:srgbClr val="000000"/>
                </a:solidFill>
                <a:effectLst/>
                <a:uFillTx/>
                <a:latin typeface="Helvetica Neue"/>
                <a:ea typeface="Helvetica Neue"/>
                <a:cs typeface="Helvetica Neue"/>
                <a:sym typeface="Helvetica Neue"/>
              </a:rPr>
              <a:t>ancienne</a:t>
            </a:r>
            <a:r>
              <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rPr>
              <a:t> de </a:t>
            </a:r>
            <a:r>
              <a:rPr kumimoji="0" lang="en-US" sz="3200" b="0" i="0" u="none" strike="noStrike" cap="none" spc="0" normalizeH="0" baseline="0" dirty="0" err="1">
                <a:ln>
                  <a:noFill/>
                </a:ln>
                <a:solidFill>
                  <a:srgbClr val="000000"/>
                </a:solidFill>
                <a:effectLst/>
                <a:uFillTx/>
                <a:latin typeface="Helvetica Neue"/>
                <a:ea typeface="Helvetica Neue"/>
                <a:cs typeface="Helvetica Neue"/>
                <a:sym typeface="Helvetica Neue"/>
              </a:rPr>
              <a:t>plusieurs</a:t>
            </a:r>
            <a:r>
              <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rPr>
              <a:t> millions </a:t>
            </a:r>
            <a:r>
              <a:rPr kumimoji="0" lang="en-US" sz="3200" b="0" i="0" u="none" strike="noStrike" cap="none" spc="0" normalizeH="0" baseline="0" dirty="0" err="1">
                <a:ln>
                  <a:noFill/>
                </a:ln>
                <a:solidFill>
                  <a:srgbClr val="000000"/>
                </a:solidFill>
                <a:effectLst/>
                <a:uFillTx/>
                <a:latin typeface="Helvetica Neue"/>
                <a:ea typeface="Helvetica Neue"/>
                <a:cs typeface="Helvetica Neue"/>
                <a:sym typeface="Helvetica Neue"/>
              </a:rPr>
              <a:t>d’années</a:t>
            </a:r>
            <a:r>
              <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rPr>
              <a:t>. </a:t>
            </a:r>
            <a:r>
              <a:rPr kumimoji="0" lang="en-US" sz="3200" i="0" u="none" strike="noStrike" cap="none" spc="0" normalizeH="0" baseline="0" dirty="0">
                <a:ln>
                  <a:noFill/>
                </a:ln>
                <a:solidFill>
                  <a:srgbClr val="000000"/>
                </a:solidFill>
                <a:effectLst/>
                <a:uFillTx/>
                <a:latin typeface="Helvetica Neue"/>
                <a:ea typeface="Helvetica Neue"/>
                <a:cs typeface="Helvetica Neue"/>
                <a:sym typeface="Helvetica Neue"/>
              </a:rPr>
              <a:t>Comment </a:t>
            </a:r>
            <a:r>
              <a:rPr kumimoji="0" lang="en-US" sz="3200" i="0" u="none" strike="noStrike" cap="none" spc="0" normalizeH="0" baseline="0" dirty="0" err="1">
                <a:ln>
                  <a:noFill/>
                </a:ln>
                <a:solidFill>
                  <a:srgbClr val="000000"/>
                </a:solidFill>
                <a:effectLst/>
                <a:uFillTx/>
                <a:latin typeface="Helvetica Neue"/>
                <a:ea typeface="Helvetica Neue"/>
                <a:cs typeface="Helvetica Neue"/>
                <a:sym typeface="Helvetica Neue"/>
              </a:rPr>
              <a:t>peut-elle</a:t>
            </a:r>
            <a:r>
              <a:rPr kumimoji="0" lang="en-US" sz="3200" i="0" u="none" strike="noStrike" cap="none" spc="0" normalizeH="0" baseline="0" dirty="0">
                <a:ln>
                  <a:noFill/>
                </a:ln>
                <a:solidFill>
                  <a:srgbClr val="000000"/>
                </a:solidFill>
                <a:effectLst/>
                <a:uFillTx/>
                <a:latin typeface="Helvetica Neue"/>
                <a:ea typeface="Helvetica Neue"/>
                <a:cs typeface="Helvetica Neue"/>
                <a:sym typeface="Helvetica Neue"/>
              </a:rPr>
              <a:t> </a:t>
            </a:r>
            <a:r>
              <a:rPr kumimoji="0" lang="en-US" sz="3200" i="0" u="none" strike="noStrike" cap="none" spc="0" normalizeH="0" baseline="0" dirty="0" err="1">
                <a:ln>
                  <a:noFill/>
                </a:ln>
                <a:solidFill>
                  <a:srgbClr val="000000"/>
                </a:solidFill>
                <a:effectLst/>
                <a:uFillTx/>
                <a:latin typeface="Helvetica Neue"/>
                <a:ea typeface="Helvetica Neue"/>
                <a:cs typeface="Helvetica Neue"/>
                <a:sym typeface="Helvetica Neue"/>
              </a:rPr>
              <a:t>être</a:t>
            </a:r>
            <a:r>
              <a:rPr kumimoji="0" lang="en-US" sz="3200" i="0" u="none" strike="noStrike" cap="none" spc="0" normalizeH="0" baseline="0" dirty="0">
                <a:ln>
                  <a:noFill/>
                </a:ln>
                <a:solidFill>
                  <a:srgbClr val="000000"/>
                </a:solidFill>
                <a:effectLst/>
                <a:uFillTx/>
                <a:latin typeface="Helvetica Neue"/>
                <a:ea typeface="Helvetica Neue"/>
                <a:cs typeface="Helvetica Neue"/>
                <a:sym typeface="Helvetica Neue"/>
              </a:rPr>
              <a:t> encore </a:t>
            </a:r>
            <a:r>
              <a:rPr kumimoji="0" lang="en-US" sz="3200" i="0" u="none" strike="noStrike" cap="none" spc="0" normalizeH="0" baseline="0" dirty="0" err="1">
                <a:ln>
                  <a:noFill/>
                </a:ln>
                <a:solidFill>
                  <a:srgbClr val="000000"/>
                </a:solidFill>
                <a:effectLst/>
                <a:uFillTx/>
                <a:latin typeface="Helvetica Neue"/>
                <a:ea typeface="Helvetica Neue"/>
                <a:cs typeface="Helvetica Neue"/>
                <a:sym typeface="Helvetica Neue"/>
              </a:rPr>
              <a:t>poreuse</a:t>
            </a:r>
            <a:r>
              <a:rPr kumimoji="0" lang="en-US" sz="3200" i="0" u="none" strike="noStrike" cap="none" spc="0" normalizeH="0" baseline="0" dirty="0">
                <a:ln>
                  <a:noFill/>
                </a:ln>
                <a:solidFill>
                  <a:srgbClr val="000000"/>
                </a:solidFill>
                <a:effectLst/>
                <a:uFillTx/>
                <a:latin typeface="Helvetica Neue"/>
                <a:ea typeface="Helvetica Neue"/>
                <a:cs typeface="Helvetica Neue"/>
                <a:sym typeface="Helvetica Neue"/>
              </a:rPr>
              <a:t> ?</a:t>
            </a:r>
          </a:p>
        </p:txBody>
      </p:sp>
      <p:sp>
        <p:nvSpPr>
          <p:cNvPr id="61" name="TextBox 60">
            <a:extLst>
              <a:ext uri="{FF2B5EF4-FFF2-40B4-BE49-F238E27FC236}">
                <a16:creationId xmlns:a16="http://schemas.microsoft.com/office/drawing/2014/main" id="{5FD20ECB-AE12-90BF-4036-8A278B02F591}"/>
              </a:ext>
            </a:extLst>
          </p:cNvPr>
          <p:cNvSpPr txBox="1"/>
          <p:nvPr/>
        </p:nvSpPr>
        <p:spPr>
          <a:xfrm>
            <a:off x="9525570" y="9606515"/>
            <a:ext cx="6811229" cy="162159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457200" indent="-457200" algn="l">
              <a:buFont typeface="Arial" panose="020B0604020202020204" pitchFamily="34" charset="0"/>
              <a:buChar char="•"/>
            </a:pPr>
            <a:r>
              <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rPr>
              <a:t>Pas de </a:t>
            </a:r>
            <a:r>
              <a:rPr kumimoji="0" lang="en-US" sz="3200" b="0" i="0" u="none" strike="noStrike" cap="none" spc="0" normalizeH="0" baseline="0" dirty="0" err="1">
                <a:ln>
                  <a:noFill/>
                </a:ln>
                <a:solidFill>
                  <a:srgbClr val="000000"/>
                </a:solidFill>
                <a:effectLst/>
                <a:uFillTx/>
                <a:latin typeface="Helvetica Neue"/>
                <a:ea typeface="Helvetica Neue"/>
                <a:cs typeface="Helvetica Neue"/>
                <a:sym typeface="Helvetica Neue"/>
              </a:rPr>
              <a:t>corrélation</a:t>
            </a:r>
            <a:r>
              <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rPr>
              <a:t> avec la </a:t>
            </a:r>
            <a:r>
              <a:rPr kumimoji="0" lang="en-US" sz="3200" b="0" i="0" u="none" strike="noStrike" cap="none" spc="0" normalizeH="0" baseline="0" dirty="0" err="1">
                <a:ln>
                  <a:noFill/>
                </a:ln>
                <a:solidFill>
                  <a:srgbClr val="000000"/>
                </a:solidFill>
                <a:effectLst/>
                <a:uFillTx/>
                <a:latin typeface="Helvetica Neue"/>
                <a:ea typeface="Helvetica Neue"/>
                <a:cs typeface="Helvetica Neue"/>
                <a:sym typeface="Helvetica Neue"/>
              </a:rPr>
              <a:t>géologie</a:t>
            </a:r>
            <a:r>
              <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rPr>
              <a:t>. </a:t>
            </a:r>
            <a:r>
              <a:rPr kumimoji="0" lang="en-US" sz="3200" i="0" u="none" strike="noStrike" cap="none" spc="0" normalizeH="0" baseline="0" dirty="0">
                <a:ln>
                  <a:noFill/>
                </a:ln>
                <a:solidFill>
                  <a:srgbClr val="000000"/>
                </a:solidFill>
                <a:effectLst/>
                <a:uFillTx/>
                <a:latin typeface="Helvetica Neue"/>
                <a:ea typeface="Helvetica Neue"/>
                <a:cs typeface="Helvetica Neue"/>
                <a:sym typeface="Helvetica Neue"/>
              </a:rPr>
              <a:t>Pas de processus </a:t>
            </a:r>
            <a:r>
              <a:rPr kumimoji="0" lang="en-US" sz="3200" i="0" u="none" strike="noStrike" cap="none" spc="0" normalizeH="0" baseline="0" dirty="0" err="1">
                <a:ln>
                  <a:noFill/>
                </a:ln>
                <a:solidFill>
                  <a:srgbClr val="000000"/>
                </a:solidFill>
                <a:effectLst/>
                <a:uFillTx/>
                <a:latin typeface="Helvetica Neue"/>
                <a:ea typeface="Helvetica Neue"/>
                <a:cs typeface="Helvetica Neue"/>
                <a:sym typeface="Helvetica Neue"/>
              </a:rPr>
              <a:t>endogènes</a:t>
            </a:r>
            <a:r>
              <a:rPr kumimoji="0" lang="en-US" sz="3200" i="0" u="none" strike="noStrike" cap="none" spc="0" normalizeH="0" baseline="0" dirty="0">
                <a:ln>
                  <a:noFill/>
                </a:ln>
                <a:solidFill>
                  <a:srgbClr val="000000"/>
                </a:solidFill>
                <a:effectLst/>
                <a:uFillTx/>
                <a:latin typeface="Helvetica Neue"/>
                <a:ea typeface="Helvetica Neue"/>
                <a:cs typeface="Helvetica Neue"/>
                <a:sym typeface="Helvetica Neue"/>
              </a:rPr>
              <a:t> ?</a:t>
            </a:r>
          </a:p>
        </p:txBody>
      </p:sp>
      <p:sp>
        <p:nvSpPr>
          <p:cNvPr id="62" name="Modèle thermique">
            <a:extLst>
              <a:ext uri="{FF2B5EF4-FFF2-40B4-BE49-F238E27FC236}">
                <a16:creationId xmlns:a16="http://schemas.microsoft.com/office/drawing/2014/main" id="{0DFCFE08-6C72-438B-1F79-664734601C84}"/>
              </a:ext>
            </a:extLst>
          </p:cNvPr>
          <p:cNvSpPr txBox="1"/>
          <p:nvPr/>
        </p:nvSpPr>
        <p:spPr>
          <a:xfrm>
            <a:off x="6976932" y="8985613"/>
            <a:ext cx="8686753" cy="5136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71437" tIns="71437" rIns="71437" bIns="71437" anchor="ctr">
            <a:spAutoFit/>
          </a:bodyPr>
          <a:lstStyle>
            <a:lvl1pPr>
              <a:defRPr sz="2400" b="0"/>
            </a:lvl1pPr>
          </a:lstStyle>
          <a:p>
            <a:r>
              <a:rPr lang="en-US" i="1" dirty="0" err="1"/>
              <a:t>Adapté</a:t>
            </a:r>
            <a:r>
              <a:rPr lang="en-US" i="1" dirty="0"/>
              <a:t> de Lange et al., 2026, submitted</a:t>
            </a:r>
            <a:endParaRPr i="1" dirty="0"/>
          </a:p>
        </p:txBody>
      </p:sp>
      <p:cxnSp>
        <p:nvCxnSpPr>
          <p:cNvPr id="1088" name="Straight Arrow Connector 1087">
            <a:extLst>
              <a:ext uri="{FF2B5EF4-FFF2-40B4-BE49-F238E27FC236}">
                <a16:creationId xmlns:a16="http://schemas.microsoft.com/office/drawing/2014/main" id="{C1167966-80F6-AFBE-AB7F-56FAFD69BD47}"/>
              </a:ext>
            </a:extLst>
          </p:cNvPr>
          <p:cNvCxnSpPr>
            <a:cxnSpLocks/>
          </p:cNvCxnSpPr>
          <p:nvPr/>
        </p:nvCxnSpPr>
        <p:spPr>
          <a:xfrm>
            <a:off x="7380514" y="1830251"/>
            <a:ext cx="6509657" cy="0"/>
          </a:xfrm>
          <a:prstGeom prst="straightConnector1">
            <a:avLst/>
          </a:prstGeom>
          <a:noFill/>
          <a:ln w="69850" cap="flat">
            <a:solidFill>
              <a:srgbClr val="000000"/>
            </a:solidFill>
            <a:prstDash val="solid"/>
            <a:miter lim="400000"/>
            <a:headEnd type="triangle"/>
            <a:tailEnd type="triangle"/>
          </a:ln>
          <a:effectLst/>
          <a:sp3d/>
        </p:spPr>
        <p:style>
          <a:lnRef idx="0">
            <a:scrgbClr r="0" g="0" b="0"/>
          </a:lnRef>
          <a:fillRef idx="0">
            <a:scrgbClr r="0" g="0" b="0"/>
          </a:fillRef>
          <a:effectRef idx="0">
            <a:scrgbClr r="0" g="0" b="0"/>
          </a:effectRef>
          <a:fontRef idx="none"/>
        </p:style>
      </p:cxnSp>
      <p:cxnSp>
        <p:nvCxnSpPr>
          <p:cNvPr id="1090" name="Straight Arrow Connector 1089">
            <a:extLst>
              <a:ext uri="{FF2B5EF4-FFF2-40B4-BE49-F238E27FC236}">
                <a16:creationId xmlns:a16="http://schemas.microsoft.com/office/drawing/2014/main" id="{55E22BB9-C809-CC8D-93C6-7C181E0F2D8F}"/>
              </a:ext>
            </a:extLst>
          </p:cNvPr>
          <p:cNvCxnSpPr>
            <a:cxnSpLocks/>
          </p:cNvCxnSpPr>
          <p:nvPr/>
        </p:nvCxnSpPr>
        <p:spPr>
          <a:xfrm>
            <a:off x="870857" y="1830251"/>
            <a:ext cx="6509657" cy="0"/>
          </a:xfrm>
          <a:prstGeom prst="straightConnector1">
            <a:avLst/>
          </a:prstGeom>
          <a:noFill/>
          <a:ln w="69850" cap="flat">
            <a:solidFill>
              <a:srgbClr val="000000"/>
            </a:solidFill>
            <a:prstDash val="solid"/>
            <a:miter lim="400000"/>
            <a:headEnd type="triangle"/>
            <a:tailEnd type="triangle"/>
          </a:ln>
          <a:effectLst/>
          <a:sp3d/>
        </p:spPr>
        <p:style>
          <a:lnRef idx="0">
            <a:scrgbClr r="0" g="0" b="0"/>
          </a:lnRef>
          <a:fillRef idx="0">
            <a:scrgbClr r="0" g="0" b="0"/>
          </a:fillRef>
          <a:effectRef idx="0">
            <a:scrgbClr r="0" g="0" b="0"/>
          </a:effectRef>
          <a:fontRef idx="none"/>
        </p:style>
      </p:cxnSp>
      <p:sp>
        <p:nvSpPr>
          <p:cNvPr id="1091" name="TextBox 1090">
            <a:extLst>
              <a:ext uri="{FF2B5EF4-FFF2-40B4-BE49-F238E27FC236}">
                <a16:creationId xmlns:a16="http://schemas.microsoft.com/office/drawing/2014/main" id="{C5C9D211-7491-3751-CECC-F567F532F1F8}"/>
              </a:ext>
            </a:extLst>
          </p:cNvPr>
          <p:cNvSpPr txBox="1"/>
          <p:nvPr/>
        </p:nvSpPr>
        <p:spPr>
          <a:xfrm>
            <a:off x="8786385" y="1204381"/>
            <a:ext cx="6811229" cy="63671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algn="l"/>
            <a:r>
              <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rPr>
              <a:t>Leading Hemisphere</a:t>
            </a:r>
            <a:endParaRPr kumimoji="0" lang="en-US" sz="3200" i="0" u="none" strike="noStrike" cap="none" spc="0" normalizeH="0" baseline="0" dirty="0">
              <a:ln>
                <a:noFill/>
              </a:ln>
              <a:solidFill>
                <a:srgbClr val="000000"/>
              </a:solidFill>
              <a:effectLst/>
              <a:uFillTx/>
              <a:latin typeface="Helvetica Neue"/>
              <a:ea typeface="Helvetica Neue"/>
              <a:cs typeface="Helvetica Neue"/>
              <a:sym typeface="Helvetica Neue"/>
            </a:endParaRPr>
          </a:p>
        </p:txBody>
      </p:sp>
      <p:sp>
        <p:nvSpPr>
          <p:cNvPr id="1092" name="TextBox 1091">
            <a:extLst>
              <a:ext uri="{FF2B5EF4-FFF2-40B4-BE49-F238E27FC236}">
                <a16:creationId xmlns:a16="http://schemas.microsoft.com/office/drawing/2014/main" id="{D19DC052-782F-EB68-3BC4-748B14173B79}"/>
              </a:ext>
            </a:extLst>
          </p:cNvPr>
          <p:cNvSpPr txBox="1"/>
          <p:nvPr/>
        </p:nvSpPr>
        <p:spPr>
          <a:xfrm>
            <a:off x="2514599" y="1241131"/>
            <a:ext cx="6811229" cy="63671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algn="l"/>
            <a:r>
              <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rPr>
              <a:t>Trailing Hemisphere</a:t>
            </a:r>
            <a:endParaRPr kumimoji="0" lang="en-US" sz="3200" i="0" u="none" strike="noStrike" cap="none" spc="0" normalizeH="0" baseline="0" dirty="0">
              <a:ln>
                <a:noFill/>
              </a:ln>
              <a:solidFill>
                <a:srgbClr val="000000"/>
              </a:solidFill>
              <a:effectLst/>
              <a:uFillTx/>
              <a:latin typeface="Helvetica Neue"/>
              <a:ea typeface="Helvetica Neue"/>
              <a:cs typeface="Helvetica Neue"/>
              <a:sym typeface="Helvetica Neue"/>
            </a:endParaRPr>
          </a:p>
        </p:txBody>
      </p:sp>
      <p:sp>
        <p:nvSpPr>
          <p:cNvPr id="3" name="TextBox 2">
            <a:extLst>
              <a:ext uri="{FF2B5EF4-FFF2-40B4-BE49-F238E27FC236}">
                <a16:creationId xmlns:a16="http://schemas.microsoft.com/office/drawing/2014/main" id="{346AE19D-63BF-4488-680E-8611341DB6AF}"/>
              </a:ext>
            </a:extLst>
          </p:cNvPr>
          <p:cNvSpPr txBox="1"/>
          <p:nvPr/>
        </p:nvSpPr>
        <p:spPr>
          <a:xfrm>
            <a:off x="16336799" y="3810863"/>
            <a:ext cx="6811229" cy="260648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457200" indent="-457200" algn="l">
              <a:buFont typeface="Arial" panose="020B0604020202020204" pitchFamily="34" charset="0"/>
              <a:buChar char="•"/>
            </a:pPr>
            <a:r>
              <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rPr>
              <a:t>Forte </a:t>
            </a:r>
            <a:r>
              <a:rPr kumimoji="0" lang="en-US" sz="3200" b="0" i="0" u="none" strike="noStrike" cap="none" spc="0" normalizeH="0" baseline="0" dirty="0" err="1">
                <a:ln>
                  <a:noFill/>
                </a:ln>
                <a:solidFill>
                  <a:srgbClr val="000000"/>
                </a:solidFill>
                <a:effectLst/>
                <a:uFillTx/>
                <a:latin typeface="Helvetica Neue"/>
                <a:ea typeface="Helvetica Neue"/>
                <a:cs typeface="Helvetica Neue"/>
                <a:sym typeface="Helvetica Neue"/>
              </a:rPr>
              <a:t>porosité</a:t>
            </a:r>
            <a:r>
              <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rPr>
              <a:t> de la glace </a:t>
            </a:r>
            <a:r>
              <a:rPr kumimoji="0" lang="en-US" sz="3200" b="0" i="0" u="none" strike="noStrike" cap="none" spc="0" normalizeH="0" baseline="0" dirty="0" err="1">
                <a:ln>
                  <a:noFill/>
                </a:ln>
                <a:solidFill>
                  <a:srgbClr val="000000"/>
                </a:solidFill>
                <a:effectLst/>
                <a:uFillTx/>
                <a:latin typeface="Helvetica Neue"/>
                <a:ea typeface="Helvetica Neue"/>
                <a:cs typeface="Helvetica Neue"/>
                <a:sym typeface="Helvetica Neue"/>
              </a:rPr>
              <a:t>en</a:t>
            </a:r>
            <a:r>
              <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rPr>
              <a:t> surface : </a:t>
            </a:r>
            <a:r>
              <a:rPr lang="en-US" dirty="0"/>
              <a:t>61 ± 10 % (1σ). </a:t>
            </a:r>
            <a:br>
              <a:rPr lang="en-US" dirty="0"/>
            </a:br>
            <a:r>
              <a:rPr lang="en-US" b="0" dirty="0"/>
              <a:t>(</a:t>
            </a:r>
            <a:r>
              <a:rPr lang="en-US" b="0" dirty="0" err="1"/>
              <a:t>neige</a:t>
            </a:r>
            <a:r>
              <a:rPr lang="en-US" b="0" dirty="0"/>
              <a:t> </a:t>
            </a:r>
            <a:r>
              <a:rPr lang="en-US" b="0" dirty="0" err="1"/>
              <a:t>terrestre</a:t>
            </a:r>
            <a:r>
              <a:rPr lang="en-US" b="0" dirty="0"/>
              <a:t> ~50%)</a:t>
            </a:r>
            <a:endPar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endParaRPr>
          </a:p>
          <a:p>
            <a:pPr marL="457200" indent="-457200" algn="l">
              <a:buFont typeface="Arial" panose="020B0604020202020204" pitchFamily="34" charset="0"/>
              <a:buChar char="•"/>
            </a:pPr>
            <a:endPar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endParaRPr>
          </a:p>
          <a:p>
            <a:pPr marL="457200" indent="-457200" algn="l">
              <a:buFont typeface="Arial" panose="020B0604020202020204" pitchFamily="34" charset="0"/>
              <a:buChar char="•"/>
            </a:pPr>
            <a:r>
              <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rPr>
              <a:t>Fortes variations </a:t>
            </a:r>
            <a:r>
              <a:rPr kumimoji="0" lang="en-US" sz="3200" b="0" i="0" u="none" strike="noStrike" cap="none" spc="0" normalizeH="0" baseline="0" dirty="0" err="1">
                <a:ln>
                  <a:noFill/>
                </a:ln>
                <a:solidFill>
                  <a:srgbClr val="000000"/>
                </a:solidFill>
                <a:effectLst/>
                <a:uFillTx/>
                <a:latin typeface="Helvetica Neue"/>
                <a:ea typeface="Helvetica Neue"/>
                <a:cs typeface="Helvetica Neue"/>
                <a:sym typeface="Helvetica Neue"/>
              </a:rPr>
              <a:t>spatiales</a:t>
            </a:r>
            <a:r>
              <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rPr>
              <a:t>.</a:t>
            </a:r>
          </a:p>
        </p:txBody>
      </p:sp>
      <p:sp>
        <p:nvSpPr>
          <p:cNvPr id="4" name="19">
            <a:extLst>
              <a:ext uri="{FF2B5EF4-FFF2-40B4-BE49-F238E27FC236}">
                <a16:creationId xmlns:a16="http://schemas.microsoft.com/office/drawing/2014/main" id="{BC694EFB-4EAB-B458-11BD-B4228117880B}"/>
              </a:ext>
            </a:extLst>
          </p:cNvPr>
          <p:cNvSpPr txBox="1">
            <a:spLocks/>
          </p:cNvSpPr>
          <p:nvPr/>
        </p:nvSpPr>
        <p:spPr>
          <a:xfrm>
            <a:off x="23916069" y="13253127"/>
            <a:ext cx="423832" cy="47705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68579" tIns="68579" rIns="68579" bIns="68579"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r" defTabSz="18288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888888"/>
                </a:solidFill>
                <a:effectLst/>
                <a:uFillTx/>
                <a:latin typeface="Calibri"/>
                <a:ea typeface="Calibri"/>
                <a:cs typeface="Calibri"/>
                <a:sym typeface="Calibri"/>
              </a:defRPr>
            </a:lvl1pPr>
            <a:lvl2pPr marL="0" marR="0" indent="228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2pPr>
            <a:lvl3pPr marL="0" marR="0" indent="457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3pPr>
            <a:lvl4pPr marL="0" marR="0" indent="685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4pPr>
            <a:lvl5pPr marL="0" marR="0" indent="9144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5pPr>
            <a:lvl6pPr marL="0" marR="0" indent="11430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6pPr>
            <a:lvl7pPr marL="0" marR="0" indent="1371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7pPr>
            <a:lvl8pPr marL="0" marR="0" indent="1600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8pPr>
            <a:lvl9pPr marL="0" marR="0" indent="1828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9pPr>
          </a:lstStyle>
          <a:p>
            <a:r>
              <a:rPr lang="en-US" dirty="0"/>
              <a:t>10</a:t>
            </a:r>
          </a:p>
        </p:txBody>
      </p:sp>
    </p:spTree>
    <p:extLst>
      <p:ext uri="{BB962C8B-B14F-4D97-AF65-F5344CB8AC3E}">
        <p14:creationId xmlns:p14="http://schemas.microsoft.com/office/powerpoint/2010/main" val="2379429610"/>
      </p:ext>
    </p:extLst>
  </p:cSld>
  <p:clrMapOvr>
    <a:masterClrMapping/>
  </p:clrMapOvr>
  <p:transition spd="med"/>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93CD0D0D-2604-74EA-A558-82AB709284F6}"/>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D8DF9DBC-7EAA-E4C8-897F-9F932AD75298}"/>
              </a:ext>
            </a:extLst>
          </p:cNvPr>
          <p:cNvSpPr txBox="1"/>
          <p:nvPr/>
        </p:nvSpPr>
        <p:spPr>
          <a:xfrm>
            <a:off x="451196" y="-58934"/>
            <a:ext cx="23613751" cy="109260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68580" tIns="68580" rIns="68580" bIns="68580">
            <a:spAutoFit/>
          </a:bodyPr>
          <a:lstStyle>
            <a:lvl1pPr defTabSz="457200">
              <a:lnSpc>
                <a:spcPts val="10000"/>
              </a:lnSpc>
              <a:spcBef>
                <a:spcPts val="1600"/>
              </a:spcBef>
              <a:defRPr sz="6000">
                <a:latin typeface="Times Roman"/>
                <a:ea typeface="Times Roman"/>
                <a:cs typeface="Times Roman"/>
                <a:sym typeface="Times Roman"/>
              </a:defRPr>
            </a:lvl1pPr>
          </a:lstStyle>
          <a:p>
            <a:pPr>
              <a:lnSpc>
                <a:spcPct val="100000"/>
              </a:lnSpc>
            </a:pPr>
            <a:r>
              <a:rPr lang="en-US" sz="6200" dirty="0" err="1">
                <a:latin typeface="+mj-lt"/>
              </a:rPr>
              <a:t>Résultats</a:t>
            </a:r>
            <a:r>
              <a:rPr lang="en-US" sz="6200" dirty="0">
                <a:latin typeface="+mj-lt"/>
              </a:rPr>
              <a:t> : Variations de </a:t>
            </a:r>
            <a:r>
              <a:rPr lang="en-US" sz="6200" dirty="0" err="1">
                <a:latin typeface="+mj-lt"/>
              </a:rPr>
              <a:t>porosité</a:t>
            </a:r>
            <a:r>
              <a:rPr lang="en-US" sz="6200" dirty="0">
                <a:latin typeface="+mj-lt"/>
              </a:rPr>
              <a:t> et processus de surface</a:t>
            </a:r>
            <a:endParaRPr sz="6200" dirty="0">
              <a:latin typeface="+mj-lt"/>
            </a:endParaRPr>
          </a:p>
        </p:txBody>
      </p:sp>
      <p:pic>
        <p:nvPicPr>
          <p:cNvPr id="19" name="Picture 18">
            <a:extLst>
              <a:ext uri="{FF2B5EF4-FFF2-40B4-BE49-F238E27FC236}">
                <a16:creationId xmlns:a16="http://schemas.microsoft.com/office/drawing/2014/main" id="{4D45FDCE-04EE-3055-5E6A-02C857A50201}"/>
              </a:ext>
            </a:extLst>
          </p:cNvPr>
          <p:cNvPicPr>
            <a:picLocks noChangeAspect="1"/>
          </p:cNvPicPr>
          <p:nvPr/>
        </p:nvPicPr>
        <p:blipFill>
          <a:blip r:embed="rId3"/>
          <a:stretch>
            <a:fillRect/>
          </a:stretch>
        </p:blipFill>
        <p:spPr>
          <a:xfrm>
            <a:off x="0" y="1951887"/>
            <a:ext cx="15246626" cy="7290527"/>
          </a:xfrm>
          <a:prstGeom prst="rect">
            <a:avLst/>
          </a:prstGeom>
        </p:spPr>
      </p:pic>
      <p:sp>
        <p:nvSpPr>
          <p:cNvPr id="24" name="TextBox 23">
            <a:extLst>
              <a:ext uri="{FF2B5EF4-FFF2-40B4-BE49-F238E27FC236}">
                <a16:creationId xmlns:a16="http://schemas.microsoft.com/office/drawing/2014/main" id="{B4E10369-B562-E332-EFF6-55197B962510}"/>
              </a:ext>
            </a:extLst>
          </p:cNvPr>
          <p:cNvSpPr txBox="1"/>
          <p:nvPr/>
        </p:nvSpPr>
        <p:spPr>
          <a:xfrm>
            <a:off x="1011826" y="9608529"/>
            <a:ext cx="6811229" cy="2114039"/>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457200" indent="-457200" algn="l">
              <a:buFont typeface="Arial" panose="020B0604020202020204" pitchFamily="34" charset="0"/>
              <a:buChar char="•"/>
            </a:pPr>
            <a:r>
              <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rPr>
              <a:t>La surface </a:t>
            </a:r>
            <a:r>
              <a:rPr kumimoji="0" lang="en-US" sz="3200" b="0" i="0" u="none" strike="noStrike" cap="none" spc="0" normalizeH="0" baseline="0" dirty="0" err="1">
                <a:ln>
                  <a:noFill/>
                </a:ln>
                <a:solidFill>
                  <a:srgbClr val="000000"/>
                </a:solidFill>
                <a:effectLst/>
                <a:uFillTx/>
                <a:latin typeface="Helvetica Neue"/>
                <a:ea typeface="Helvetica Neue"/>
                <a:cs typeface="Helvetica Neue"/>
                <a:sym typeface="Helvetica Neue"/>
              </a:rPr>
              <a:t>d’Europe</a:t>
            </a:r>
            <a:r>
              <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rPr>
              <a:t> est </a:t>
            </a:r>
            <a:r>
              <a:rPr kumimoji="0" lang="en-US" sz="3200" b="0" i="0" u="none" strike="noStrike" cap="none" spc="0" normalizeH="0" baseline="0" dirty="0" err="1">
                <a:ln>
                  <a:noFill/>
                </a:ln>
                <a:solidFill>
                  <a:srgbClr val="000000"/>
                </a:solidFill>
                <a:effectLst/>
                <a:uFillTx/>
                <a:latin typeface="Helvetica Neue"/>
                <a:ea typeface="Helvetica Neue"/>
                <a:cs typeface="Helvetica Neue"/>
                <a:sym typeface="Helvetica Neue"/>
              </a:rPr>
              <a:t>ancienne</a:t>
            </a:r>
            <a:r>
              <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rPr>
              <a:t> de </a:t>
            </a:r>
            <a:r>
              <a:rPr kumimoji="0" lang="en-US" sz="3200" b="0" i="0" u="none" strike="noStrike" cap="none" spc="0" normalizeH="0" baseline="0" dirty="0" err="1">
                <a:ln>
                  <a:noFill/>
                </a:ln>
                <a:solidFill>
                  <a:srgbClr val="000000"/>
                </a:solidFill>
                <a:effectLst/>
                <a:uFillTx/>
                <a:latin typeface="Helvetica Neue"/>
                <a:ea typeface="Helvetica Neue"/>
                <a:cs typeface="Helvetica Neue"/>
                <a:sym typeface="Helvetica Neue"/>
              </a:rPr>
              <a:t>plusieurs</a:t>
            </a:r>
            <a:r>
              <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rPr>
              <a:t> millions </a:t>
            </a:r>
            <a:r>
              <a:rPr kumimoji="0" lang="en-US" sz="3200" b="0" i="0" u="none" strike="noStrike" cap="none" spc="0" normalizeH="0" baseline="0" dirty="0" err="1">
                <a:ln>
                  <a:noFill/>
                </a:ln>
                <a:solidFill>
                  <a:srgbClr val="000000"/>
                </a:solidFill>
                <a:effectLst/>
                <a:uFillTx/>
                <a:latin typeface="Helvetica Neue"/>
                <a:ea typeface="Helvetica Neue"/>
                <a:cs typeface="Helvetica Neue"/>
                <a:sym typeface="Helvetica Neue"/>
              </a:rPr>
              <a:t>d’années</a:t>
            </a:r>
            <a:r>
              <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rPr>
              <a:t>. </a:t>
            </a:r>
            <a:r>
              <a:rPr kumimoji="0" lang="en-US" sz="3200" i="0" u="none" strike="noStrike" cap="none" spc="0" normalizeH="0" baseline="0" dirty="0">
                <a:ln>
                  <a:noFill/>
                </a:ln>
                <a:solidFill>
                  <a:srgbClr val="000000"/>
                </a:solidFill>
                <a:effectLst/>
                <a:uFillTx/>
                <a:latin typeface="Helvetica Neue"/>
                <a:ea typeface="Helvetica Neue"/>
                <a:cs typeface="Helvetica Neue"/>
                <a:sym typeface="Helvetica Neue"/>
              </a:rPr>
              <a:t>Comment </a:t>
            </a:r>
            <a:r>
              <a:rPr kumimoji="0" lang="en-US" sz="3200" i="0" u="none" strike="noStrike" cap="none" spc="0" normalizeH="0" baseline="0" dirty="0" err="1">
                <a:ln>
                  <a:noFill/>
                </a:ln>
                <a:solidFill>
                  <a:srgbClr val="000000"/>
                </a:solidFill>
                <a:effectLst/>
                <a:uFillTx/>
                <a:latin typeface="Helvetica Neue"/>
                <a:ea typeface="Helvetica Neue"/>
                <a:cs typeface="Helvetica Neue"/>
                <a:sym typeface="Helvetica Neue"/>
              </a:rPr>
              <a:t>peut-elle</a:t>
            </a:r>
            <a:r>
              <a:rPr kumimoji="0" lang="en-US" sz="3200" i="0" u="none" strike="noStrike" cap="none" spc="0" normalizeH="0" baseline="0" dirty="0">
                <a:ln>
                  <a:noFill/>
                </a:ln>
                <a:solidFill>
                  <a:srgbClr val="000000"/>
                </a:solidFill>
                <a:effectLst/>
                <a:uFillTx/>
                <a:latin typeface="Helvetica Neue"/>
                <a:ea typeface="Helvetica Neue"/>
                <a:cs typeface="Helvetica Neue"/>
                <a:sym typeface="Helvetica Neue"/>
              </a:rPr>
              <a:t> </a:t>
            </a:r>
            <a:r>
              <a:rPr kumimoji="0" lang="en-US" sz="3200" i="0" u="none" strike="noStrike" cap="none" spc="0" normalizeH="0" baseline="0" dirty="0" err="1">
                <a:ln>
                  <a:noFill/>
                </a:ln>
                <a:solidFill>
                  <a:srgbClr val="000000"/>
                </a:solidFill>
                <a:effectLst/>
                <a:uFillTx/>
                <a:latin typeface="Helvetica Neue"/>
                <a:ea typeface="Helvetica Neue"/>
                <a:cs typeface="Helvetica Neue"/>
                <a:sym typeface="Helvetica Neue"/>
              </a:rPr>
              <a:t>être</a:t>
            </a:r>
            <a:r>
              <a:rPr kumimoji="0" lang="en-US" sz="3200" i="0" u="none" strike="noStrike" cap="none" spc="0" normalizeH="0" baseline="0" dirty="0">
                <a:ln>
                  <a:noFill/>
                </a:ln>
                <a:solidFill>
                  <a:srgbClr val="000000"/>
                </a:solidFill>
                <a:effectLst/>
                <a:uFillTx/>
                <a:latin typeface="Helvetica Neue"/>
                <a:ea typeface="Helvetica Neue"/>
                <a:cs typeface="Helvetica Neue"/>
                <a:sym typeface="Helvetica Neue"/>
              </a:rPr>
              <a:t> encore </a:t>
            </a:r>
            <a:r>
              <a:rPr kumimoji="0" lang="en-US" sz="3200" i="0" u="none" strike="noStrike" cap="none" spc="0" normalizeH="0" baseline="0" dirty="0" err="1">
                <a:ln>
                  <a:noFill/>
                </a:ln>
                <a:solidFill>
                  <a:srgbClr val="000000"/>
                </a:solidFill>
                <a:effectLst/>
                <a:uFillTx/>
                <a:latin typeface="Helvetica Neue"/>
                <a:ea typeface="Helvetica Neue"/>
                <a:cs typeface="Helvetica Neue"/>
                <a:sym typeface="Helvetica Neue"/>
              </a:rPr>
              <a:t>poreuse</a:t>
            </a:r>
            <a:r>
              <a:rPr kumimoji="0" lang="en-US" sz="3200" i="0" u="none" strike="noStrike" cap="none" spc="0" normalizeH="0" baseline="0" dirty="0">
                <a:ln>
                  <a:noFill/>
                </a:ln>
                <a:solidFill>
                  <a:srgbClr val="000000"/>
                </a:solidFill>
                <a:effectLst/>
                <a:uFillTx/>
                <a:latin typeface="Helvetica Neue"/>
                <a:ea typeface="Helvetica Neue"/>
                <a:cs typeface="Helvetica Neue"/>
                <a:sym typeface="Helvetica Neue"/>
              </a:rPr>
              <a:t> ?</a:t>
            </a:r>
          </a:p>
        </p:txBody>
      </p:sp>
      <p:sp>
        <p:nvSpPr>
          <p:cNvPr id="61" name="TextBox 60">
            <a:extLst>
              <a:ext uri="{FF2B5EF4-FFF2-40B4-BE49-F238E27FC236}">
                <a16:creationId xmlns:a16="http://schemas.microsoft.com/office/drawing/2014/main" id="{F890C045-BCBD-2A7B-D7B6-ADD54E23FD12}"/>
              </a:ext>
            </a:extLst>
          </p:cNvPr>
          <p:cNvSpPr txBox="1"/>
          <p:nvPr/>
        </p:nvSpPr>
        <p:spPr>
          <a:xfrm>
            <a:off x="9525570" y="9606515"/>
            <a:ext cx="6811229" cy="162159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457200" indent="-457200" algn="l">
              <a:buFont typeface="Arial" panose="020B0604020202020204" pitchFamily="34" charset="0"/>
              <a:buChar char="•"/>
            </a:pPr>
            <a:r>
              <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rPr>
              <a:t>Pas de </a:t>
            </a:r>
            <a:r>
              <a:rPr kumimoji="0" lang="en-US" sz="3200" b="0" i="0" u="none" strike="noStrike" cap="none" spc="0" normalizeH="0" baseline="0" dirty="0" err="1">
                <a:ln>
                  <a:noFill/>
                </a:ln>
                <a:solidFill>
                  <a:srgbClr val="000000"/>
                </a:solidFill>
                <a:effectLst/>
                <a:uFillTx/>
                <a:latin typeface="Helvetica Neue"/>
                <a:ea typeface="Helvetica Neue"/>
                <a:cs typeface="Helvetica Neue"/>
                <a:sym typeface="Helvetica Neue"/>
              </a:rPr>
              <a:t>corrélation</a:t>
            </a:r>
            <a:r>
              <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rPr>
              <a:t> avec la </a:t>
            </a:r>
            <a:r>
              <a:rPr kumimoji="0" lang="en-US" sz="3200" b="0" i="0" u="none" strike="noStrike" cap="none" spc="0" normalizeH="0" baseline="0" dirty="0" err="1">
                <a:ln>
                  <a:noFill/>
                </a:ln>
                <a:solidFill>
                  <a:srgbClr val="000000"/>
                </a:solidFill>
                <a:effectLst/>
                <a:uFillTx/>
                <a:latin typeface="Helvetica Neue"/>
                <a:ea typeface="Helvetica Neue"/>
                <a:cs typeface="Helvetica Neue"/>
                <a:sym typeface="Helvetica Neue"/>
              </a:rPr>
              <a:t>géologie</a:t>
            </a:r>
            <a:r>
              <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rPr>
              <a:t>. </a:t>
            </a:r>
            <a:r>
              <a:rPr kumimoji="0" lang="en-US" sz="3200" i="0" u="none" strike="noStrike" cap="none" spc="0" normalizeH="0" baseline="0" dirty="0">
                <a:ln>
                  <a:noFill/>
                </a:ln>
                <a:solidFill>
                  <a:srgbClr val="000000"/>
                </a:solidFill>
                <a:effectLst/>
                <a:uFillTx/>
                <a:latin typeface="Helvetica Neue"/>
                <a:ea typeface="Helvetica Neue"/>
                <a:cs typeface="Helvetica Neue"/>
                <a:sym typeface="Helvetica Neue"/>
              </a:rPr>
              <a:t>Pas de processus </a:t>
            </a:r>
            <a:r>
              <a:rPr kumimoji="0" lang="en-US" sz="3200" i="0" u="none" strike="noStrike" cap="none" spc="0" normalizeH="0" baseline="0" dirty="0" err="1">
                <a:ln>
                  <a:noFill/>
                </a:ln>
                <a:solidFill>
                  <a:srgbClr val="000000"/>
                </a:solidFill>
                <a:effectLst/>
                <a:uFillTx/>
                <a:latin typeface="Helvetica Neue"/>
                <a:ea typeface="Helvetica Neue"/>
                <a:cs typeface="Helvetica Neue"/>
                <a:sym typeface="Helvetica Neue"/>
              </a:rPr>
              <a:t>endogènes</a:t>
            </a:r>
            <a:r>
              <a:rPr kumimoji="0" lang="en-US" sz="3200" i="0" u="none" strike="noStrike" cap="none" spc="0" normalizeH="0" baseline="0" dirty="0">
                <a:ln>
                  <a:noFill/>
                </a:ln>
                <a:solidFill>
                  <a:srgbClr val="000000"/>
                </a:solidFill>
                <a:effectLst/>
                <a:uFillTx/>
                <a:latin typeface="Helvetica Neue"/>
                <a:ea typeface="Helvetica Neue"/>
                <a:cs typeface="Helvetica Neue"/>
                <a:sym typeface="Helvetica Neue"/>
              </a:rPr>
              <a:t> ?</a:t>
            </a:r>
          </a:p>
        </p:txBody>
      </p:sp>
      <p:sp>
        <p:nvSpPr>
          <p:cNvPr id="62" name="Modèle thermique">
            <a:extLst>
              <a:ext uri="{FF2B5EF4-FFF2-40B4-BE49-F238E27FC236}">
                <a16:creationId xmlns:a16="http://schemas.microsoft.com/office/drawing/2014/main" id="{87D92556-E826-1D2F-854D-F51C9BB8635D}"/>
              </a:ext>
            </a:extLst>
          </p:cNvPr>
          <p:cNvSpPr txBox="1"/>
          <p:nvPr/>
        </p:nvSpPr>
        <p:spPr>
          <a:xfrm>
            <a:off x="6976932" y="8985613"/>
            <a:ext cx="8686753" cy="5136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71437" tIns="71437" rIns="71437" bIns="71437" anchor="ctr">
            <a:spAutoFit/>
          </a:bodyPr>
          <a:lstStyle>
            <a:lvl1pPr>
              <a:defRPr sz="2400" b="0"/>
            </a:lvl1pPr>
          </a:lstStyle>
          <a:p>
            <a:r>
              <a:rPr lang="en-US" i="1" dirty="0" err="1"/>
              <a:t>Adapté</a:t>
            </a:r>
            <a:r>
              <a:rPr lang="en-US" i="1" dirty="0"/>
              <a:t> de Lange et al., 2026, submitted</a:t>
            </a:r>
            <a:endParaRPr i="1" dirty="0"/>
          </a:p>
        </p:txBody>
      </p:sp>
      <p:cxnSp>
        <p:nvCxnSpPr>
          <p:cNvPr id="1088" name="Straight Arrow Connector 1087">
            <a:extLst>
              <a:ext uri="{FF2B5EF4-FFF2-40B4-BE49-F238E27FC236}">
                <a16:creationId xmlns:a16="http://schemas.microsoft.com/office/drawing/2014/main" id="{249F2953-A0A6-B06F-83DE-E2366C55750A}"/>
              </a:ext>
            </a:extLst>
          </p:cNvPr>
          <p:cNvCxnSpPr>
            <a:cxnSpLocks/>
          </p:cNvCxnSpPr>
          <p:nvPr/>
        </p:nvCxnSpPr>
        <p:spPr>
          <a:xfrm>
            <a:off x="7380514" y="1830251"/>
            <a:ext cx="6509657" cy="0"/>
          </a:xfrm>
          <a:prstGeom prst="straightConnector1">
            <a:avLst/>
          </a:prstGeom>
          <a:noFill/>
          <a:ln w="69850" cap="flat">
            <a:solidFill>
              <a:srgbClr val="000000"/>
            </a:solidFill>
            <a:prstDash val="solid"/>
            <a:miter lim="400000"/>
            <a:headEnd type="triangle"/>
            <a:tailEnd type="triangle"/>
          </a:ln>
          <a:effectLst/>
          <a:sp3d/>
        </p:spPr>
        <p:style>
          <a:lnRef idx="0">
            <a:scrgbClr r="0" g="0" b="0"/>
          </a:lnRef>
          <a:fillRef idx="0">
            <a:scrgbClr r="0" g="0" b="0"/>
          </a:fillRef>
          <a:effectRef idx="0">
            <a:scrgbClr r="0" g="0" b="0"/>
          </a:effectRef>
          <a:fontRef idx="none"/>
        </p:style>
      </p:cxnSp>
      <p:cxnSp>
        <p:nvCxnSpPr>
          <p:cNvPr id="1090" name="Straight Arrow Connector 1089">
            <a:extLst>
              <a:ext uri="{FF2B5EF4-FFF2-40B4-BE49-F238E27FC236}">
                <a16:creationId xmlns:a16="http://schemas.microsoft.com/office/drawing/2014/main" id="{61FEDD2A-67F7-267D-0236-73804EEDE1E8}"/>
              </a:ext>
            </a:extLst>
          </p:cNvPr>
          <p:cNvCxnSpPr>
            <a:cxnSpLocks/>
          </p:cNvCxnSpPr>
          <p:nvPr/>
        </p:nvCxnSpPr>
        <p:spPr>
          <a:xfrm>
            <a:off x="870857" y="1830251"/>
            <a:ext cx="6509657" cy="0"/>
          </a:xfrm>
          <a:prstGeom prst="straightConnector1">
            <a:avLst/>
          </a:prstGeom>
          <a:noFill/>
          <a:ln w="69850" cap="flat">
            <a:solidFill>
              <a:srgbClr val="000000"/>
            </a:solidFill>
            <a:prstDash val="solid"/>
            <a:miter lim="400000"/>
            <a:headEnd type="triangle"/>
            <a:tailEnd type="triangle"/>
          </a:ln>
          <a:effectLst/>
          <a:sp3d/>
        </p:spPr>
        <p:style>
          <a:lnRef idx="0">
            <a:scrgbClr r="0" g="0" b="0"/>
          </a:lnRef>
          <a:fillRef idx="0">
            <a:scrgbClr r="0" g="0" b="0"/>
          </a:fillRef>
          <a:effectRef idx="0">
            <a:scrgbClr r="0" g="0" b="0"/>
          </a:effectRef>
          <a:fontRef idx="none"/>
        </p:style>
      </p:cxnSp>
      <p:sp>
        <p:nvSpPr>
          <p:cNvPr id="1091" name="TextBox 1090">
            <a:extLst>
              <a:ext uri="{FF2B5EF4-FFF2-40B4-BE49-F238E27FC236}">
                <a16:creationId xmlns:a16="http://schemas.microsoft.com/office/drawing/2014/main" id="{B87FEE9A-2E00-AEC8-B6E1-9BFFCE1BD908}"/>
              </a:ext>
            </a:extLst>
          </p:cNvPr>
          <p:cNvSpPr txBox="1"/>
          <p:nvPr/>
        </p:nvSpPr>
        <p:spPr>
          <a:xfrm>
            <a:off x="8786385" y="1204381"/>
            <a:ext cx="6811229" cy="63671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algn="l"/>
            <a:r>
              <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rPr>
              <a:t>Leading Hemisphere</a:t>
            </a:r>
            <a:endParaRPr kumimoji="0" lang="en-US" sz="3200" i="0" u="none" strike="noStrike" cap="none" spc="0" normalizeH="0" baseline="0" dirty="0">
              <a:ln>
                <a:noFill/>
              </a:ln>
              <a:solidFill>
                <a:srgbClr val="000000"/>
              </a:solidFill>
              <a:effectLst/>
              <a:uFillTx/>
              <a:latin typeface="Helvetica Neue"/>
              <a:ea typeface="Helvetica Neue"/>
              <a:cs typeface="Helvetica Neue"/>
              <a:sym typeface="Helvetica Neue"/>
            </a:endParaRPr>
          </a:p>
        </p:txBody>
      </p:sp>
      <p:sp>
        <p:nvSpPr>
          <p:cNvPr id="1092" name="TextBox 1091">
            <a:extLst>
              <a:ext uri="{FF2B5EF4-FFF2-40B4-BE49-F238E27FC236}">
                <a16:creationId xmlns:a16="http://schemas.microsoft.com/office/drawing/2014/main" id="{4B59D833-588E-AA99-7592-C8426A4C2A61}"/>
              </a:ext>
            </a:extLst>
          </p:cNvPr>
          <p:cNvSpPr txBox="1"/>
          <p:nvPr/>
        </p:nvSpPr>
        <p:spPr>
          <a:xfrm>
            <a:off x="2514599" y="1241131"/>
            <a:ext cx="6811229" cy="63671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algn="l"/>
            <a:r>
              <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rPr>
              <a:t>Trailing Hemisphere</a:t>
            </a:r>
            <a:endParaRPr kumimoji="0" lang="en-US" sz="3200" i="0" u="none" strike="noStrike" cap="none" spc="0" normalizeH="0" baseline="0" dirty="0">
              <a:ln>
                <a:noFill/>
              </a:ln>
              <a:solidFill>
                <a:srgbClr val="000000"/>
              </a:solidFill>
              <a:effectLst/>
              <a:uFillTx/>
              <a:latin typeface="Helvetica Neue"/>
              <a:ea typeface="Helvetica Neue"/>
              <a:cs typeface="Helvetica Neue"/>
              <a:sym typeface="Helvetica Neue"/>
            </a:endParaRPr>
          </a:p>
        </p:txBody>
      </p:sp>
      <p:sp>
        <p:nvSpPr>
          <p:cNvPr id="1093" name="TextBox 1092">
            <a:extLst>
              <a:ext uri="{FF2B5EF4-FFF2-40B4-BE49-F238E27FC236}">
                <a16:creationId xmlns:a16="http://schemas.microsoft.com/office/drawing/2014/main" id="{A6969472-35B8-FF3C-8E86-BBF42A2D43CE}"/>
              </a:ext>
            </a:extLst>
          </p:cNvPr>
          <p:cNvSpPr txBox="1"/>
          <p:nvPr/>
        </p:nvSpPr>
        <p:spPr>
          <a:xfrm>
            <a:off x="16336799" y="9499214"/>
            <a:ext cx="8047201" cy="260648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457200" indent="-457200" algn="l">
              <a:buFont typeface="Arial" panose="020B0604020202020204" pitchFamily="34" charset="0"/>
              <a:buChar char="•"/>
            </a:pPr>
            <a:r>
              <a:rPr lang="en-US" b="0" dirty="0" err="1"/>
              <a:t>Corrélation</a:t>
            </a:r>
            <a:r>
              <a:rPr lang="en-US" b="0" dirty="0"/>
              <a:t> avec </a:t>
            </a:r>
            <a:r>
              <a:rPr lang="en-US" b="0" dirty="0" err="1"/>
              <a:t>l’environnement</a:t>
            </a:r>
            <a:r>
              <a:rPr lang="en-US" b="0" dirty="0"/>
              <a:t> magneto-</a:t>
            </a:r>
            <a:r>
              <a:rPr lang="en-US" b="0" dirty="0" err="1"/>
              <a:t>électrique</a:t>
            </a:r>
            <a:r>
              <a:rPr lang="en-US" b="0" dirty="0"/>
              <a:t> ? Mais des tendances </a:t>
            </a:r>
            <a:r>
              <a:rPr lang="en-US" b="0" dirty="0" err="1"/>
              <a:t>opposées</a:t>
            </a:r>
            <a:r>
              <a:rPr lang="en-US" b="0" dirty="0"/>
              <a:t> à </a:t>
            </a:r>
            <a:r>
              <a:rPr lang="en-US" b="0" dirty="0" err="1"/>
              <a:t>celles</a:t>
            </a:r>
            <a:r>
              <a:rPr lang="en-US" b="0" dirty="0"/>
              <a:t> </a:t>
            </a:r>
            <a:r>
              <a:rPr lang="en-US" b="0" dirty="0" err="1"/>
              <a:t>observées</a:t>
            </a:r>
            <a:r>
              <a:rPr lang="en-US" b="0" dirty="0"/>
              <a:t> sur les </a:t>
            </a:r>
            <a:r>
              <a:rPr lang="en-US" b="0" dirty="0" err="1"/>
              <a:t>autres</a:t>
            </a:r>
            <a:r>
              <a:rPr lang="en-US" b="0" dirty="0"/>
              <a:t> lunes </a:t>
            </a:r>
            <a:r>
              <a:rPr lang="en-US" b="0" dirty="0" err="1"/>
              <a:t>glacées</a:t>
            </a:r>
            <a:r>
              <a:rPr lang="en-US" b="0" dirty="0"/>
              <a:t>. </a:t>
            </a:r>
            <a:r>
              <a:rPr kumimoji="0" lang="en-US" sz="3200" i="0" u="none" strike="noStrike" cap="none" spc="0" normalizeH="0" baseline="0" dirty="0">
                <a:ln>
                  <a:noFill/>
                </a:ln>
                <a:solidFill>
                  <a:srgbClr val="000000"/>
                </a:solidFill>
                <a:effectLst/>
                <a:uFillTx/>
                <a:latin typeface="Helvetica Neue"/>
                <a:ea typeface="Helvetica Neue"/>
                <a:cs typeface="Helvetica Neue"/>
                <a:sym typeface="Helvetica Neue"/>
              </a:rPr>
              <a:t>Quels </a:t>
            </a:r>
            <a:r>
              <a:rPr kumimoji="0" lang="en-US" sz="3200" i="0" u="none" strike="noStrike" cap="none" spc="0" normalizeH="0" baseline="0" dirty="0" err="1">
                <a:ln>
                  <a:noFill/>
                </a:ln>
                <a:solidFill>
                  <a:srgbClr val="000000"/>
                </a:solidFill>
                <a:effectLst/>
                <a:uFillTx/>
                <a:latin typeface="Helvetica Neue"/>
                <a:ea typeface="Helvetica Neue"/>
                <a:cs typeface="Helvetica Neue"/>
                <a:sym typeface="Helvetica Neue"/>
              </a:rPr>
              <a:t>sont</a:t>
            </a:r>
            <a:r>
              <a:rPr kumimoji="0" lang="en-US" sz="3200" i="0" u="none" strike="noStrike" cap="none" spc="0" normalizeH="0" baseline="0" dirty="0">
                <a:ln>
                  <a:noFill/>
                </a:ln>
                <a:solidFill>
                  <a:srgbClr val="000000"/>
                </a:solidFill>
                <a:effectLst/>
                <a:uFillTx/>
                <a:latin typeface="Helvetica Neue"/>
                <a:ea typeface="Helvetica Neue"/>
                <a:cs typeface="Helvetica Neue"/>
                <a:sym typeface="Helvetica Neue"/>
              </a:rPr>
              <a:t> les </a:t>
            </a:r>
            <a:r>
              <a:rPr kumimoji="0" lang="en-US" sz="3200" i="0" u="none" strike="noStrike" cap="none" spc="0" normalizeH="0" baseline="0" dirty="0" err="1">
                <a:ln>
                  <a:noFill/>
                </a:ln>
                <a:solidFill>
                  <a:srgbClr val="000000"/>
                </a:solidFill>
                <a:effectLst/>
                <a:uFillTx/>
                <a:latin typeface="Helvetica Neue"/>
                <a:ea typeface="Helvetica Neue"/>
                <a:cs typeface="Helvetica Neue"/>
                <a:sym typeface="Helvetica Neue"/>
              </a:rPr>
              <a:t>rôles</a:t>
            </a:r>
            <a:r>
              <a:rPr kumimoji="0" lang="en-US" sz="3200" i="0" u="none" strike="noStrike" cap="none" spc="0" normalizeH="0" baseline="0" dirty="0">
                <a:ln>
                  <a:noFill/>
                </a:ln>
                <a:solidFill>
                  <a:srgbClr val="000000"/>
                </a:solidFill>
                <a:effectLst/>
                <a:uFillTx/>
                <a:latin typeface="Helvetica Neue"/>
                <a:ea typeface="Helvetica Neue"/>
                <a:cs typeface="Helvetica Neue"/>
                <a:sym typeface="Helvetica Neue"/>
              </a:rPr>
              <a:t> des processus </a:t>
            </a:r>
            <a:r>
              <a:rPr kumimoji="0" lang="en-US" sz="3200" i="0" u="none" strike="noStrike" cap="none" spc="0" normalizeH="0" baseline="0" dirty="0" err="1">
                <a:ln>
                  <a:noFill/>
                </a:ln>
                <a:solidFill>
                  <a:srgbClr val="000000"/>
                </a:solidFill>
                <a:effectLst/>
                <a:uFillTx/>
                <a:latin typeface="Helvetica Neue"/>
                <a:ea typeface="Helvetica Neue"/>
                <a:cs typeface="Helvetica Neue"/>
                <a:sym typeface="Helvetica Neue"/>
              </a:rPr>
              <a:t>exogènes</a:t>
            </a:r>
            <a:r>
              <a:rPr kumimoji="0" lang="en-US" sz="3200" i="0" u="none" strike="noStrike" cap="none" spc="0" normalizeH="0" baseline="0" dirty="0">
                <a:ln>
                  <a:noFill/>
                </a:ln>
                <a:solidFill>
                  <a:srgbClr val="000000"/>
                </a:solidFill>
                <a:effectLst/>
                <a:uFillTx/>
                <a:latin typeface="Helvetica Neue"/>
                <a:ea typeface="Helvetica Neue"/>
                <a:cs typeface="Helvetica Neue"/>
                <a:sym typeface="Helvetica Neue"/>
              </a:rPr>
              <a:t> ?</a:t>
            </a:r>
          </a:p>
        </p:txBody>
      </p:sp>
      <p:sp>
        <p:nvSpPr>
          <p:cNvPr id="4" name="19">
            <a:extLst>
              <a:ext uri="{FF2B5EF4-FFF2-40B4-BE49-F238E27FC236}">
                <a16:creationId xmlns:a16="http://schemas.microsoft.com/office/drawing/2014/main" id="{C44F8414-94AB-F535-26D9-C38C88EA7104}"/>
              </a:ext>
            </a:extLst>
          </p:cNvPr>
          <p:cNvSpPr txBox="1">
            <a:spLocks/>
          </p:cNvSpPr>
          <p:nvPr/>
        </p:nvSpPr>
        <p:spPr>
          <a:xfrm>
            <a:off x="23916069" y="13253127"/>
            <a:ext cx="423832" cy="47705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68579" tIns="68579" rIns="68579" bIns="68579"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r" defTabSz="18288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888888"/>
                </a:solidFill>
                <a:effectLst/>
                <a:uFillTx/>
                <a:latin typeface="Calibri"/>
                <a:ea typeface="Calibri"/>
                <a:cs typeface="Calibri"/>
                <a:sym typeface="Calibri"/>
              </a:defRPr>
            </a:lvl1pPr>
            <a:lvl2pPr marL="0" marR="0" indent="228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2pPr>
            <a:lvl3pPr marL="0" marR="0" indent="457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3pPr>
            <a:lvl4pPr marL="0" marR="0" indent="685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4pPr>
            <a:lvl5pPr marL="0" marR="0" indent="9144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5pPr>
            <a:lvl6pPr marL="0" marR="0" indent="11430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6pPr>
            <a:lvl7pPr marL="0" marR="0" indent="1371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7pPr>
            <a:lvl8pPr marL="0" marR="0" indent="1600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8pPr>
            <a:lvl9pPr marL="0" marR="0" indent="1828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9pPr>
          </a:lstStyle>
          <a:p>
            <a:r>
              <a:rPr lang="en-US" dirty="0"/>
              <a:t>10</a:t>
            </a:r>
          </a:p>
        </p:txBody>
      </p:sp>
      <p:sp>
        <p:nvSpPr>
          <p:cNvPr id="5" name="TextBox 4">
            <a:extLst>
              <a:ext uri="{FF2B5EF4-FFF2-40B4-BE49-F238E27FC236}">
                <a16:creationId xmlns:a16="http://schemas.microsoft.com/office/drawing/2014/main" id="{8F77E8A4-A6A9-5D2B-2403-964D94FBE603}"/>
              </a:ext>
            </a:extLst>
          </p:cNvPr>
          <p:cNvSpPr txBox="1"/>
          <p:nvPr/>
        </p:nvSpPr>
        <p:spPr>
          <a:xfrm>
            <a:off x="16336799" y="3810863"/>
            <a:ext cx="6811229" cy="260648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457200" indent="-457200" algn="l">
              <a:buFont typeface="Arial" panose="020B0604020202020204" pitchFamily="34" charset="0"/>
              <a:buChar char="•"/>
            </a:pPr>
            <a:r>
              <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rPr>
              <a:t>Forte </a:t>
            </a:r>
            <a:r>
              <a:rPr kumimoji="0" lang="en-US" sz="3200" b="0" i="0" u="none" strike="noStrike" cap="none" spc="0" normalizeH="0" baseline="0" dirty="0" err="1">
                <a:ln>
                  <a:noFill/>
                </a:ln>
                <a:solidFill>
                  <a:srgbClr val="000000"/>
                </a:solidFill>
                <a:effectLst/>
                <a:uFillTx/>
                <a:latin typeface="Helvetica Neue"/>
                <a:ea typeface="Helvetica Neue"/>
                <a:cs typeface="Helvetica Neue"/>
                <a:sym typeface="Helvetica Neue"/>
              </a:rPr>
              <a:t>porosité</a:t>
            </a:r>
            <a:r>
              <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rPr>
              <a:t> de la glace </a:t>
            </a:r>
            <a:r>
              <a:rPr kumimoji="0" lang="en-US" sz="3200" b="0" i="0" u="none" strike="noStrike" cap="none" spc="0" normalizeH="0" baseline="0" dirty="0" err="1">
                <a:ln>
                  <a:noFill/>
                </a:ln>
                <a:solidFill>
                  <a:srgbClr val="000000"/>
                </a:solidFill>
                <a:effectLst/>
                <a:uFillTx/>
                <a:latin typeface="Helvetica Neue"/>
                <a:ea typeface="Helvetica Neue"/>
                <a:cs typeface="Helvetica Neue"/>
                <a:sym typeface="Helvetica Neue"/>
              </a:rPr>
              <a:t>en</a:t>
            </a:r>
            <a:r>
              <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rPr>
              <a:t> surface : </a:t>
            </a:r>
            <a:r>
              <a:rPr lang="en-US" dirty="0"/>
              <a:t>61 ± 10 % (1σ). </a:t>
            </a:r>
            <a:br>
              <a:rPr lang="en-US" dirty="0"/>
            </a:br>
            <a:r>
              <a:rPr lang="en-US" b="0" dirty="0"/>
              <a:t>(</a:t>
            </a:r>
            <a:r>
              <a:rPr lang="en-US" b="0" dirty="0" err="1"/>
              <a:t>neige</a:t>
            </a:r>
            <a:r>
              <a:rPr lang="en-US" b="0" dirty="0"/>
              <a:t> </a:t>
            </a:r>
            <a:r>
              <a:rPr lang="en-US" b="0" dirty="0" err="1"/>
              <a:t>terrestre</a:t>
            </a:r>
            <a:r>
              <a:rPr lang="en-US" b="0" dirty="0"/>
              <a:t> ~50%)</a:t>
            </a:r>
            <a:endPar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endParaRPr>
          </a:p>
          <a:p>
            <a:pPr marL="457200" indent="-457200" algn="l">
              <a:buFont typeface="Arial" panose="020B0604020202020204" pitchFamily="34" charset="0"/>
              <a:buChar char="•"/>
            </a:pPr>
            <a:endPar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endParaRPr>
          </a:p>
          <a:p>
            <a:pPr marL="457200" indent="-457200" algn="l">
              <a:buFont typeface="Arial" panose="020B0604020202020204" pitchFamily="34" charset="0"/>
              <a:buChar char="•"/>
            </a:pPr>
            <a:r>
              <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rPr>
              <a:t>Fortes variations </a:t>
            </a:r>
            <a:r>
              <a:rPr kumimoji="0" lang="en-US" sz="3200" b="0" i="0" u="none" strike="noStrike" cap="none" spc="0" normalizeH="0" baseline="0" dirty="0" err="1">
                <a:ln>
                  <a:noFill/>
                </a:ln>
                <a:solidFill>
                  <a:srgbClr val="000000"/>
                </a:solidFill>
                <a:effectLst/>
                <a:uFillTx/>
                <a:latin typeface="Helvetica Neue"/>
                <a:ea typeface="Helvetica Neue"/>
                <a:cs typeface="Helvetica Neue"/>
                <a:sym typeface="Helvetica Neue"/>
              </a:rPr>
              <a:t>spatiales</a:t>
            </a:r>
            <a:r>
              <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rPr>
              <a:t>.</a:t>
            </a:r>
          </a:p>
        </p:txBody>
      </p:sp>
    </p:spTree>
    <p:extLst>
      <p:ext uri="{BB962C8B-B14F-4D97-AF65-F5344CB8AC3E}">
        <p14:creationId xmlns:p14="http://schemas.microsoft.com/office/powerpoint/2010/main" val="3356387471"/>
      </p:ext>
    </p:extLst>
  </p:cSld>
  <p:clrMapOvr>
    <a:masterClrMapping/>
  </p:clrMapOvr>
  <p:transition spd="med"/>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F58CEB07-08D2-3341-8B26-039612F8D88C}"/>
            </a:ext>
          </a:extLst>
        </p:cNvPr>
        <p:cNvGrpSpPr/>
        <p:nvPr/>
      </p:nvGrpSpPr>
      <p:grpSpPr>
        <a:xfrm>
          <a:off x="0" y="0"/>
          <a:ext cx="0" cy="0"/>
          <a:chOff x="0" y="0"/>
          <a:chExt cx="0" cy="0"/>
        </a:xfrm>
      </p:grpSpPr>
      <p:sp>
        <p:nvSpPr>
          <p:cNvPr id="2" name="19">
            <a:extLst>
              <a:ext uri="{FF2B5EF4-FFF2-40B4-BE49-F238E27FC236}">
                <a16:creationId xmlns:a16="http://schemas.microsoft.com/office/drawing/2014/main" id="{DF81D677-538D-A9B9-7980-91B5E7853914}"/>
              </a:ext>
            </a:extLst>
          </p:cNvPr>
          <p:cNvSpPr txBox="1">
            <a:spLocks/>
          </p:cNvSpPr>
          <p:nvPr/>
        </p:nvSpPr>
        <p:spPr>
          <a:xfrm>
            <a:off x="23916069" y="13253127"/>
            <a:ext cx="423832" cy="47705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68579" tIns="68579" rIns="68579" bIns="68579"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r" defTabSz="18288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888888"/>
                </a:solidFill>
                <a:effectLst/>
                <a:uFillTx/>
                <a:latin typeface="Calibri"/>
                <a:ea typeface="Calibri"/>
                <a:cs typeface="Calibri"/>
                <a:sym typeface="Calibri"/>
              </a:defRPr>
            </a:lvl1pPr>
            <a:lvl2pPr marL="0" marR="0" indent="228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2pPr>
            <a:lvl3pPr marL="0" marR="0" indent="457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3pPr>
            <a:lvl4pPr marL="0" marR="0" indent="685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4pPr>
            <a:lvl5pPr marL="0" marR="0" indent="9144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5pPr>
            <a:lvl6pPr marL="0" marR="0" indent="11430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6pPr>
            <a:lvl7pPr marL="0" marR="0" indent="1371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7pPr>
            <a:lvl8pPr marL="0" marR="0" indent="1600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8pPr>
            <a:lvl9pPr marL="0" marR="0" indent="1828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9pPr>
          </a:lstStyle>
          <a:p>
            <a:r>
              <a:rPr lang="en-US" dirty="0"/>
              <a:t>11</a:t>
            </a:r>
          </a:p>
        </p:txBody>
      </p:sp>
      <p:sp>
        <p:nvSpPr>
          <p:cNvPr id="3" name="TextBox 2">
            <a:extLst>
              <a:ext uri="{FF2B5EF4-FFF2-40B4-BE49-F238E27FC236}">
                <a16:creationId xmlns:a16="http://schemas.microsoft.com/office/drawing/2014/main" id="{4240DD3E-02F7-9CA0-A86D-2193639D93F1}"/>
              </a:ext>
            </a:extLst>
          </p:cNvPr>
          <p:cNvSpPr txBox="1"/>
          <p:nvPr/>
        </p:nvSpPr>
        <p:spPr>
          <a:xfrm>
            <a:off x="0" y="1738830"/>
            <a:ext cx="14006020" cy="359136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457200" indent="-457200" algn="just">
              <a:buFont typeface="Arial" panose="020B0604020202020204" pitchFamily="34" charset="0"/>
              <a:buChar char="•"/>
            </a:pPr>
            <a:r>
              <a:rPr lang="fr-FR" b="0" noProof="1"/>
              <a:t>La surface d’Europe est extrêmement poreuse alors qu’elle est âgée  de plusieurs millions d’années.</a:t>
            </a:r>
          </a:p>
          <a:p>
            <a:pPr marL="457200" marR="0" indent="-457200" algn="just" defTabSz="821531" rtl="0" fontAlgn="auto" latinLnBrk="0" hangingPunct="0">
              <a:lnSpc>
                <a:spcPct val="100000"/>
              </a:lnSpc>
              <a:spcBef>
                <a:spcPts val="0"/>
              </a:spcBef>
              <a:spcAft>
                <a:spcPts val="0"/>
              </a:spcAft>
              <a:buClrTx/>
              <a:buSzTx/>
              <a:buFont typeface="Arial" panose="020B0604020202020204" pitchFamily="34" charset="0"/>
              <a:buChar char="•"/>
              <a:tabLst/>
            </a:pPr>
            <a:endParaRPr kumimoji="0" lang="fr-FR" sz="3200" b="0" i="0" u="none" strike="noStrike" cap="none" spc="0" normalizeH="0" baseline="0" noProof="1">
              <a:ln>
                <a:noFill/>
              </a:ln>
              <a:solidFill>
                <a:srgbClr val="000000"/>
              </a:solidFill>
              <a:effectLst/>
              <a:uFillTx/>
              <a:latin typeface="Helvetica Neue"/>
              <a:ea typeface="Helvetica Neue"/>
              <a:cs typeface="Helvetica Neue"/>
              <a:sym typeface="Helvetica Neue"/>
            </a:endParaRPr>
          </a:p>
          <a:p>
            <a:pPr marL="457200" marR="0" indent="-457200" algn="just" defTabSz="821531" rtl="0" fontAlgn="auto" latinLnBrk="0" hangingPunct="0">
              <a:lnSpc>
                <a:spcPct val="100000"/>
              </a:lnSpc>
              <a:spcBef>
                <a:spcPts val="0"/>
              </a:spcBef>
              <a:spcAft>
                <a:spcPts val="0"/>
              </a:spcAft>
              <a:buClrTx/>
              <a:buSzTx/>
              <a:buFont typeface="Arial" panose="020B0604020202020204" pitchFamily="34" charset="0"/>
              <a:buChar char="•"/>
              <a:tabLst/>
            </a:pPr>
            <a:r>
              <a:rPr kumimoji="0" lang="fr-FR" sz="3200" b="0" i="0" u="none" strike="noStrike" cap="none" spc="0" normalizeH="0" baseline="0" noProof="1">
                <a:ln>
                  <a:noFill/>
                </a:ln>
                <a:solidFill>
                  <a:schemeClr val="bg1"/>
                </a:solidFill>
                <a:effectLst/>
                <a:uFillTx/>
                <a:latin typeface="Helvetica Neue"/>
                <a:ea typeface="Helvetica Neue"/>
                <a:cs typeface="Helvetica Neue"/>
                <a:sym typeface="Helvetica Neue"/>
              </a:rPr>
              <a:t>Pour avoir des âges glaciaires sur Mars, il faut que la neige se transforme en glace compacte en moins d’un an. Or, les observations de glace dans le sol montrent que les glaciers sont encore poreux.  </a:t>
            </a:r>
          </a:p>
          <a:p>
            <a:pPr marL="457200" marR="0" indent="-457200" algn="just" defTabSz="821531" rtl="0" fontAlgn="auto" latinLnBrk="0" hangingPunct="0">
              <a:lnSpc>
                <a:spcPct val="100000"/>
              </a:lnSpc>
              <a:spcBef>
                <a:spcPts val="0"/>
              </a:spcBef>
              <a:spcAft>
                <a:spcPts val="0"/>
              </a:spcAft>
              <a:buClrTx/>
              <a:buSzTx/>
              <a:buFont typeface="Arial" panose="020B0604020202020204" pitchFamily="34" charset="0"/>
              <a:buChar char="•"/>
              <a:tabLst/>
            </a:pPr>
            <a:endParaRPr lang="fr-FR" b="0" noProof="1"/>
          </a:p>
        </p:txBody>
      </p:sp>
      <p:sp>
        <p:nvSpPr>
          <p:cNvPr id="4" name="Titre 1">
            <a:extLst>
              <a:ext uri="{FF2B5EF4-FFF2-40B4-BE49-F238E27FC236}">
                <a16:creationId xmlns:a16="http://schemas.microsoft.com/office/drawing/2014/main" id="{BCC5753A-3C9E-A8E9-FE7A-8592D04E7842}"/>
              </a:ext>
            </a:extLst>
          </p:cNvPr>
          <p:cNvSpPr txBox="1"/>
          <p:nvPr/>
        </p:nvSpPr>
        <p:spPr>
          <a:xfrm>
            <a:off x="4736118" y="226436"/>
            <a:ext cx="14911763" cy="1085924"/>
          </a:xfrm>
          <a:prstGeom prst="rect">
            <a:avLst/>
          </a:prstGeom>
          <a:ln w="38100">
            <a:solidFill>
              <a:srgbClr val="000000"/>
            </a:solidFill>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68580" tIns="68580" rIns="68580" bIns="68580">
            <a:spAutoFit/>
          </a:bodyPr>
          <a:lstStyle>
            <a:lvl1pPr defTabSz="457200">
              <a:lnSpc>
                <a:spcPts val="10000"/>
              </a:lnSpc>
              <a:spcBef>
                <a:spcPts val="1600"/>
              </a:spcBef>
              <a:defRPr sz="6000">
                <a:latin typeface="Times Roman"/>
                <a:ea typeface="Times Roman"/>
                <a:cs typeface="Times Roman"/>
                <a:sym typeface="Times Roman"/>
              </a:defRPr>
            </a:lvl1pPr>
          </a:lstStyle>
          <a:p>
            <a:pPr>
              <a:lnSpc>
                <a:spcPct val="100000"/>
              </a:lnSpc>
            </a:pPr>
            <a:r>
              <a:rPr lang="en-US" sz="6200" u="sng" dirty="0" err="1">
                <a:latin typeface="+mj-lt"/>
              </a:rPr>
              <a:t>Projet</a:t>
            </a:r>
            <a:r>
              <a:rPr lang="en-US" sz="6200" dirty="0">
                <a:latin typeface="+mj-lt"/>
              </a:rPr>
              <a:t> : FROST : </a:t>
            </a:r>
            <a:r>
              <a:rPr lang="en-US" sz="6200" dirty="0" err="1">
                <a:latin typeface="+mj-lt"/>
              </a:rPr>
              <a:t>FRom</a:t>
            </a:r>
            <a:r>
              <a:rPr lang="en-US" sz="6200" dirty="0">
                <a:latin typeface="+mj-lt"/>
              </a:rPr>
              <a:t> Snow To ice</a:t>
            </a:r>
            <a:endParaRPr sz="6200" dirty="0">
              <a:latin typeface="+mj-lt"/>
            </a:endParaRPr>
          </a:p>
        </p:txBody>
      </p:sp>
    </p:spTree>
    <p:extLst>
      <p:ext uri="{BB962C8B-B14F-4D97-AF65-F5344CB8AC3E}">
        <p14:creationId xmlns:p14="http://schemas.microsoft.com/office/powerpoint/2010/main" val="252137106"/>
      </p:ext>
    </p:extLst>
  </p:cSld>
  <p:clrMapOvr>
    <a:masterClrMapping/>
  </p:clrMapOvr>
  <p:transition spd="med"/>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511C7CA6-C447-4983-76CA-A8F181E96559}"/>
            </a:ext>
          </a:extLst>
        </p:cNvPr>
        <p:cNvGrpSpPr/>
        <p:nvPr/>
      </p:nvGrpSpPr>
      <p:grpSpPr>
        <a:xfrm>
          <a:off x="0" y="0"/>
          <a:ext cx="0" cy="0"/>
          <a:chOff x="0" y="0"/>
          <a:chExt cx="0" cy="0"/>
        </a:xfrm>
      </p:grpSpPr>
      <p:sp>
        <p:nvSpPr>
          <p:cNvPr id="2" name="19">
            <a:extLst>
              <a:ext uri="{FF2B5EF4-FFF2-40B4-BE49-F238E27FC236}">
                <a16:creationId xmlns:a16="http://schemas.microsoft.com/office/drawing/2014/main" id="{2F585643-CAC5-2D46-85CD-634C3828F9B3}"/>
              </a:ext>
            </a:extLst>
          </p:cNvPr>
          <p:cNvSpPr txBox="1">
            <a:spLocks/>
          </p:cNvSpPr>
          <p:nvPr/>
        </p:nvSpPr>
        <p:spPr>
          <a:xfrm>
            <a:off x="23916069" y="13253127"/>
            <a:ext cx="423832" cy="47705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68579" tIns="68579" rIns="68579" bIns="68579"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r" defTabSz="18288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888888"/>
                </a:solidFill>
                <a:effectLst/>
                <a:uFillTx/>
                <a:latin typeface="Calibri"/>
                <a:ea typeface="Calibri"/>
                <a:cs typeface="Calibri"/>
                <a:sym typeface="Calibri"/>
              </a:defRPr>
            </a:lvl1pPr>
            <a:lvl2pPr marL="0" marR="0" indent="228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2pPr>
            <a:lvl3pPr marL="0" marR="0" indent="457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3pPr>
            <a:lvl4pPr marL="0" marR="0" indent="685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4pPr>
            <a:lvl5pPr marL="0" marR="0" indent="9144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5pPr>
            <a:lvl6pPr marL="0" marR="0" indent="11430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6pPr>
            <a:lvl7pPr marL="0" marR="0" indent="1371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7pPr>
            <a:lvl8pPr marL="0" marR="0" indent="1600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8pPr>
            <a:lvl9pPr marL="0" marR="0" indent="1828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9pPr>
          </a:lstStyle>
          <a:p>
            <a:r>
              <a:rPr lang="en-US" dirty="0"/>
              <a:t>11</a:t>
            </a:r>
          </a:p>
        </p:txBody>
      </p:sp>
      <p:sp>
        <p:nvSpPr>
          <p:cNvPr id="3" name="TextBox 2">
            <a:extLst>
              <a:ext uri="{FF2B5EF4-FFF2-40B4-BE49-F238E27FC236}">
                <a16:creationId xmlns:a16="http://schemas.microsoft.com/office/drawing/2014/main" id="{DDE77B87-4467-AA01-B3CF-9C7FDD6B5717}"/>
              </a:ext>
            </a:extLst>
          </p:cNvPr>
          <p:cNvSpPr txBox="1"/>
          <p:nvPr/>
        </p:nvSpPr>
        <p:spPr>
          <a:xfrm>
            <a:off x="0" y="1738830"/>
            <a:ext cx="14006020" cy="359136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457200" indent="-457200" algn="just">
              <a:buFont typeface="Arial" panose="020B0604020202020204" pitchFamily="34" charset="0"/>
              <a:buChar char="•"/>
            </a:pPr>
            <a:r>
              <a:rPr lang="fr-FR" b="0" noProof="1"/>
              <a:t>La surface d’Europe est extrêmement poreuse alors qu’elle est âgée  de plusieurs millions d’années.</a:t>
            </a:r>
          </a:p>
          <a:p>
            <a:pPr marL="457200" marR="0" indent="-457200" algn="just" defTabSz="821531" rtl="0" fontAlgn="auto" latinLnBrk="0" hangingPunct="0">
              <a:lnSpc>
                <a:spcPct val="100000"/>
              </a:lnSpc>
              <a:spcBef>
                <a:spcPts val="0"/>
              </a:spcBef>
              <a:spcAft>
                <a:spcPts val="0"/>
              </a:spcAft>
              <a:buClrTx/>
              <a:buSzTx/>
              <a:buFont typeface="Arial" panose="020B0604020202020204" pitchFamily="34" charset="0"/>
              <a:buChar char="•"/>
              <a:tabLst/>
            </a:pPr>
            <a:endParaRPr kumimoji="0" lang="fr-FR" sz="3200" b="0" i="0" u="none" strike="noStrike" cap="none" spc="0" normalizeH="0" baseline="0" noProof="1">
              <a:ln>
                <a:noFill/>
              </a:ln>
              <a:solidFill>
                <a:srgbClr val="000000"/>
              </a:solidFill>
              <a:effectLst/>
              <a:uFillTx/>
              <a:latin typeface="Helvetica Neue"/>
              <a:ea typeface="Helvetica Neue"/>
              <a:cs typeface="Helvetica Neue"/>
              <a:sym typeface="Helvetica Neue"/>
            </a:endParaRPr>
          </a:p>
          <a:p>
            <a:pPr marL="457200" marR="0" indent="-457200" algn="just" defTabSz="821531" rtl="0" fontAlgn="auto" latinLnBrk="0" hangingPunct="0">
              <a:lnSpc>
                <a:spcPct val="100000"/>
              </a:lnSpc>
              <a:spcBef>
                <a:spcPts val="0"/>
              </a:spcBef>
              <a:spcAft>
                <a:spcPts val="0"/>
              </a:spcAft>
              <a:buClrTx/>
              <a:buSzTx/>
              <a:buFont typeface="Arial" panose="020B0604020202020204" pitchFamily="34" charset="0"/>
              <a:buChar char="•"/>
              <a:tabLst/>
            </a:pPr>
            <a:r>
              <a:rPr kumimoji="0" lang="fr-FR" sz="3200" b="0" i="0" u="none" strike="noStrike" cap="none" spc="0" normalizeH="0" baseline="0" noProof="1">
                <a:ln>
                  <a:noFill/>
                </a:ln>
                <a:solidFill>
                  <a:srgbClr val="000000"/>
                </a:solidFill>
                <a:effectLst/>
                <a:uFillTx/>
                <a:latin typeface="Helvetica Neue"/>
                <a:ea typeface="Helvetica Neue"/>
                <a:cs typeface="Helvetica Neue"/>
                <a:sym typeface="Helvetica Neue"/>
              </a:rPr>
              <a:t>Pour avoir des âges glaciaires sur Mars, il faut que la neige se transforme en glace compacte en moins d’un an. Or, les observations de glace dans le sol montrent que les glaciers sont encore poreux.  </a:t>
            </a:r>
          </a:p>
          <a:p>
            <a:pPr marL="457200" marR="0" indent="-457200" algn="just" defTabSz="821531" rtl="0" fontAlgn="auto" latinLnBrk="0" hangingPunct="0">
              <a:lnSpc>
                <a:spcPct val="100000"/>
              </a:lnSpc>
              <a:spcBef>
                <a:spcPts val="0"/>
              </a:spcBef>
              <a:spcAft>
                <a:spcPts val="0"/>
              </a:spcAft>
              <a:buClrTx/>
              <a:buSzTx/>
              <a:buFont typeface="Arial" panose="020B0604020202020204" pitchFamily="34" charset="0"/>
              <a:buChar char="•"/>
              <a:tabLst/>
            </a:pPr>
            <a:endParaRPr lang="fr-FR" b="0" noProof="1"/>
          </a:p>
        </p:txBody>
      </p:sp>
      <p:sp>
        <p:nvSpPr>
          <p:cNvPr id="4" name="Titre 1">
            <a:extLst>
              <a:ext uri="{FF2B5EF4-FFF2-40B4-BE49-F238E27FC236}">
                <a16:creationId xmlns:a16="http://schemas.microsoft.com/office/drawing/2014/main" id="{F03749E2-A1EF-63F4-03A9-306AED2D5F91}"/>
              </a:ext>
            </a:extLst>
          </p:cNvPr>
          <p:cNvSpPr txBox="1"/>
          <p:nvPr/>
        </p:nvSpPr>
        <p:spPr>
          <a:xfrm>
            <a:off x="4736118" y="226436"/>
            <a:ext cx="14911763" cy="1085924"/>
          </a:xfrm>
          <a:prstGeom prst="rect">
            <a:avLst/>
          </a:prstGeom>
          <a:ln w="38100">
            <a:solidFill>
              <a:srgbClr val="000000"/>
            </a:solidFill>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68580" tIns="68580" rIns="68580" bIns="68580">
            <a:spAutoFit/>
          </a:bodyPr>
          <a:lstStyle>
            <a:lvl1pPr defTabSz="457200">
              <a:lnSpc>
                <a:spcPts val="10000"/>
              </a:lnSpc>
              <a:spcBef>
                <a:spcPts val="1600"/>
              </a:spcBef>
              <a:defRPr sz="6000">
                <a:latin typeface="Times Roman"/>
                <a:ea typeface="Times Roman"/>
                <a:cs typeface="Times Roman"/>
                <a:sym typeface="Times Roman"/>
              </a:defRPr>
            </a:lvl1pPr>
          </a:lstStyle>
          <a:p>
            <a:pPr>
              <a:lnSpc>
                <a:spcPct val="100000"/>
              </a:lnSpc>
            </a:pPr>
            <a:r>
              <a:rPr lang="en-US" sz="6200" u="sng" dirty="0" err="1">
                <a:latin typeface="+mj-lt"/>
              </a:rPr>
              <a:t>Projet</a:t>
            </a:r>
            <a:r>
              <a:rPr lang="en-US" sz="6200" dirty="0">
                <a:latin typeface="+mj-lt"/>
              </a:rPr>
              <a:t> : FROST : </a:t>
            </a:r>
            <a:r>
              <a:rPr lang="en-US" sz="6200" dirty="0" err="1">
                <a:latin typeface="+mj-lt"/>
              </a:rPr>
              <a:t>FRom</a:t>
            </a:r>
            <a:r>
              <a:rPr lang="en-US" sz="6200" dirty="0">
                <a:latin typeface="+mj-lt"/>
              </a:rPr>
              <a:t> Snow To ice</a:t>
            </a:r>
            <a:endParaRPr sz="6200" dirty="0">
              <a:latin typeface="+mj-lt"/>
            </a:endParaRPr>
          </a:p>
        </p:txBody>
      </p:sp>
    </p:spTree>
    <p:extLst>
      <p:ext uri="{BB962C8B-B14F-4D97-AF65-F5344CB8AC3E}">
        <p14:creationId xmlns:p14="http://schemas.microsoft.com/office/powerpoint/2010/main" val="2100612772"/>
      </p:ext>
    </p:extLst>
  </p:cSld>
  <p:clrMapOvr>
    <a:masterClrMapping/>
  </p:clrMapOvr>
  <p:transition spd="med"/>
</p:sld>
</file>

<file path=ppt/slides/slide4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695F63ED-6617-81B5-824E-2AA64F1E189F}"/>
            </a:ext>
          </a:extLst>
        </p:cNvPr>
        <p:cNvGrpSpPr/>
        <p:nvPr/>
      </p:nvGrpSpPr>
      <p:grpSpPr>
        <a:xfrm>
          <a:off x="0" y="0"/>
          <a:ext cx="0" cy="0"/>
          <a:chOff x="0" y="0"/>
          <a:chExt cx="0" cy="0"/>
        </a:xfrm>
      </p:grpSpPr>
      <p:pic>
        <p:nvPicPr>
          <p:cNvPr id="7" name="Picture 6" descr="accolade - Le SUD">
            <a:extLst>
              <a:ext uri="{FF2B5EF4-FFF2-40B4-BE49-F238E27FC236}">
                <a16:creationId xmlns:a16="http://schemas.microsoft.com/office/drawing/2014/main" id="{C9DD3359-DA59-8D46-A734-D9B36F627EFF}"/>
              </a:ext>
            </a:extLst>
          </p:cNvPr>
          <p:cNvPicPr>
            <a:picLocks noChangeAspect="1"/>
          </p:cNvPicPr>
          <p:nvPr/>
        </p:nvPicPr>
        <p:blipFill>
          <a:blip r:embed="rId3"/>
          <a:stretch>
            <a:fillRect/>
          </a:stretch>
        </p:blipFill>
        <p:spPr>
          <a:xfrm>
            <a:off x="14270826" y="1736842"/>
            <a:ext cx="780382" cy="2738181"/>
          </a:xfrm>
          <a:prstGeom prst="rect">
            <a:avLst/>
          </a:prstGeom>
        </p:spPr>
      </p:pic>
      <p:sp>
        <p:nvSpPr>
          <p:cNvPr id="8" name="TextBox 7">
            <a:extLst>
              <a:ext uri="{FF2B5EF4-FFF2-40B4-BE49-F238E27FC236}">
                <a16:creationId xmlns:a16="http://schemas.microsoft.com/office/drawing/2014/main" id="{C81414DE-8200-19E2-C6A5-8A4EFAF9908E}"/>
              </a:ext>
            </a:extLst>
          </p:cNvPr>
          <p:cNvSpPr txBox="1"/>
          <p:nvPr/>
        </p:nvSpPr>
        <p:spPr>
          <a:xfrm>
            <a:off x="15051208" y="2525264"/>
            <a:ext cx="9386123" cy="2114039"/>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R="0" defTabSz="821531" rtl="0" fontAlgn="auto" latinLnBrk="0" hangingPunct="0">
              <a:lnSpc>
                <a:spcPct val="100000"/>
              </a:lnSpc>
              <a:spcBef>
                <a:spcPts val="0"/>
              </a:spcBef>
              <a:spcAft>
                <a:spcPts val="0"/>
              </a:spcAft>
              <a:buClrTx/>
              <a:buSzTx/>
              <a:tabLst/>
            </a:pPr>
            <a:r>
              <a:rPr kumimoji="0" lang="fr-FR" sz="3200" i="0" u="none" strike="noStrike" cap="none" spc="0" normalizeH="0" baseline="0" noProof="1">
                <a:ln>
                  <a:noFill/>
                </a:ln>
                <a:solidFill>
                  <a:srgbClr val="000000"/>
                </a:solidFill>
                <a:effectLst/>
                <a:uFillTx/>
                <a:latin typeface="Helvetica Neue"/>
                <a:ea typeface="Helvetica Neue"/>
                <a:cs typeface="Helvetica Neue"/>
                <a:sym typeface="Helvetica Neue"/>
              </a:rPr>
              <a:t>La physique d’évolution de la neige/glace en conditions extraterrestres n’est pas comprise.</a:t>
            </a:r>
            <a:br>
              <a:rPr kumimoji="0" lang="fr-FR" sz="3200" i="0" u="none" strike="noStrike" cap="none" spc="0" normalizeH="0" baseline="0" noProof="1">
                <a:ln>
                  <a:noFill/>
                </a:ln>
                <a:solidFill>
                  <a:srgbClr val="000000"/>
                </a:solidFill>
                <a:effectLst/>
                <a:uFillTx/>
                <a:latin typeface="Helvetica Neue"/>
                <a:ea typeface="Helvetica Neue"/>
                <a:cs typeface="Helvetica Neue"/>
                <a:sym typeface="Helvetica Neue"/>
              </a:rPr>
            </a:br>
            <a:br>
              <a:rPr lang="fr-FR" b="0" noProof="1"/>
            </a:br>
            <a:endParaRPr kumimoji="0" lang="fr-FR" sz="3200" b="0" i="0" u="none" strike="noStrike" cap="none" spc="0" normalizeH="0" baseline="0" noProof="1">
              <a:ln>
                <a:noFill/>
              </a:ln>
              <a:solidFill>
                <a:srgbClr val="000000"/>
              </a:solidFill>
              <a:effectLst/>
              <a:uFillTx/>
              <a:latin typeface="Helvetica Neue"/>
              <a:ea typeface="Helvetica Neue"/>
              <a:cs typeface="Helvetica Neue"/>
              <a:sym typeface="Helvetica Neue"/>
            </a:endParaRPr>
          </a:p>
        </p:txBody>
      </p:sp>
      <p:sp>
        <p:nvSpPr>
          <p:cNvPr id="2" name="19">
            <a:extLst>
              <a:ext uri="{FF2B5EF4-FFF2-40B4-BE49-F238E27FC236}">
                <a16:creationId xmlns:a16="http://schemas.microsoft.com/office/drawing/2014/main" id="{22ABC20B-4311-0084-EF41-02A81C9D6DC6}"/>
              </a:ext>
            </a:extLst>
          </p:cNvPr>
          <p:cNvSpPr txBox="1">
            <a:spLocks/>
          </p:cNvSpPr>
          <p:nvPr/>
        </p:nvSpPr>
        <p:spPr>
          <a:xfrm>
            <a:off x="23916069" y="13253127"/>
            <a:ext cx="423832" cy="47705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68579" tIns="68579" rIns="68579" bIns="68579"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r" defTabSz="18288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888888"/>
                </a:solidFill>
                <a:effectLst/>
                <a:uFillTx/>
                <a:latin typeface="Calibri"/>
                <a:ea typeface="Calibri"/>
                <a:cs typeface="Calibri"/>
                <a:sym typeface="Calibri"/>
              </a:defRPr>
            </a:lvl1pPr>
            <a:lvl2pPr marL="0" marR="0" indent="228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2pPr>
            <a:lvl3pPr marL="0" marR="0" indent="457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3pPr>
            <a:lvl4pPr marL="0" marR="0" indent="685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4pPr>
            <a:lvl5pPr marL="0" marR="0" indent="9144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5pPr>
            <a:lvl6pPr marL="0" marR="0" indent="11430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6pPr>
            <a:lvl7pPr marL="0" marR="0" indent="1371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7pPr>
            <a:lvl8pPr marL="0" marR="0" indent="1600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8pPr>
            <a:lvl9pPr marL="0" marR="0" indent="1828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9pPr>
          </a:lstStyle>
          <a:p>
            <a:r>
              <a:rPr lang="en-US" dirty="0"/>
              <a:t>11</a:t>
            </a:r>
          </a:p>
        </p:txBody>
      </p:sp>
      <p:sp>
        <p:nvSpPr>
          <p:cNvPr id="3" name="TextBox 2">
            <a:extLst>
              <a:ext uri="{FF2B5EF4-FFF2-40B4-BE49-F238E27FC236}">
                <a16:creationId xmlns:a16="http://schemas.microsoft.com/office/drawing/2014/main" id="{764ECC62-9007-8B53-FB8F-00C87129688D}"/>
              </a:ext>
            </a:extLst>
          </p:cNvPr>
          <p:cNvSpPr txBox="1"/>
          <p:nvPr/>
        </p:nvSpPr>
        <p:spPr>
          <a:xfrm>
            <a:off x="0" y="1738830"/>
            <a:ext cx="14006020" cy="359136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457200" indent="-457200" algn="just">
              <a:buFont typeface="Arial" panose="020B0604020202020204" pitchFamily="34" charset="0"/>
              <a:buChar char="•"/>
            </a:pPr>
            <a:r>
              <a:rPr lang="fr-FR" b="0" noProof="1"/>
              <a:t>La surface d’Europe est extrêmement poreuse alors qu’elle est âgée  de plusieurs millions d’années.</a:t>
            </a:r>
          </a:p>
          <a:p>
            <a:pPr marL="457200" marR="0" indent="-457200" algn="just" defTabSz="821531" rtl="0" fontAlgn="auto" latinLnBrk="0" hangingPunct="0">
              <a:lnSpc>
                <a:spcPct val="100000"/>
              </a:lnSpc>
              <a:spcBef>
                <a:spcPts val="0"/>
              </a:spcBef>
              <a:spcAft>
                <a:spcPts val="0"/>
              </a:spcAft>
              <a:buClrTx/>
              <a:buSzTx/>
              <a:buFont typeface="Arial" panose="020B0604020202020204" pitchFamily="34" charset="0"/>
              <a:buChar char="•"/>
              <a:tabLst/>
            </a:pPr>
            <a:endParaRPr kumimoji="0" lang="fr-FR" sz="3200" b="0" i="0" u="none" strike="noStrike" cap="none" spc="0" normalizeH="0" baseline="0" noProof="1">
              <a:ln>
                <a:noFill/>
              </a:ln>
              <a:solidFill>
                <a:srgbClr val="000000"/>
              </a:solidFill>
              <a:effectLst/>
              <a:uFillTx/>
              <a:latin typeface="Helvetica Neue"/>
              <a:ea typeface="Helvetica Neue"/>
              <a:cs typeface="Helvetica Neue"/>
              <a:sym typeface="Helvetica Neue"/>
            </a:endParaRPr>
          </a:p>
          <a:p>
            <a:pPr marL="457200" marR="0" indent="-457200" algn="just" defTabSz="821531" rtl="0" fontAlgn="auto" latinLnBrk="0" hangingPunct="0">
              <a:lnSpc>
                <a:spcPct val="100000"/>
              </a:lnSpc>
              <a:spcBef>
                <a:spcPts val="0"/>
              </a:spcBef>
              <a:spcAft>
                <a:spcPts val="0"/>
              </a:spcAft>
              <a:buClrTx/>
              <a:buSzTx/>
              <a:buFont typeface="Arial" panose="020B0604020202020204" pitchFamily="34" charset="0"/>
              <a:buChar char="•"/>
              <a:tabLst/>
            </a:pPr>
            <a:r>
              <a:rPr kumimoji="0" lang="fr-FR" sz="3200" b="0" i="0" u="none" strike="noStrike" cap="none" spc="0" normalizeH="0" baseline="0" noProof="1">
                <a:ln>
                  <a:noFill/>
                </a:ln>
                <a:solidFill>
                  <a:srgbClr val="000000"/>
                </a:solidFill>
                <a:effectLst/>
                <a:uFillTx/>
                <a:latin typeface="Helvetica Neue"/>
                <a:ea typeface="Helvetica Neue"/>
                <a:cs typeface="Helvetica Neue"/>
                <a:sym typeface="Helvetica Neue"/>
              </a:rPr>
              <a:t>Pour avoir des âges glaciaires sur Mars, il faut que la neige se transforme en glace compacte en moins d’un an. Or, les observations de glace dans le sol montrent que les glaciers sont encore poreux.  </a:t>
            </a:r>
          </a:p>
          <a:p>
            <a:pPr marL="457200" marR="0" indent="-457200" algn="just" defTabSz="821531" rtl="0" fontAlgn="auto" latinLnBrk="0" hangingPunct="0">
              <a:lnSpc>
                <a:spcPct val="100000"/>
              </a:lnSpc>
              <a:spcBef>
                <a:spcPts val="0"/>
              </a:spcBef>
              <a:spcAft>
                <a:spcPts val="0"/>
              </a:spcAft>
              <a:buClrTx/>
              <a:buSzTx/>
              <a:buFont typeface="Arial" panose="020B0604020202020204" pitchFamily="34" charset="0"/>
              <a:buChar char="•"/>
              <a:tabLst/>
            </a:pPr>
            <a:endParaRPr lang="fr-FR" b="0" noProof="1"/>
          </a:p>
        </p:txBody>
      </p:sp>
      <p:sp>
        <p:nvSpPr>
          <p:cNvPr id="6" name="Titre 1">
            <a:extLst>
              <a:ext uri="{FF2B5EF4-FFF2-40B4-BE49-F238E27FC236}">
                <a16:creationId xmlns:a16="http://schemas.microsoft.com/office/drawing/2014/main" id="{11305C75-DF82-694C-1050-7325B2ACDD4E}"/>
              </a:ext>
            </a:extLst>
          </p:cNvPr>
          <p:cNvSpPr txBox="1"/>
          <p:nvPr/>
        </p:nvSpPr>
        <p:spPr>
          <a:xfrm>
            <a:off x="4736118" y="226436"/>
            <a:ext cx="14911763" cy="1085924"/>
          </a:xfrm>
          <a:prstGeom prst="rect">
            <a:avLst/>
          </a:prstGeom>
          <a:ln w="38100">
            <a:solidFill>
              <a:srgbClr val="000000"/>
            </a:solidFill>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68580" tIns="68580" rIns="68580" bIns="68580">
            <a:spAutoFit/>
          </a:bodyPr>
          <a:lstStyle>
            <a:lvl1pPr defTabSz="457200">
              <a:lnSpc>
                <a:spcPts val="10000"/>
              </a:lnSpc>
              <a:spcBef>
                <a:spcPts val="1600"/>
              </a:spcBef>
              <a:defRPr sz="6000">
                <a:latin typeface="Times Roman"/>
                <a:ea typeface="Times Roman"/>
                <a:cs typeface="Times Roman"/>
                <a:sym typeface="Times Roman"/>
              </a:defRPr>
            </a:lvl1pPr>
          </a:lstStyle>
          <a:p>
            <a:pPr>
              <a:lnSpc>
                <a:spcPct val="100000"/>
              </a:lnSpc>
            </a:pPr>
            <a:r>
              <a:rPr lang="en-US" sz="6200" u="sng" dirty="0" err="1">
                <a:latin typeface="+mj-lt"/>
              </a:rPr>
              <a:t>Projet</a:t>
            </a:r>
            <a:r>
              <a:rPr lang="en-US" sz="6200" dirty="0">
                <a:latin typeface="+mj-lt"/>
              </a:rPr>
              <a:t> : FROST : </a:t>
            </a:r>
            <a:r>
              <a:rPr lang="en-US" sz="6200" dirty="0" err="1">
                <a:latin typeface="+mj-lt"/>
              </a:rPr>
              <a:t>FRom</a:t>
            </a:r>
            <a:r>
              <a:rPr lang="en-US" sz="6200" dirty="0">
                <a:latin typeface="+mj-lt"/>
              </a:rPr>
              <a:t> Snow To ice</a:t>
            </a:r>
            <a:endParaRPr sz="6200" dirty="0">
              <a:latin typeface="+mj-lt"/>
            </a:endParaRPr>
          </a:p>
        </p:txBody>
      </p:sp>
    </p:spTree>
    <p:extLst>
      <p:ext uri="{BB962C8B-B14F-4D97-AF65-F5344CB8AC3E}">
        <p14:creationId xmlns:p14="http://schemas.microsoft.com/office/powerpoint/2010/main" val="848533238"/>
      </p:ext>
    </p:extLst>
  </p:cSld>
  <p:clrMapOvr>
    <a:masterClrMapping/>
  </p:clrMapOvr>
  <p:transition spd="med"/>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2D3347CF-8833-CB4E-C2DE-BB278432C037}"/>
            </a:ext>
          </a:extLst>
        </p:cNvPr>
        <p:cNvGrpSpPr/>
        <p:nvPr/>
      </p:nvGrpSpPr>
      <p:grpSpPr>
        <a:xfrm>
          <a:off x="0" y="0"/>
          <a:ext cx="0" cy="0"/>
          <a:chOff x="0" y="0"/>
          <a:chExt cx="0" cy="0"/>
        </a:xfrm>
      </p:grpSpPr>
      <p:pic>
        <p:nvPicPr>
          <p:cNvPr id="7" name="Picture 6" descr="accolade - Le SUD">
            <a:extLst>
              <a:ext uri="{FF2B5EF4-FFF2-40B4-BE49-F238E27FC236}">
                <a16:creationId xmlns:a16="http://schemas.microsoft.com/office/drawing/2014/main" id="{36C5E8F6-9383-9D89-221D-05B9C51CDA6F}"/>
              </a:ext>
            </a:extLst>
          </p:cNvPr>
          <p:cNvPicPr>
            <a:picLocks noChangeAspect="1"/>
          </p:cNvPicPr>
          <p:nvPr/>
        </p:nvPicPr>
        <p:blipFill>
          <a:blip r:embed="rId3"/>
          <a:stretch>
            <a:fillRect/>
          </a:stretch>
        </p:blipFill>
        <p:spPr>
          <a:xfrm>
            <a:off x="14270826" y="1736842"/>
            <a:ext cx="780382" cy="2738181"/>
          </a:xfrm>
          <a:prstGeom prst="rect">
            <a:avLst/>
          </a:prstGeom>
        </p:spPr>
      </p:pic>
      <p:sp>
        <p:nvSpPr>
          <p:cNvPr id="2" name="19">
            <a:extLst>
              <a:ext uri="{FF2B5EF4-FFF2-40B4-BE49-F238E27FC236}">
                <a16:creationId xmlns:a16="http://schemas.microsoft.com/office/drawing/2014/main" id="{0E311E54-F70E-B36B-E78A-EF28674C92A5}"/>
              </a:ext>
            </a:extLst>
          </p:cNvPr>
          <p:cNvSpPr txBox="1">
            <a:spLocks/>
          </p:cNvSpPr>
          <p:nvPr/>
        </p:nvSpPr>
        <p:spPr>
          <a:xfrm>
            <a:off x="23916069" y="13253127"/>
            <a:ext cx="423832" cy="47705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68579" tIns="68579" rIns="68579" bIns="68579"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r" defTabSz="18288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888888"/>
                </a:solidFill>
                <a:effectLst/>
                <a:uFillTx/>
                <a:latin typeface="Calibri"/>
                <a:ea typeface="Calibri"/>
                <a:cs typeface="Calibri"/>
                <a:sym typeface="Calibri"/>
              </a:defRPr>
            </a:lvl1pPr>
            <a:lvl2pPr marL="0" marR="0" indent="228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2pPr>
            <a:lvl3pPr marL="0" marR="0" indent="457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3pPr>
            <a:lvl4pPr marL="0" marR="0" indent="685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4pPr>
            <a:lvl5pPr marL="0" marR="0" indent="9144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5pPr>
            <a:lvl6pPr marL="0" marR="0" indent="11430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6pPr>
            <a:lvl7pPr marL="0" marR="0" indent="1371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7pPr>
            <a:lvl8pPr marL="0" marR="0" indent="1600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8pPr>
            <a:lvl9pPr marL="0" marR="0" indent="1828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9pPr>
          </a:lstStyle>
          <a:p>
            <a:r>
              <a:rPr lang="en-US" dirty="0"/>
              <a:t>11</a:t>
            </a:r>
          </a:p>
        </p:txBody>
      </p:sp>
      <p:sp>
        <p:nvSpPr>
          <p:cNvPr id="3" name="TextBox 2">
            <a:extLst>
              <a:ext uri="{FF2B5EF4-FFF2-40B4-BE49-F238E27FC236}">
                <a16:creationId xmlns:a16="http://schemas.microsoft.com/office/drawing/2014/main" id="{7E2FADC8-533B-843E-799C-76FC24830CE4}"/>
              </a:ext>
            </a:extLst>
          </p:cNvPr>
          <p:cNvSpPr txBox="1"/>
          <p:nvPr/>
        </p:nvSpPr>
        <p:spPr>
          <a:xfrm>
            <a:off x="0" y="1738830"/>
            <a:ext cx="14006020" cy="359136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457200" indent="-457200" algn="just">
              <a:buFont typeface="Arial" panose="020B0604020202020204" pitchFamily="34" charset="0"/>
              <a:buChar char="•"/>
            </a:pPr>
            <a:r>
              <a:rPr lang="fr-FR" b="0" noProof="1"/>
              <a:t>La surface d’Europe est extrêmement poreuse alors qu’elle est âgée  de plusieurs millions d’années.</a:t>
            </a:r>
          </a:p>
          <a:p>
            <a:pPr marL="457200" marR="0" indent="-457200" algn="just" defTabSz="821531" rtl="0" fontAlgn="auto" latinLnBrk="0" hangingPunct="0">
              <a:lnSpc>
                <a:spcPct val="100000"/>
              </a:lnSpc>
              <a:spcBef>
                <a:spcPts val="0"/>
              </a:spcBef>
              <a:spcAft>
                <a:spcPts val="0"/>
              </a:spcAft>
              <a:buClrTx/>
              <a:buSzTx/>
              <a:buFont typeface="Arial" panose="020B0604020202020204" pitchFamily="34" charset="0"/>
              <a:buChar char="•"/>
              <a:tabLst/>
            </a:pPr>
            <a:endParaRPr kumimoji="0" lang="fr-FR" sz="3200" b="0" i="0" u="none" strike="noStrike" cap="none" spc="0" normalizeH="0" baseline="0" noProof="1">
              <a:ln>
                <a:noFill/>
              </a:ln>
              <a:solidFill>
                <a:srgbClr val="000000"/>
              </a:solidFill>
              <a:effectLst/>
              <a:uFillTx/>
              <a:latin typeface="Helvetica Neue"/>
              <a:ea typeface="Helvetica Neue"/>
              <a:cs typeface="Helvetica Neue"/>
              <a:sym typeface="Helvetica Neue"/>
            </a:endParaRPr>
          </a:p>
          <a:p>
            <a:pPr marL="457200" marR="0" indent="-457200" algn="just" defTabSz="821531" rtl="0" fontAlgn="auto" latinLnBrk="0" hangingPunct="0">
              <a:lnSpc>
                <a:spcPct val="100000"/>
              </a:lnSpc>
              <a:spcBef>
                <a:spcPts val="0"/>
              </a:spcBef>
              <a:spcAft>
                <a:spcPts val="0"/>
              </a:spcAft>
              <a:buClrTx/>
              <a:buSzTx/>
              <a:buFont typeface="Arial" panose="020B0604020202020204" pitchFamily="34" charset="0"/>
              <a:buChar char="•"/>
              <a:tabLst/>
            </a:pPr>
            <a:r>
              <a:rPr kumimoji="0" lang="fr-FR" sz="3200" b="0" i="0" u="none" strike="noStrike" cap="none" spc="0" normalizeH="0" baseline="0" noProof="1">
                <a:ln>
                  <a:noFill/>
                </a:ln>
                <a:solidFill>
                  <a:srgbClr val="000000"/>
                </a:solidFill>
                <a:effectLst/>
                <a:uFillTx/>
                <a:latin typeface="Helvetica Neue"/>
                <a:ea typeface="Helvetica Neue"/>
                <a:cs typeface="Helvetica Neue"/>
                <a:sym typeface="Helvetica Neue"/>
              </a:rPr>
              <a:t>Pour avoir des âges glaciaires sur Mars, il faut que la neige se transforme en glace compacte en moins d’un an. Or, les observations de glace dans le sol montrent que les glaciers sont encore poreux.  </a:t>
            </a:r>
          </a:p>
          <a:p>
            <a:pPr marL="457200" marR="0" indent="-457200" algn="just" defTabSz="821531" rtl="0" fontAlgn="auto" latinLnBrk="0" hangingPunct="0">
              <a:lnSpc>
                <a:spcPct val="100000"/>
              </a:lnSpc>
              <a:spcBef>
                <a:spcPts val="0"/>
              </a:spcBef>
              <a:spcAft>
                <a:spcPts val="0"/>
              </a:spcAft>
              <a:buClrTx/>
              <a:buSzTx/>
              <a:buFont typeface="Arial" panose="020B0604020202020204" pitchFamily="34" charset="0"/>
              <a:buChar char="•"/>
              <a:tabLst/>
            </a:pPr>
            <a:endParaRPr lang="fr-FR" b="0" noProof="1"/>
          </a:p>
        </p:txBody>
      </p:sp>
      <p:sp>
        <p:nvSpPr>
          <p:cNvPr id="4" name="Titre 1">
            <a:extLst>
              <a:ext uri="{FF2B5EF4-FFF2-40B4-BE49-F238E27FC236}">
                <a16:creationId xmlns:a16="http://schemas.microsoft.com/office/drawing/2014/main" id="{05BCB39A-ACCC-E8F1-965C-2DD1CE245C1E}"/>
              </a:ext>
            </a:extLst>
          </p:cNvPr>
          <p:cNvSpPr txBox="1"/>
          <p:nvPr/>
        </p:nvSpPr>
        <p:spPr>
          <a:xfrm>
            <a:off x="4736118" y="226436"/>
            <a:ext cx="14911763" cy="1085924"/>
          </a:xfrm>
          <a:prstGeom prst="rect">
            <a:avLst/>
          </a:prstGeom>
          <a:ln w="38100">
            <a:solidFill>
              <a:srgbClr val="000000"/>
            </a:solidFill>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68580" tIns="68580" rIns="68580" bIns="68580">
            <a:spAutoFit/>
          </a:bodyPr>
          <a:lstStyle>
            <a:lvl1pPr defTabSz="457200">
              <a:lnSpc>
                <a:spcPts val="10000"/>
              </a:lnSpc>
              <a:spcBef>
                <a:spcPts val="1600"/>
              </a:spcBef>
              <a:defRPr sz="6000">
                <a:latin typeface="Times Roman"/>
                <a:ea typeface="Times Roman"/>
                <a:cs typeface="Times Roman"/>
                <a:sym typeface="Times Roman"/>
              </a:defRPr>
            </a:lvl1pPr>
          </a:lstStyle>
          <a:p>
            <a:pPr>
              <a:lnSpc>
                <a:spcPct val="100000"/>
              </a:lnSpc>
            </a:pPr>
            <a:r>
              <a:rPr lang="en-US" sz="6200" u="sng" dirty="0" err="1">
                <a:latin typeface="+mj-lt"/>
              </a:rPr>
              <a:t>Projet</a:t>
            </a:r>
            <a:r>
              <a:rPr lang="en-US" sz="6200" dirty="0">
                <a:latin typeface="+mj-lt"/>
              </a:rPr>
              <a:t> : FROST : </a:t>
            </a:r>
            <a:r>
              <a:rPr lang="en-US" sz="6200" dirty="0" err="1">
                <a:latin typeface="+mj-lt"/>
              </a:rPr>
              <a:t>FRom</a:t>
            </a:r>
            <a:r>
              <a:rPr lang="en-US" sz="6200" dirty="0">
                <a:latin typeface="+mj-lt"/>
              </a:rPr>
              <a:t> Snow To ice</a:t>
            </a:r>
            <a:endParaRPr sz="6200" dirty="0">
              <a:latin typeface="+mj-lt"/>
            </a:endParaRPr>
          </a:p>
        </p:txBody>
      </p:sp>
      <p:sp>
        <p:nvSpPr>
          <p:cNvPr id="9" name="TextBox 8">
            <a:extLst>
              <a:ext uri="{FF2B5EF4-FFF2-40B4-BE49-F238E27FC236}">
                <a16:creationId xmlns:a16="http://schemas.microsoft.com/office/drawing/2014/main" id="{3F7188AE-9B61-5B98-18F0-4D4379A2DC81}"/>
              </a:ext>
            </a:extLst>
          </p:cNvPr>
          <p:cNvSpPr txBox="1"/>
          <p:nvPr/>
        </p:nvSpPr>
        <p:spPr>
          <a:xfrm>
            <a:off x="-321961" y="5263445"/>
            <a:ext cx="23453548" cy="156966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br>
              <a:rPr lang="fr-FR" noProof="1"/>
            </a:br>
            <a:r>
              <a:rPr lang="fr-FR" noProof="1"/>
              <a:t>→ Enjeu majeur pour l’exploration des lunes glacées par JUICE, Europa Clipper, des glaces martiennes par ExoMars, etc. Priorité analysée par le Programme National de Planétologie.</a:t>
            </a:r>
            <a:endParaRPr kumimoji="0" lang="fr-FR" sz="3200" i="0" u="none" strike="noStrike" cap="none" spc="0" normalizeH="0" baseline="0" noProof="1">
              <a:ln>
                <a:noFill/>
              </a:ln>
              <a:solidFill>
                <a:srgbClr val="000000"/>
              </a:solidFill>
              <a:effectLst/>
              <a:uFillTx/>
              <a:latin typeface="Helvetica Neue"/>
              <a:ea typeface="Helvetica Neue"/>
              <a:cs typeface="Helvetica Neue"/>
              <a:sym typeface="Helvetica Neue"/>
            </a:endParaRPr>
          </a:p>
        </p:txBody>
      </p:sp>
      <p:sp>
        <p:nvSpPr>
          <p:cNvPr id="10" name="TextBox 9">
            <a:extLst>
              <a:ext uri="{FF2B5EF4-FFF2-40B4-BE49-F238E27FC236}">
                <a16:creationId xmlns:a16="http://schemas.microsoft.com/office/drawing/2014/main" id="{FFD62772-118C-801A-3FC7-D9F879EC4719}"/>
              </a:ext>
            </a:extLst>
          </p:cNvPr>
          <p:cNvSpPr txBox="1"/>
          <p:nvPr/>
        </p:nvSpPr>
        <p:spPr>
          <a:xfrm>
            <a:off x="15051208" y="2525264"/>
            <a:ext cx="9386123" cy="2114039"/>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R="0" defTabSz="821531" rtl="0" fontAlgn="auto" latinLnBrk="0" hangingPunct="0">
              <a:lnSpc>
                <a:spcPct val="100000"/>
              </a:lnSpc>
              <a:spcBef>
                <a:spcPts val="0"/>
              </a:spcBef>
              <a:spcAft>
                <a:spcPts val="0"/>
              </a:spcAft>
              <a:buClrTx/>
              <a:buSzTx/>
              <a:tabLst/>
            </a:pPr>
            <a:r>
              <a:rPr kumimoji="0" lang="fr-FR" sz="3200" i="0" u="none" strike="noStrike" cap="none" spc="0" normalizeH="0" baseline="0" noProof="1">
                <a:ln>
                  <a:noFill/>
                </a:ln>
                <a:solidFill>
                  <a:srgbClr val="000000"/>
                </a:solidFill>
                <a:effectLst/>
                <a:uFillTx/>
                <a:latin typeface="Helvetica Neue"/>
                <a:ea typeface="Helvetica Neue"/>
                <a:cs typeface="Helvetica Neue"/>
                <a:sym typeface="Helvetica Neue"/>
              </a:rPr>
              <a:t>La physique d’évolution de la neige/glace en conditions extraterrestres n’est pas comprise.</a:t>
            </a:r>
            <a:br>
              <a:rPr kumimoji="0" lang="fr-FR" sz="3200" i="0" u="none" strike="noStrike" cap="none" spc="0" normalizeH="0" baseline="0" noProof="1">
                <a:ln>
                  <a:noFill/>
                </a:ln>
                <a:solidFill>
                  <a:srgbClr val="000000"/>
                </a:solidFill>
                <a:effectLst/>
                <a:uFillTx/>
                <a:latin typeface="Helvetica Neue"/>
                <a:ea typeface="Helvetica Neue"/>
                <a:cs typeface="Helvetica Neue"/>
                <a:sym typeface="Helvetica Neue"/>
              </a:rPr>
            </a:br>
            <a:br>
              <a:rPr lang="fr-FR" b="0" noProof="1"/>
            </a:br>
            <a:endParaRPr kumimoji="0" lang="fr-FR" sz="3200" b="0" i="0" u="none" strike="noStrike" cap="none" spc="0" normalizeH="0" baseline="0" noProof="1">
              <a:ln>
                <a:noFill/>
              </a:ln>
              <a:solidFill>
                <a:srgbClr val="000000"/>
              </a:solidFill>
              <a:effectLst/>
              <a:uFillTx/>
              <a:latin typeface="Helvetica Neue"/>
              <a:ea typeface="Helvetica Neue"/>
              <a:cs typeface="Helvetica Neue"/>
              <a:sym typeface="Helvetica Neue"/>
            </a:endParaRPr>
          </a:p>
        </p:txBody>
      </p:sp>
    </p:spTree>
    <p:extLst>
      <p:ext uri="{BB962C8B-B14F-4D97-AF65-F5344CB8AC3E}">
        <p14:creationId xmlns:p14="http://schemas.microsoft.com/office/powerpoint/2010/main" val="392119856"/>
      </p:ext>
    </p:extLst>
  </p:cSld>
  <p:clrMapOvr>
    <a:masterClrMapping/>
  </p:clrMapOvr>
  <p:transition spd="med"/>
</p:sld>
</file>

<file path=ppt/slides/slide4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98CB343C-F477-25A8-D198-2CE1526D858B}"/>
            </a:ext>
          </a:extLst>
        </p:cNvPr>
        <p:cNvGrpSpPr/>
        <p:nvPr/>
      </p:nvGrpSpPr>
      <p:grpSpPr>
        <a:xfrm>
          <a:off x="0" y="0"/>
          <a:ext cx="0" cy="0"/>
          <a:chOff x="0" y="0"/>
          <a:chExt cx="0" cy="0"/>
        </a:xfrm>
      </p:grpSpPr>
      <p:pic>
        <p:nvPicPr>
          <p:cNvPr id="7" name="Picture 6" descr="accolade - Le SUD">
            <a:extLst>
              <a:ext uri="{FF2B5EF4-FFF2-40B4-BE49-F238E27FC236}">
                <a16:creationId xmlns:a16="http://schemas.microsoft.com/office/drawing/2014/main" id="{206DEA93-8BB0-182B-6E28-0AA1D1C80EAF}"/>
              </a:ext>
            </a:extLst>
          </p:cNvPr>
          <p:cNvPicPr>
            <a:picLocks noChangeAspect="1"/>
          </p:cNvPicPr>
          <p:nvPr/>
        </p:nvPicPr>
        <p:blipFill>
          <a:blip r:embed="rId3"/>
          <a:stretch>
            <a:fillRect/>
          </a:stretch>
        </p:blipFill>
        <p:spPr>
          <a:xfrm>
            <a:off x="14270826" y="1736842"/>
            <a:ext cx="780382" cy="2738181"/>
          </a:xfrm>
          <a:prstGeom prst="rect">
            <a:avLst/>
          </a:prstGeom>
        </p:spPr>
      </p:pic>
      <p:sp>
        <p:nvSpPr>
          <p:cNvPr id="2" name="19">
            <a:extLst>
              <a:ext uri="{FF2B5EF4-FFF2-40B4-BE49-F238E27FC236}">
                <a16:creationId xmlns:a16="http://schemas.microsoft.com/office/drawing/2014/main" id="{80550AEC-F5CA-49B1-178F-6831AD6DEC0E}"/>
              </a:ext>
            </a:extLst>
          </p:cNvPr>
          <p:cNvSpPr txBox="1">
            <a:spLocks/>
          </p:cNvSpPr>
          <p:nvPr/>
        </p:nvSpPr>
        <p:spPr>
          <a:xfrm>
            <a:off x="23916069" y="13253127"/>
            <a:ext cx="423832" cy="47705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68579" tIns="68579" rIns="68579" bIns="68579"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r" defTabSz="18288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888888"/>
                </a:solidFill>
                <a:effectLst/>
                <a:uFillTx/>
                <a:latin typeface="Calibri"/>
                <a:ea typeface="Calibri"/>
                <a:cs typeface="Calibri"/>
                <a:sym typeface="Calibri"/>
              </a:defRPr>
            </a:lvl1pPr>
            <a:lvl2pPr marL="0" marR="0" indent="228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2pPr>
            <a:lvl3pPr marL="0" marR="0" indent="457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3pPr>
            <a:lvl4pPr marL="0" marR="0" indent="685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4pPr>
            <a:lvl5pPr marL="0" marR="0" indent="9144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5pPr>
            <a:lvl6pPr marL="0" marR="0" indent="11430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6pPr>
            <a:lvl7pPr marL="0" marR="0" indent="1371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7pPr>
            <a:lvl8pPr marL="0" marR="0" indent="1600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8pPr>
            <a:lvl9pPr marL="0" marR="0" indent="1828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9pPr>
          </a:lstStyle>
          <a:p>
            <a:r>
              <a:rPr lang="en-US" dirty="0"/>
              <a:t>11</a:t>
            </a:r>
          </a:p>
        </p:txBody>
      </p:sp>
      <p:sp>
        <p:nvSpPr>
          <p:cNvPr id="3" name="TextBox 2">
            <a:extLst>
              <a:ext uri="{FF2B5EF4-FFF2-40B4-BE49-F238E27FC236}">
                <a16:creationId xmlns:a16="http://schemas.microsoft.com/office/drawing/2014/main" id="{470B7686-2B44-A966-27DE-FA0002DFB1D5}"/>
              </a:ext>
            </a:extLst>
          </p:cNvPr>
          <p:cNvSpPr txBox="1"/>
          <p:nvPr/>
        </p:nvSpPr>
        <p:spPr>
          <a:xfrm>
            <a:off x="0" y="1738830"/>
            <a:ext cx="14006020" cy="359136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457200" indent="-457200" algn="just">
              <a:buFont typeface="Arial" panose="020B0604020202020204" pitchFamily="34" charset="0"/>
              <a:buChar char="•"/>
            </a:pPr>
            <a:r>
              <a:rPr lang="fr-FR" b="0" noProof="1"/>
              <a:t>La surface d’Europe est extrêmement poreuse alors qu’elle est âgée  de plusieurs millions d’années.</a:t>
            </a:r>
          </a:p>
          <a:p>
            <a:pPr marL="457200" marR="0" indent="-457200" algn="just" defTabSz="821531" rtl="0" fontAlgn="auto" latinLnBrk="0" hangingPunct="0">
              <a:lnSpc>
                <a:spcPct val="100000"/>
              </a:lnSpc>
              <a:spcBef>
                <a:spcPts val="0"/>
              </a:spcBef>
              <a:spcAft>
                <a:spcPts val="0"/>
              </a:spcAft>
              <a:buClrTx/>
              <a:buSzTx/>
              <a:buFont typeface="Arial" panose="020B0604020202020204" pitchFamily="34" charset="0"/>
              <a:buChar char="•"/>
              <a:tabLst/>
            </a:pPr>
            <a:endParaRPr kumimoji="0" lang="fr-FR" sz="3200" b="0" i="0" u="none" strike="noStrike" cap="none" spc="0" normalizeH="0" baseline="0" noProof="1">
              <a:ln>
                <a:noFill/>
              </a:ln>
              <a:solidFill>
                <a:srgbClr val="000000"/>
              </a:solidFill>
              <a:effectLst/>
              <a:uFillTx/>
              <a:latin typeface="Helvetica Neue"/>
              <a:ea typeface="Helvetica Neue"/>
              <a:cs typeface="Helvetica Neue"/>
              <a:sym typeface="Helvetica Neue"/>
            </a:endParaRPr>
          </a:p>
          <a:p>
            <a:pPr marL="457200" marR="0" indent="-457200" algn="just" defTabSz="821531" rtl="0" fontAlgn="auto" latinLnBrk="0" hangingPunct="0">
              <a:lnSpc>
                <a:spcPct val="100000"/>
              </a:lnSpc>
              <a:spcBef>
                <a:spcPts val="0"/>
              </a:spcBef>
              <a:spcAft>
                <a:spcPts val="0"/>
              </a:spcAft>
              <a:buClrTx/>
              <a:buSzTx/>
              <a:buFont typeface="Arial" panose="020B0604020202020204" pitchFamily="34" charset="0"/>
              <a:buChar char="•"/>
              <a:tabLst/>
            </a:pPr>
            <a:r>
              <a:rPr kumimoji="0" lang="fr-FR" sz="3200" b="0" i="0" u="none" strike="noStrike" cap="none" spc="0" normalizeH="0" baseline="0" noProof="1">
                <a:ln>
                  <a:noFill/>
                </a:ln>
                <a:solidFill>
                  <a:srgbClr val="000000"/>
                </a:solidFill>
                <a:effectLst/>
                <a:uFillTx/>
                <a:latin typeface="Helvetica Neue"/>
                <a:ea typeface="Helvetica Neue"/>
                <a:cs typeface="Helvetica Neue"/>
                <a:sym typeface="Helvetica Neue"/>
              </a:rPr>
              <a:t>Pour avoir des âges glaciaires sur Mars, il faut que la neige se transforme en glace compacte en moins d’un an. Or, les observations de glace dans le sol montrent que les glaciers sont encore poreux.  </a:t>
            </a:r>
          </a:p>
          <a:p>
            <a:pPr marL="457200" marR="0" indent="-457200" algn="just" defTabSz="821531" rtl="0" fontAlgn="auto" latinLnBrk="0" hangingPunct="0">
              <a:lnSpc>
                <a:spcPct val="100000"/>
              </a:lnSpc>
              <a:spcBef>
                <a:spcPts val="0"/>
              </a:spcBef>
              <a:spcAft>
                <a:spcPts val="0"/>
              </a:spcAft>
              <a:buClrTx/>
              <a:buSzTx/>
              <a:buFont typeface="Arial" panose="020B0604020202020204" pitchFamily="34" charset="0"/>
              <a:buChar char="•"/>
              <a:tabLst/>
            </a:pPr>
            <a:endParaRPr lang="fr-FR" b="0" noProof="1"/>
          </a:p>
        </p:txBody>
      </p:sp>
      <p:sp>
        <p:nvSpPr>
          <p:cNvPr id="4" name="Titre 1">
            <a:extLst>
              <a:ext uri="{FF2B5EF4-FFF2-40B4-BE49-F238E27FC236}">
                <a16:creationId xmlns:a16="http://schemas.microsoft.com/office/drawing/2014/main" id="{90A66DBB-0182-30A5-6A51-984FA86D8208}"/>
              </a:ext>
            </a:extLst>
          </p:cNvPr>
          <p:cNvSpPr txBox="1"/>
          <p:nvPr/>
        </p:nvSpPr>
        <p:spPr>
          <a:xfrm>
            <a:off x="4736118" y="226436"/>
            <a:ext cx="14911763" cy="1085924"/>
          </a:xfrm>
          <a:prstGeom prst="rect">
            <a:avLst/>
          </a:prstGeom>
          <a:ln w="38100">
            <a:solidFill>
              <a:srgbClr val="000000"/>
            </a:solidFill>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68580" tIns="68580" rIns="68580" bIns="68580">
            <a:spAutoFit/>
          </a:bodyPr>
          <a:lstStyle>
            <a:lvl1pPr defTabSz="457200">
              <a:lnSpc>
                <a:spcPts val="10000"/>
              </a:lnSpc>
              <a:spcBef>
                <a:spcPts val="1600"/>
              </a:spcBef>
              <a:defRPr sz="6000">
                <a:latin typeface="Times Roman"/>
                <a:ea typeface="Times Roman"/>
                <a:cs typeface="Times Roman"/>
                <a:sym typeface="Times Roman"/>
              </a:defRPr>
            </a:lvl1pPr>
          </a:lstStyle>
          <a:p>
            <a:pPr>
              <a:lnSpc>
                <a:spcPct val="100000"/>
              </a:lnSpc>
            </a:pPr>
            <a:r>
              <a:rPr lang="en-US" sz="6200" u="sng" dirty="0" err="1">
                <a:latin typeface="+mj-lt"/>
              </a:rPr>
              <a:t>Projet</a:t>
            </a:r>
            <a:r>
              <a:rPr lang="en-US" sz="6200" dirty="0">
                <a:latin typeface="+mj-lt"/>
              </a:rPr>
              <a:t> : FROST : </a:t>
            </a:r>
            <a:r>
              <a:rPr lang="en-US" sz="6200" dirty="0" err="1">
                <a:latin typeface="+mj-lt"/>
              </a:rPr>
              <a:t>FRom</a:t>
            </a:r>
            <a:r>
              <a:rPr lang="en-US" sz="6200" dirty="0">
                <a:latin typeface="+mj-lt"/>
              </a:rPr>
              <a:t> Snow To ice</a:t>
            </a:r>
            <a:endParaRPr sz="6200" dirty="0">
              <a:latin typeface="+mj-lt"/>
            </a:endParaRPr>
          </a:p>
        </p:txBody>
      </p:sp>
      <p:sp>
        <p:nvSpPr>
          <p:cNvPr id="9" name="TextBox 8">
            <a:extLst>
              <a:ext uri="{FF2B5EF4-FFF2-40B4-BE49-F238E27FC236}">
                <a16:creationId xmlns:a16="http://schemas.microsoft.com/office/drawing/2014/main" id="{76088033-31DA-5068-0695-282BA477CFA1}"/>
              </a:ext>
            </a:extLst>
          </p:cNvPr>
          <p:cNvSpPr txBox="1"/>
          <p:nvPr/>
        </p:nvSpPr>
        <p:spPr>
          <a:xfrm>
            <a:off x="-321961" y="5263445"/>
            <a:ext cx="23453548" cy="156966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br>
              <a:rPr lang="fr-FR" noProof="1"/>
            </a:br>
            <a:r>
              <a:rPr lang="fr-FR" noProof="1"/>
              <a:t>→ Enjeu majeur pour l’exploration des lunes glacées par JUICE, Europa Clipper, des glaces martiennes par ExoMars, etc. Priorité analysée par le Programme National de Planétologie.</a:t>
            </a:r>
            <a:endParaRPr kumimoji="0" lang="fr-FR" sz="3200" i="0" u="none" strike="noStrike" cap="none" spc="0" normalizeH="0" baseline="0" noProof="1">
              <a:ln>
                <a:noFill/>
              </a:ln>
              <a:solidFill>
                <a:srgbClr val="000000"/>
              </a:solidFill>
              <a:effectLst/>
              <a:uFillTx/>
              <a:latin typeface="Helvetica Neue"/>
              <a:ea typeface="Helvetica Neue"/>
              <a:cs typeface="Helvetica Neue"/>
              <a:sym typeface="Helvetica Neue"/>
            </a:endParaRPr>
          </a:p>
        </p:txBody>
      </p:sp>
      <p:sp>
        <p:nvSpPr>
          <p:cNvPr id="10" name="TextBox 9">
            <a:extLst>
              <a:ext uri="{FF2B5EF4-FFF2-40B4-BE49-F238E27FC236}">
                <a16:creationId xmlns:a16="http://schemas.microsoft.com/office/drawing/2014/main" id="{0C6E7DA7-7D74-5CC5-7B07-F28758A611C7}"/>
              </a:ext>
            </a:extLst>
          </p:cNvPr>
          <p:cNvSpPr txBox="1"/>
          <p:nvPr/>
        </p:nvSpPr>
        <p:spPr>
          <a:xfrm>
            <a:off x="15051208" y="2525264"/>
            <a:ext cx="9386123" cy="2114039"/>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R="0" defTabSz="821531" rtl="0" fontAlgn="auto" latinLnBrk="0" hangingPunct="0">
              <a:lnSpc>
                <a:spcPct val="100000"/>
              </a:lnSpc>
              <a:spcBef>
                <a:spcPts val="0"/>
              </a:spcBef>
              <a:spcAft>
                <a:spcPts val="0"/>
              </a:spcAft>
              <a:buClrTx/>
              <a:buSzTx/>
              <a:tabLst/>
            </a:pPr>
            <a:r>
              <a:rPr kumimoji="0" lang="fr-FR" sz="3200" i="0" u="none" strike="noStrike" cap="none" spc="0" normalizeH="0" baseline="0" noProof="1">
                <a:ln>
                  <a:noFill/>
                </a:ln>
                <a:solidFill>
                  <a:srgbClr val="000000"/>
                </a:solidFill>
                <a:effectLst/>
                <a:uFillTx/>
                <a:latin typeface="Helvetica Neue"/>
                <a:ea typeface="Helvetica Neue"/>
                <a:cs typeface="Helvetica Neue"/>
                <a:sym typeface="Helvetica Neue"/>
              </a:rPr>
              <a:t>La physique d’évolution de la neige/glace en conditions extraterrestres n’est pas comprise.</a:t>
            </a:r>
            <a:br>
              <a:rPr kumimoji="0" lang="fr-FR" sz="3200" i="0" u="none" strike="noStrike" cap="none" spc="0" normalizeH="0" baseline="0" noProof="1">
                <a:ln>
                  <a:noFill/>
                </a:ln>
                <a:solidFill>
                  <a:srgbClr val="000000"/>
                </a:solidFill>
                <a:effectLst/>
                <a:uFillTx/>
                <a:latin typeface="Helvetica Neue"/>
                <a:ea typeface="Helvetica Neue"/>
                <a:cs typeface="Helvetica Neue"/>
                <a:sym typeface="Helvetica Neue"/>
              </a:rPr>
            </a:br>
            <a:br>
              <a:rPr lang="fr-FR" b="0" noProof="1"/>
            </a:br>
            <a:endParaRPr kumimoji="0" lang="fr-FR" sz="3200" b="0" i="0" u="none" strike="noStrike" cap="none" spc="0" normalizeH="0" baseline="0" noProof="1">
              <a:ln>
                <a:noFill/>
              </a:ln>
              <a:solidFill>
                <a:srgbClr val="000000"/>
              </a:solidFill>
              <a:effectLst/>
              <a:uFillTx/>
              <a:latin typeface="Helvetica Neue"/>
              <a:ea typeface="Helvetica Neue"/>
              <a:cs typeface="Helvetica Neue"/>
              <a:sym typeface="Helvetica Neue"/>
            </a:endParaRPr>
          </a:p>
        </p:txBody>
      </p:sp>
      <p:sp>
        <p:nvSpPr>
          <p:cNvPr id="12" name="TextBox 11">
            <a:extLst>
              <a:ext uri="{FF2B5EF4-FFF2-40B4-BE49-F238E27FC236}">
                <a16:creationId xmlns:a16="http://schemas.microsoft.com/office/drawing/2014/main" id="{E776780E-40F8-C2EF-F827-3AC79BC13F1E}"/>
              </a:ext>
            </a:extLst>
          </p:cNvPr>
          <p:cNvSpPr txBox="1"/>
          <p:nvPr/>
        </p:nvSpPr>
        <p:spPr>
          <a:xfrm>
            <a:off x="2027045" y="7999638"/>
            <a:ext cx="18755536" cy="3591367"/>
          </a:xfrm>
          <a:prstGeom prst="rect">
            <a:avLst/>
          </a:prstGeom>
          <a:solidFill>
            <a:schemeClr val="bg1">
              <a:lumMod val="85000"/>
            </a:schemeClr>
          </a:solidFill>
          <a:ln w="38100" cap="flat">
            <a:solidFill>
              <a:schemeClr val="tx1"/>
            </a:solid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algn="l"/>
            <a:r>
              <a:rPr lang="fr-FR" u="sng" noProof="1">
                <a:solidFill>
                  <a:schemeClr val="tx1"/>
                </a:solidFill>
              </a:rPr>
              <a:t>Objectifs du projet</a:t>
            </a:r>
            <a:r>
              <a:rPr lang="fr-FR" noProof="1">
                <a:solidFill>
                  <a:schemeClr val="tx1"/>
                </a:solidFill>
              </a:rPr>
              <a:t> :</a:t>
            </a:r>
            <a:br>
              <a:rPr lang="fr-FR" noProof="1">
                <a:solidFill>
                  <a:schemeClr val="tx1"/>
                </a:solidFill>
              </a:rPr>
            </a:br>
            <a:endParaRPr lang="fr-FR" noProof="1">
              <a:solidFill>
                <a:schemeClr val="tx1"/>
              </a:solidFill>
            </a:endParaRPr>
          </a:p>
          <a:p>
            <a:pPr marL="457200" indent="-457200" algn="l">
              <a:buFont typeface="Arial" panose="020B0604020202020204" pitchFamily="34" charset="0"/>
              <a:buChar char="•"/>
            </a:pPr>
            <a:r>
              <a:rPr lang="en-US" dirty="0" err="1"/>
              <a:t>Développer</a:t>
            </a:r>
            <a:r>
              <a:rPr lang="en-US" dirty="0"/>
              <a:t> un </a:t>
            </a:r>
            <a:r>
              <a:rPr lang="en-US" dirty="0" err="1"/>
              <a:t>outil</a:t>
            </a:r>
            <a:r>
              <a:rPr lang="en-US" dirty="0"/>
              <a:t> numérique </a:t>
            </a:r>
            <a:r>
              <a:rPr lang="en-US" dirty="0" err="1"/>
              <a:t>complet</a:t>
            </a:r>
            <a:r>
              <a:rPr lang="en-US" dirty="0"/>
              <a:t> et </a:t>
            </a:r>
            <a:r>
              <a:rPr lang="en-US" dirty="0" err="1"/>
              <a:t>en</a:t>
            </a:r>
            <a:r>
              <a:rPr lang="en-US" dirty="0"/>
              <a:t> libre </a:t>
            </a:r>
            <a:r>
              <a:rPr lang="en-US" dirty="0" err="1"/>
              <a:t>accès</a:t>
            </a:r>
            <a:r>
              <a:rPr lang="en-US" dirty="0"/>
              <a:t> </a:t>
            </a:r>
            <a:r>
              <a:rPr lang="en-US" dirty="0" err="1"/>
              <a:t>permettant</a:t>
            </a:r>
            <a:r>
              <a:rPr lang="en-US" dirty="0"/>
              <a:t> de </a:t>
            </a:r>
            <a:r>
              <a:rPr lang="en-US" dirty="0" err="1"/>
              <a:t>modéliser</a:t>
            </a:r>
            <a:r>
              <a:rPr lang="en-US" dirty="0"/>
              <a:t> et </a:t>
            </a:r>
            <a:r>
              <a:rPr lang="en-US" dirty="0" err="1"/>
              <a:t>d’étudier</a:t>
            </a:r>
            <a:r>
              <a:rPr lang="en-US" dirty="0"/>
              <a:t> les </a:t>
            </a:r>
            <a:r>
              <a:rPr lang="en-US" dirty="0" err="1"/>
              <a:t>glaces</a:t>
            </a:r>
            <a:r>
              <a:rPr lang="en-US" dirty="0"/>
              <a:t> à la surface de tout corps </a:t>
            </a:r>
            <a:r>
              <a:rPr lang="en-US" dirty="0" err="1"/>
              <a:t>planétaire</a:t>
            </a:r>
            <a:r>
              <a:rPr lang="en-US" dirty="0"/>
              <a:t>.</a:t>
            </a:r>
            <a:r>
              <a:rPr lang="fr-FR" noProof="1">
                <a:solidFill>
                  <a:schemeClr val="bg1">
                    <a:lumMod val="85000"/>
                  </a:schemeClr>
                </a:solidFill>
              </a:rPr>
              <a:t>?</a:t>
            </a:r>
          </a:p>
          <a:p>
            <a:pPr algn="l"/>
            <a:endParaRPr lang="fr-FR" noProof="1">
              <a:solidFill>
                <a:schemeClr val="tx1"/>
              </a:solidFill>
            </a:endParaRPr>
          </a:p>
          <a:p>
            <a:pPr marL="457200" indent="-457200" algn="just">
              <a:buFont typeface="Arial" panose="020B0604020202020204" pitchFamily="34" charset="0"/>
              <a:buChar char="•"/>
            </a:pPr>
            <a:r>
              <a:rPr lang="en-US" dirty="0">
                <a:solidFill>
                  <a:schemeClr val="bg2"/>
                </a:solidFill>
              </a:rPr>
              <a:t>Étudier la physique de </a:t>
            </a:r>
            <a:r>
              <a:rPr lang="en-US" dirty="0" err="1">
                <a:solidFill>
                  <a:schemeClr val="bg2"/>
                </a:solidFill>
              </a:rPr>
              <a:t>l’évolution</a:t>
            </a:r>
            <a:r>
              <a:rPr lang="en-US" dirty="0">
                <a:solidFill>
                  <a:schemeClr val="bg2"/>
                </a:solidFill>
              </a:rPr>
              <a:t> des </a:t>
            </a:r>
            <a:r>
              <a:rPr lang="en-US" dirty="0" err="1">
                <a:solidFill>
                  <a:schemeClr val="bg2"/>
                </a:solidFill>
              </a:rPr>
              <a:t>neiges</a:t>
            </a:r>
            <a:r>
              <a:rPr lang="en-US" dirty="0">
                <a:solidFill>
                  <a:schemeClr val="bg2"/>
                </a:solidFill>
              </a:rPr>
              <a:t> et des </a:t>
            </a:r>
            <a:r>
              <a:rPr lang="en-US" dirty="0" err="1">
                <a:solidFill>
                  <a:schemeClr val="bg2"/>
                </a:solidFill>
              </a:rPr>
              <a:t>glaces</a:t>
            </a:r>
            <a:r>
              <a:rPr lang="en-US" dirty="0">
                <a:solidFill>
                  <a:schemeClr val="bg2"/>
                </a:solidFill>
              </a:rPr>
              <a:t> </a:t>
            </a:r>
            <a:r>
              <a:rPr lang="en-US" dirty="0" err="1">
                <a:solidFill>
                  <a:schemeClr val="bg2"/>
                </a:solidFill>
              </a:rPr>
              <a:t>en</a:t>
            </a:r>
            <a:r>
              <a:rPr lang="en-US" dirty="0">
                <a:solidFill>
                  <a:schemeClr val="bg2"/>
                </a:solidFill>
              </a:rPr>
              <a:t> conditions </a:t>
            </a:r>
            <a:r>
              <a:rPr lang="en-US" dirty="0" err="1">
                <a:solidFill>
                  <a:schemeClr val="bg2"/>
                </a:solidFill>
              </a:rPr>
              <a:t>extraterrestres</a:t>
            </a:r>
            <a:r>
              <a:rPr lang="en-US" dirty="0">
                <a:solidFill>
                  <a:schemeClr val="bg2"/>
                </a:solidFill>
              </a:rPr>
              <a:t>.</a:t>
            </a:r>
          </a:p>
          <a:p>
            <a:pPr algn="just"/>
            <a:endParaRPr lang="en-US" dirty="0"/>
          </a:p>
        </p:txBody>
      </p:sp>
    </p:spTree>
    <p:extLst>
      <p:ext uri="{BB962C8B-B14F-4D97-AF65-F5344CB8AC3E}">
        <p14:creationId xmlns:p14="http://schemas.microsoft.com/office/powerpoint/2010/main" val="1631702251"/>
      </p:ext>
    </p:extLst>
  </p:cSld>
  <p:clrMapOvr>
    <a:masterClrMapping/>
  </p:clrMapOvr>
  <p:transition spd="med"/>
</p:sld>
</file>

<file path=ppt/slides/slide4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613DB0F9-3EBF-E588-2591-C3BB5751C3FD}"/>
            </a:ext>
          </a:extLst>
        </p:cNvPr>
        <p:cNvGrpSpPr/>
        <p:nvPr/>
      </p:nvGrpSpPr>
      <p:grpSpPr>
        <a:xfrm>
          <a:off x="0" y="0"/>
          <a:ext cx="0" cy="0"/>
          <a:chOff x="0" y="0"/>
          <a:chExt cx="0" cy="0"/>
        </a:xfrm>
      </p:grpSpPr>
      <p:pic>
        <p:nvPicPr>
          <p:cNvPr id="7" name="Picture 6" descr="accolade - Le SUD">
            <a:extLst>
              <a:ext uri="{FF2B5EF4-FFF2-40B4-BE49-F238E27FC236}">
                <a16:creationId xmlns:a16="http://schemas.microsoft.com/office/drawing/2014/main" id="{04FDCEE3-E065-2C09-0E99-9D7F0B92CAB2}"/>
              </a:ext>
            </a:extLst>
          </p:cNvPr>
          <p:cNvPicPr>
            <a:picLocks noChangeAspect="1"/>
          </p:cNvPicPr>
          <p:nvPr/>
        </p:nvPicPr>
        <p:blipFill>
          <a:blip r:embed="rId3"/>
          <a:stretch>
            <a:fillRect/>
          </a:stretch>
        </p:blipFill>
        <p:spPr>
          <a:xfrm>
            <a:off x="14270826" y="1736842"/>
            <a:ext cx="780382" cy="2738181"/>
          </a:xfrm>
          <a:prstGeom prst="rect">
            <a:avLst/>
          </a:prstGeom>
        </p:spPr>
      </p:pic>
      <p:sp>
        <p:nvSpPr>
          <p:cNvPr id="2" name="19">
            <a:extLst>
              <a:ext uri="{FF2B5EF4-FFF2-40B4-BE49-F238E27FC236}">
                <a16:creationId xmlns:a16="http://schemas.microsoft.com/office/drawing/2014/main" id="{F16DF08B-E362-ED31-10D3-498A7FA50988}"/>
              </a:ext>
            </a:extLst>
          </p:cNvPr>
          <p:cNvSpPr txBox="1">
            <a:spLocks/>
          </p:cNvSpPr>
          <p:nvPr/>
        </p:nvSpPr>
        <p:spPr>
          <a:xfrm>
            <a:off x="23916069" y="13253127"/>
            <a:ext cx="423832" cy="47705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68579" tIns="68579" rIns="68579" bIns="68579"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r" defTabSz="18288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888888"/>
                </a:solidFill>
                <a:effectLst/>
                <a:uFillTx/>
                <a:latin typeface="Calibri"/>
                <a:ea typeface="Calibri"/>
                <a:cs typeface="Calibri"/>
                <a:sym typeface="Calibri"/>
              </a:defRPr>
            </a:lvl1pPr>
            <a:lvl2pPr marL="0" marR="0" indent="228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2pPr>
            <a:lvl3pPr marL="0" marR="0" indent="457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3pPr>
            <a:lvl4pPr marL="0" marR="0" indent="685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4pPr>
            <a:lvl5pPr marL="0" marR="0" indent="9144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5pPr>
            <a:lvl6pPr marL="0" marR="0" indent="11430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6pPr>
            <a:lvl7pPr marL="0" marR="0" indent="1371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7pPr>
            <a:lvl8pPr marL="0" marR="0" indent="1600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8pPr>
            <a:lvl9pPr marL="0" marR="0" indent="1828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9pPr>
          </a:lstStyle>
          <a:p>
            <a:r>
              <a:rPr lang="en-US" dirty="0"/>
              <a:t>11</a:t>
            </a:r>
          </a:p>
        </p:txBody>
      </p:sp>
      <p:sp>
        <p:nvSpPr>
          <p:cNvPr id="3" name="TextBox 2">
            <a:extLst>
              <a:ext uri="{FF2B5EF4-FFF2-40B4-BE49-F238E27FC236}">
                <a16:creationId xmlns:a16="http://schemas.microsoft.com/office/drawing/2014/main" id="{C84CE274-362A-7B57-C12B-F76B5F7E229D}"/>
              </a:ext>
            </a:extLst>
          </p:cNvPr>
          <p:cNvSpPr txBox="1"/>
          <p:nvPr/>
        </p:nvSpPr>
        <p:spPr>
          <a:xfrm>
            <a:off x="0" y="1738830"/>
            <a:ext cx="14006020" cy="359136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457200" indent="-457200" algn="just">
              <a:buFont typeface="Arial" panose="020B0604020202020204" pitchFamily="34" charset="0"/>
              <a:buChar char="•"/>
            </a:pPr>
            <a:r>
              <a:rPr lang="fr-FR" b="0" noProof="1"/>
              <a:t>La surface d’Europe est extrêmement poreuse alors qu’elle est âgée  de plusieurs millions d’années.</a:t>
            </a:r>
          </a:p>
          <a:p>
            <a:pPr marL="457200" marR="0" indent="-457200" algn="just" defTabSz="821531" rtl="0" fontAlgn="auto" latinLnBrk="0" hangingPunct="0">
              <a:lnSpc>
                <a:spcPct val="100000"/>
              </a:lnSpc>
              <a:spcBef>
                <a:spcPts val="0"/>
              </a:spcBef>
              <a:spcAft>
                <a:spcPts val="0"/>
              </a:spcAft>
              <a:buClrTx/>
              <a:buSzTx/>
              <a:buFont typeface="Arial" panose="020B0604020202020204" pitchFamily="34" charset="0"/>
              <a:buChar char="•"/>
              <a:tabLst/>
            </a:pPr>
            <a:endParaRPr kumimoji="0" lang="fr-FR" sz="3200" b="0" i="0" u="none" strike="noStrike" cap="none" spc="0" normalizeH="0" baseline="0" noProof="1">
              <a:ln>
                <a:noFill/>
              </a:ln>
              <a:solidFill>
                <a:srgbClr val="000000"/>
              </a:solidFill>
              <a:effectLst/>
              <a:uFillTx/>
              <a:latin typeface="Helvetica Neue"/>
              <a:ea typeface="Helvetica Neue"/>
              <a:cs typeface="Helvetica Neue"/>
              <a:sym typeface="Helvetica Neue"/>
            </a:endParaRPr>
          </a:p>
          <a:p>
            <a:pPr marL="457200" marR="0" indent="-457200" algn="just" defTabSz="821531" rtl="0" fontAlgn="auto" latinLnBrk="0" hangingPunct="0">
              <a:lnSpc>
                <a:spcPct val="100000"/>
              </a:lnSpc>
              <a:spcBef>
                <a:spcPts val="0"/>
              </a:spcBef>
              <a:spcAft>
                <a:spcPts val="0"/>
              </a:spcAft>
              <a:buClrTx/>
              <a:buSzTx/>
              <a:buFont typeface="Arial" panose="020B0604020202020204" pitchFamily="34" charset="0"/>
              <a:buChar char="•"/>
              <a:tabLst/>
            </a:pPr>
            <a:r>
              <a:rPr kumimoji="0" lang="fr-FR" sz="3200" b="0" i="0" u="none" strike="noStrike" cap="none" spc="0" normalizeH="0" baseline="0" noProof="1">
                <a:ln>
                  <a:noFill/>
                </a:ln>
                <a:solidFill>
                  <a:srgbClr val="000000"/>
                </a:solidFill>
                <a:effectLst/>
                <a:uFillTx/>
                <a:latin typeface="Helvetica Neue"/>
                <a:ea typeface="Helvetica Neue"/>
                <a:cs typeface="Helvetica Neue"/>
                <a:sym typeface="Helvetica Neue"/>
              </a:rPr>
              <a:t>Pour avoir des âges glaciaires sur Mars, il faut que la neige se transforme en glace compacte en moins d’un an. Or, les observations de glace dans le sol montrent que les glaciers sont encore poreux.  </a:t>
            </a:r>
          </a:p>
          <a:p>
            <a:pPr marL="457200" marR="0" indent="-457200" algn="just" defTabSz="821531" rtl="0" fontAlgn="auto" latinLnBrk="0" hangingPunct="0">
              <a:lnSpc>
                <a:spcPct val="100000"/>
              </a:lnSpc>
              <a:spcBef>
                <a:spcPts val="0"/>
              </a:spcBef>
              <a:spcAft>
                <a:spcPts val="0"/>
              </a:spcAft>
              <a:buClrTx/>
              <a:buSzTx/>
              <a:buFont typeface="Arial" panose="020B0604020202020204" pitchFamily="34" charset="0"/>
              <a:buChar char="•"/>
              <a:tabLst/>
            </a:pPr>
            <a:endParaRPr lang="fr-FR" b="0" noProof="1"/>
          </a:p>
        </p:txBody>
      </p:sp>
      <p:sp>
        <p:nvSpPr>
          <p:cNvPr id="4" name="Titre 1">
            <a:extLst>
              <a:ext uri="{FF2B5EF4-FFF2-40B4-BE49-F238E27FC236}">
                <a16:creationId xmlns:a16="http://schemas.microsoft.com/office/drawing/2014/main" id="{B16E0CD5-A23C-5F90-9D51-E4B0F5DFED3A}"/>
              </a:ext>
            </a:extLst>
          </p:cNvPr>
          <p:cNvSpPr txBox="1"/>
          <p:nvPr/>
        </p:nvSpPr>
        <p:spPr>
          <a:xfrm>
            <a:off x="4736118" y="226436"/>
            <a:ext cx="14911763" cy="1085924"/>
          </a:xfrm>
          <a:prstGeom prst="rect">
            <a:avLst/>
          </a:prstGeom>
          <a:ln w="38100">
            <a:solidFill>
              <a:srgbClr val="000000"/>
            </a:solidFill>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68580" tIns="68580" rIns="68580" bIns="68580">
            <a:spAutoFit/>
          </a:bodyPr>
          <a:lstStyle>
            <a:lvl1pPr defTabSz="457200">
              <a:lnSpc>
                <a:spcPts val="10000"/>
              </a:lnSpc>
              <a:spcBef>
                <a:spcPts val="1600"/>
              </a:spcBef>
              <a:defRPr sz="6000">
                <a:latin typeface="Times Roman"/>
                <a:ea typeface="Times Roman"/>
                <a:cs typeface="Times Roman"/>
                <a:sym typeface="Times Roman"/>
              </a:defRPr>
            </a:lvl1pPr>
          </a:lstStyle>
          <a:p>
            <a:pPr>
              <a:lnSpc>
                <a:spcPct val="100000"/>
              </a:lnSpc>
            </a:pPr>
            <a:r>
              <a:rPr lang="en-US" sz="6200" u="sng" dirty="0" err="1">
                <a:latin typeface="+mj-lt"/>
              </a:rPr>
              <a:t>Projet</a:t>
            </a:r>
            <a:r>
              <a:rPr lang="en-US" sz="6200" dirty="0">
                <a:latin typeface="+mj-lt"/>
              </a:rPr>
              <a:t> : FROST : </a:t>
            </a:r>
            <a:r>
              <a:rPr lang="en-US" sz="6200" dirty="0" err="1">
                <a:latin typeface="+mj-lt"/>
              </a:rPr>
              <a:t>FRom</a:t>
            </a:r>
            <a:r>
              <a:rPr lang="en-US" sz="6200" dirty="0">
                <a:latin typeface="+mj-lt"/>
              </a:rPr>
              <a:t> Snow To ice</a:t>
            </a:r>
            <a:endParaRPr sz="6200" dirty="0">
              <a:latin typeface="+mj-lt"/>
            </a:endParaRPr>
          </a:p>
        </p:txBody>
      </p:sp>
      <p:sp>
        <p:nvSpPr>
          <p:cNvPr id="9" name="TextBox 8">
            <a:extLst>
              <a:ext uri="{FF2B5EF4-FFF2-40B4-BE49-F238E27FC236}">
                <a16:creationId xmlns:a16="http://schemas.microsoft.com/office/drawing/2014/main" id="{D661A10B-E7C0-B1B9-9CCB-FA17580D1910}"/>
              </a:ext>
            </a:extLst>
          </p:cNvPr>
          <p:cNvSpPr txBox="1"/>
          <p:nvPr/>
        </p:nvSpPr>
        <p:spPr>
          <a:xfrm>
            <a:off x="-321961" y="5263445"/>
            <a:ext cx="23453548" cy="156966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br>
              <a:rPr lang="fr-FR" noProof="1"/>
            </a:br>
            <a:r>
              <a:rPr lang="fr-FR" noProof="1"/>
              <a:t>→ Enjeu majeur pour l’exploration des lunes glacées par JUICE, Europa Clipper, des glaces martiennes par ExoMars, etc. Priorité analysée par le Programme National de Planétologie.</a:t>
            </a:r>
            <a:endParaRPr kumimoji="0" lang="fr-FR" sz="3200" i="0" u="none" strike="noStrike" cap="none" spc="0" normalizeH="0" baseline="0" noProof="1">
              <a:ln>
                <a:noFill/>
              </a:ln>
              <a:solidFill>
                <a:srgbClr val="000000"/>
              </a:solidFill>
              <a:effectLst/>
              <a:uFillTx/>
              <a:latin typeface="Helvetica Neue"/>
              <a:ea typeface="Helvetica Neue"/>
              <a:cs typeface="Helvetica Neue"/>
              <a:sym typeface="Helvetica Neue"/>
            </a:endParaRPr>
          </a:p>
        </p:txBody>
      </p:sp>
      <p:sp>
        <p:nvSpPr>
          <p:cNvPr id="10" name="TextBox 9">
            <a:extLst>
              <a:ext uri="{FF2B5EF4-FFF2-40B4-BE49-F238E27FC236}">
                <a16:creationId xmlns:a16="http://schemas.microsoft.com/office/drawing/2014/main" id="{33558AE1-AA49-7EAA-704E-18E77AEF9164}"/>
              </a:ext>
            </a:extLst>
          </p:cNvPr>
          <p:cNvSpPr txBox="1"/>
          <p:nvPr/>
        </p:nvSpPr>
        <p:spPr>
          <a:xfrm>
            <a:off x="15051208" y="2525264"/>
            <a:ext cx="9386123" cy="2114039"/>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R="0" defTabSz="821531" rtl="0" fontAlgn="auto" latinLnBrk="0" hangingPunct="0">
              <a:lnSpc>
                <a:spcPct val="100000"/>
              </a:lnSpc>
              <a:spcBef>
                <a:spcPts val="0"/>
              </a:spcBef>
              <a:spcAft>
                <a:spcPts val="0"/>
              </a:spcAft>
              <a:buClrTx/>
              <a:buSzTx/>
              <a:tabLst/>
            </a:pPr>
            <a:r>
              <a:rPr kumimoji="0" lang="fr-FR" sz="3200" i="0" u="none" strike="noStrike" cap="none" spc="0" normalizeH="0" baseline="0" noProof="1">
                <a:ln>
                  <a:noFill/>
                </a:ln>
                <a:solidFill>
                  <a:srgbClr val="000000"/>
                </a:solidFill>
                <a:effectLst/>
                <a:uFillTx/>
                <a:latin typeface="Helvetica Neue"/>
                <a:ea typeface="Helvetica Neue"/>
                <a:cs typeface="Helvetica Neue"/>
                <a:sym typeface="Helvetica Neue"/>
              </a:rPr>
              <a:t>La physique d’évolution de la neige/glace en conditions extraterrestres n’est pas comprise.</a:t>
            </a:r>
            <a:br>
              <a:rPr kumimoji="0" lang="fr-FR" sz="3200" i="0" u="none" strike="noStrike" cap="none" spc="0" normalizeH="0" baseline="0" noProof="1">
                <a:ln>
                  <a:noFill/>
                </a:ln>
                <a:solidFill>
                  <a:srgbClr val="000000"/>
                </a:solidFill>
                <a:effectLst/>
                <a:uFillTx/>
                <a:latin typeface="Helvetica Neue"/>
                <a:ea typeface="Helvetica Neue"/>
                <a:cs typeface="Helvetica Neue"/>
                <a:sym typeface="Helvetica Neue"/>
              </a:rPr>
            </a:br>
            <a:br>
              <a:rPr lang="fr-FR" b="0" noProof="1"/>
            </a:br>
            <a:endParaRPr kumimoji="0" lang="fr-FR" sz="3200" b="0" i="0" u="none" strike="noStrike" cap="none" spc="0" normalizeH="0" baseline="0" noProof="1">
              <a:ln>
                <a:noFill/>
              </a:ln>
              <a:solidFill>
                <a:srgbClr val="000000"/>
              </a:solidFill>
              <a:effectLst/>
              <a:uFillTx/>
              <a:latin typeface="Helvetica Neue"/>
              <a:ea typeface="Helvetica Neue"/>
              <a:cs typeface="Helvetica Neue"/>
              <a:sym typeface="Helvetica Neue"/>
            </a:endParaRPr>
          </a:p>
        </p:txBody>
      </p:sp>
      <p:sp>
        <p:nvSpPr>
          <p:cNvPr id="12" name="TextBox 11">
            <a:extLst>
              <a:ext uri="{FF2B5EF4-FFF2-40B4-BE49-F238E27FC236}">
                <a16:creationId xmlns:a16="http://schemas.microsoft.com/office/drawing/2014/main" id="{E33746C2-823B-3614-FC2E-F0140A9B1E87}"/>
              </a:ext>
            </a:extLst>
          </p:cNvPr>
          <p:cNvSpPr txBox="1"/>
          <p:nvPr/>
        </p:nvSpPr>
        <p:spPr>
          <a:xfrm>
            <a:off x="2027045" y="7999638"/>
            <a:ext cx="18755536" cy="3591367"/>
          </a:xfrm>
          <a:prstGeom prst="rect">
            <a:avLst/>
          </a:prstGeom>
          <a:solidFill>
            <a:schemeClr val="bg1">
              <a:lumMod val="85000"/>
            </a:schemeClr>
          </a:solidFill>
          <a:ln w="38100" cap="flat">
            <a:solidFill>
              <a:schemeClr val="tx1"/>
            </a:solid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algn="l"/>
            <a:r>
              <a:rPr lang="fr-FR" u="sng" noProof="1">
                <a:solidFill>
                  <a:schemeClr val="tx1"/>
                </a:solidFill>
              </a:rPr>
              <a:t>Objectifs du projet</a:t>
            </a:r>
            <a:r>
              <a:rPr lang="fr-FR" noProof="1">
                <a:solidFill>
                  <a:schemeClr val="tx1"/>
                </a:solidFill>
              </a:rPr>
              <a:t> :</a:t>
            </a:r>
            <a:br>
              <a:rPr lang="fr-FR" noProof="1">
                <a:solidFill>
                  <a:schemeClr val="tx1"/>
                </a:solidFill>
              </a:rPr>
            </a:br>
            <a:endParaRPr lang="fr-FR" noProof="1">
              <a:solidFill>
                <a:schemeClr val="tx1"/>
              </a:solidFill>
            </a:endParaRPr>
          </a:p>
          <a:p>
            <a:pPr marL="457200" indent="-457200" algn="l">
              <a:buFont typeface="Arial" panose="020B0604020202020204" pitchFamily="34" charset="0"/>
              <a:buChar char="•"/>
            </a:pPr>
            <a:r>
              <a:rPr lang="en-US" dirty="0" err="1"/>
              <a:t>Développer</a:t>
            </a:r>
            <a:r>
              <a:rPr lang="en-US" dirty="0"/>
              <a:t> un </a:t>
            </a:r>
            <a:r>
              <a:rPr lang="en-US" dirty="0" err="1"/>
              <a:t>outil</a:t>
            </a:r>
            <a:r>
              <a:rPr lang="en-US" dirty="0"/>
              <a:t> numérique </a:t>
            </a:r>
            <a:r>
              <a:rPr lang="en-US" dirty="0" err="1"/>
              <a:t>complet</a:t>
            </a:r>
            <a:r>
              <a:rPr lang="en-US" dirty="0"/>
              <a:t> et </a:t>
            </a:r>
            <a:r>
              <a:rPr lang="en-US" dirty="0" err="1"/>
              <a:t>en</a:t>
            </a:r>
            <a:r>
              <a:rPr lang="en-US" dirty="0"/>
              <a:t> libre </a:t>
            </a:r>
            <a:r>
              <a:rPr lang="en-US" dirty="0" err="1"/>
              <a:t>accès</a:t>
            </a:r>
            <a:r>
              <a:rPr lang="en-US" dirty="0"/>
              <a:t> </a:t>
            </a:r>
            <a:r>
              <a:rPr lang="en-US" dirty="0" err="1"/>
              <a:t>permettant</a:t>
            </a:r>
            <a:r>
              <a:rPr lang="en-US" dirty="0"/>
              <a:t> de </a:t>
            </a:r>
            <a:r>
              <a:rPr lang="en-US" dirty="0" err="1"/>
              <a:t>modéliser</a:t>
            </a:r>
            <a:r>
              <a:rPr lang="en-US" dirty="0"/>
              <a:t> et </a:t>
            </a:r>
            <a:r>
              <a:rPr lang="en-US" dirty="0" err="1"/>
              <a:t>d’étudier</a:t>
            </a:r>
            <a:r>
              <a:rPr lang="en-US" dirty="0"/>
              <a:t> les </a:t>
            </a:r>
            <a:r>
              <a:rPr lang="en-US" dirty="0" err="1"/>
              <a:t>glaces</a:t>
            </a:r>
            <a:r>
              <a:rPr lang="en-US" dirty="0"/>
              <a:t> à la surface de tout corps </a:t>
            </a:r>
            <a:r>
              <a:rPr lang="en-US" dirty="0" err="1"/>
              <a:t>planétaire</a:t>
            </a:r>
            <a:r>
              <a:rPr lang="en-US" dirty="0"/>
              <a:t>.</a:t>
            </a:r>
            <a:r>
              <a:rPr lang="fr-FR" noProof="1">
                <a:solidFill>
                  <a:schemeClr val="bg1">
                    <a:lumMod val="85000"/>
                  </a:schemeClr>
                </a:solidFill>
              </a:rPr>
              <a:t>?</a:t>
            </a:r>
          </a:p>
          <a:p>
            <a:pPr algn="l"/>
            <a:endParaRPr lang="fr-FR" noProof="1">
              <a:solidFill>
                <a:schemeClr val="tx1"/>
              </a:solidFill>
            </a:endParaRPr>
          </a:p>
          <a:p>
            <a:pPr marL="457200" indent="-457200" algn="just">
              <a:buFont typeface="Arial" panose="020B0604020202020204" pitchFamily="34" charset="0"/>
              <a:buChar char="•"/>
            </a:pPr>
            <a:r>
              <a:rPr lang="en-US" dirty="0"/>
              <a:t>Étudier la physique de </a:t>
            </a:r>
            <a:r>
              <a:rPr lang="en-US" dirty="0" err="1"/>
              <a:t>l’évolution</a:t>
            </a:r>
            <a:r>
              <a:rPr lang="en-US" dirty="0"/>
              <a:t> des </a:t>
            </a:r>
            <a:r>
              <a:rPr lang="en-US" dirty="0" err="1"/>
              <a:t>neiges</a:t>
            </a:r>
            <a:r>
              <a:rPr lang="en-US" dirty="0"/>
              <a:t> et des </a:t>
            </a:r>
            <a:r>
              <a:rPr lang="en-US" dirty="0" err="1"/>
              <a:t>glaces</a:t>
            </a:r>
            <a:r>
              <a:rPr lang="en-US" dirty="0"/>
              <a:t> </a:t>
            </a:r>
            <a:r>
              <a:rPr lang="en-US" dirty="0" err="1"/>
              <a:t>en</a:t>
            </a:r>
            <a:r>
              <a:rPr lang="en-US" dirty="0"/>
              <a:t> conditions </a:t>
            </a:r>
            <a:r>
              <a:rPr lang="en-US" dirty="0" err="1"/>
              <a:t>extraterrestres</a:t>
            </a:r>
            <a:r>
              <a:rPr lang="en-US" dirty="0"/>
              <a:t>.</a:t>
            </a:r>
          </a:p>
          <a:p>
            <a:pPr algn="just"/>
            <a:endParaRPr lang="en-US" dirty="0"/>
          </a:p>
        </p:txBody>
      </p:sp>
    </p:spTree>
    <p:extLst>
      <p:ext uri="{BB962C8B-B14F-4D97-AF65-F5344CB8AC3E}">
        <p14:creationId xmlns:p14="http://schemas.microsoft.com/office/powerpoint/2010/main" val="4177186974"/>
      </p:ext>
    </p:extLst>
  </p:cSld>
  <p:clrMapOvr>
    <a:masterClrMapping/>
  </p:clrMapOvr>
  <p:transition spd="med"/>
</p:sld>
</file>

<file path=ppt/slides/slide5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71B38822-25EB-865A-49EA-77F8D8B2ACF6}"/>
            </a:ext>
          </a:extLst>
        </p:cNvPr>
        <p:cNvGrpSpPr/>
        <p:nvPr/>
      </p:nvGrpSpPr>
      <p:grpSpPr>
        <a:xfrm>
          <a:off x="0" y="0"/>
          <a:ext cx="0" cy="0"/>
          <a:chOff x="0" y="0"/>
          <a:chExt cx="0" cy="0"/>
        </a:xfrm>
      </p:grpSpPr>
      <p:grpSp>
        <p:nvGrpSpPr>
          <p:cNvPr id="12" name="Group 11">
            <a:extLst>
              <a:ext uri="{FF2B5EF4-FFF2-40B4-BE49-F238E27FC236}">
                <a16:creationId xmlns:a16="http://schemas.microsoft.com/office/drawing/2014/main" id="{3A206559-F2FC-B440-F2D3-D3986D82B00F}"/>
              </a:ext>
            </a:extLst>
          </p:cNvPr>
          <p:cNvGrpSpPr/>
          <p:nvPr/>
        </p:nvGrpSpPr>
        <p:grpSpPr>
          <a:xfrm>
            <a:off x="13298142" y="1086250"/>
            <a:ext cx="10506456" cy="11649456"/>
            <a:chOff x="14704795" y="2660338"/>
            <a:chExt cx="7810416" cy="8281737"/>
          </a:xfrm>
        </p:grpSpPr>
        <p:pic>
          <p:nvPicPr>
            <p:cNvPr id="13" name="Picture 12">
              <a:extLst>
                <a:ext uri="{FF2B5EF4-FFF2-40B4-BE49-F238E27FC236}">
                  <a16:creationId xmlns:a16="http://schemas.microsoft.com/office/drawing/2014/main" id="{317D5D6C-05CB-56F4-3390-5BC5DE23C51B}"/>
                </a:ext>
              </a:extLst>
            </p:cNvPr>
            <p:cNvPicPr>
              <a:picLocks noChangeAspect="1"/>
            </p:cNvPicPr>
            <p:nvPr/>
          </p:nvPicPr>
          <p:blipFill>
            <a:blip r:embed="rId3">
              <a:alphaModFix/>
            </a:blip>
            <a:srcRect t="14413" r="52226"/>
            <a:stretch>
              <a:fillRect/>
            </a:stretch>
          </p:blipFill>
          <p:spPr>
            <a:xfrm>
              <a:off x="14704795" y="4403551"/>
              <a:ext cx="7810416" cy="6538524"/>
            </a:xfrm>
            <a:prstGeom prst="rect">
              <a:avLst/>
            </a:prstGeom>
          </p:spPr>
        </p:pic>
        <p:sp>
          <p:nvSpPr>
            <p:cNvPr id="15" name="Rectangle 14">
              <a:extLst>
                <a:ext uri="{FF2B5EF4-FFF2-40B4-BE49-F238E27FC236}">
                  <a16:creationId xmlns:a16="http://schemas.microsoft.com/office/drawing/2014/main" id="{0EB41A62-0D92-256F-1261-180A1F918BA0}"/>
                </a:ext>
              </a:extLst>
            </p:cNvPr>
            <p:cNvSpPr/>
            <p:nvPr/>
          </p:nvSpPr>
          <p:spPr>
            <a:xfrm>
              <a:off x="14704795" y="2660338"/>
              <a:ext cx="879231" cy="1301262"/>
            </a:xfrm>
            <a:prstGeom prst="rect">
              <a:avLst/>
            </a:prstGeom>
            <a:solidFill>
              <a:schemeClr val="bg1"/>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indent="0" algn="ctr" defTabSz="821531"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FFFFFF"/>
                </a:solidFill>
                <a:effectLst/>
                <a:uFillTx/>
                <a:latin typeface="+mn-lt"/>
                <a:ea typeface="+mn-ea"/>
                <a:cs typeface="+mn-cs"/>
                <a:sym typeface="Helvetica Neue Medium"/>
              </a:endParaRPr>
            </a:p>
          </p:txBody>
        </p:sp>
      </p:grpSp>
      <p:cxnSp>
        <p:nvCxnSpPr>
          <p:cNvPr id="19" name="Straight Arrow Connector 18">
            <a:extLst>
              <a:ext uri="{FF2B5EF4-FFF2-40B4-BE49-F238E27FC236}">
                <a16:creationId xmlns:a16="http://schemas.microsoft.com/office/drawing/2014/main" id="{C06C97DF-1B86-F798-EE7C-9253A0250EE6}"/>
              </a:ext>
            </a:extLst>
          </p:cNvPr>
          <p:cNvCxnSpPr>
            <a:cxnSpLocks/>
          </p:cNvCxnSpPr>
          <p:nvPr/>
        </p:nvCxnSpPr>
        <p:spPr>
          <a:xfrm>
            <a:off x="15352295" y="4884821"/>
            <a:ext cx="613953" cy="1063395"/>
          </a:xfrm>
          <a:prstGeom prst="straightConnector1">
            <a:avLst/>
          </a:prstGeom>
          <a:noFill/>
          <a:ln w="76200" cap="flat">
            <a:solidFill>
              <a:srgbClr val="000000"/>
            </a:solidFill>
            <a:prstDash val="solid"/>
            <a:miter lim="400000"/>
            <a:tailEnd type="triangle"/>
          </a:ln>
          <a:effectLst/>
          <a:sp3d/>
        </p:spPr>
        <p:style>
          <a:lnRef idx="0">
            <a:scrgbClr r="0" g="0" b="0"/>
          </a:lnRef>
          <a:fillRef idx="0">
            <a:scrgbClr r="0" g="0" b="0"/>
          </a:fillRef>
          <a:effectRef idx="0">
            <a:scrgbClr r="0" g="0" b="0"/>
          </a:effectRef>
          <a:fontRef idx="none"/>
        </p:style>
      </p:cxnSp>
      <p:sp>
        <p:nvSpPr>
          <p:cNvPr id="18" name="19">
            <a:extLst>
              <a:ext uri="{FF2B5EF4-FFF2-40B4-BE49-F238E27FC236}">
                <a16:creationId xmlns:a16="http://schemas.microsoft.com/office/drawing/2014/main" id="{615CDA34-C144-C1E2-6F3F-0158918C5E72}"/>
              </a:ext>
            </a:extLst>
          </p:cNvPr>
          <p:cNvSpPr txBox="1">
            <a:spLocks/>
          </p:cNvSpPr>
          <p:nvPr/>
        </p:nvSpPr>
        <p:spPr>
          <a:xfrm>
            <a:off x="23916069" y="13253127"/>
            <a:ext cx="423832" cy="47705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68579" tIns="68579" rIns="68579" bIns="68579"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r" defTabSz="18288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888888"/>
                </a:solidFill>
                <a:effectLst/>
                <a:uFillTx/>
                <a:latin typeface="Calibri"/>
                <a:ea typeface="Calibri"/>
                <a:cs typeface="Calibri"/>
                <a:sym typeface="Calibri"/>
              </a:defRPr>
            </a:lvl1pPr>
            <a:lvl2pPr marL="0" marR="0" indent="228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2pPr>
            <a:lvl3pPr marL="0" marR="0" indent="457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3pPr>
            <a:lvl4pPr marL="0" marR="0" indent="685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4pPr>
            <a:lvl5pPr marL="0" marR="0" indent="9144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5pPr>
            <a:lvl6pPr marL="0" marR="0" indent="11430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6pPr>
            <a:lvl7pPr marL="0" marR="0" indent="1371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7pPr>
            <a:lvl8pPr marL="0" marR="0" indent="1600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8pPr>
            <a:lvl9pPr marL="0" marR="0" indent="1828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9pPr>
          </a:lstStyle>
          <a:p>
            <a:r>
              <a:rPr lang="en-US" dirty="0"/>
              <a:t>12</a:t>
            </a:r>
          </a:p>
        </p:txBody>
      </p:sp>
      <p:sp>
        <p:nvSpPr>
          <p:cNvPr id="11" name="Titre 1">
            <a:extLst>
              <a:ext uri="{FF2B5EF4-FFF2-40B4-BE49-F238E27FC236}">
                <a16:creationId xmlns:a16="http://schemas.microsoft.com/office/drawing/2014/main" id="{8FA09520-35E0-7700-98BA-373D6E5C33CF}"/>
              </a:ext>
            </a:extLst>
          </p:cNvPr>
          <p:cNvSpPr txBox="1"/>
          <p:nvPr/>
        </p:nvSpPr>
        <p:spPr>
          <a:xfrm>
            <a:off x="4736118" y="226436"/>
            <a:ext cx="14911763" cy="1085924"/>
          </a:xfrm>
          <a:prstGeom prst="rect">
            <a:avLst/>
          </a:prstGeom>
          <a:ln w="38100">
            <a:solidFill>
              <a:srgbClr val="000000"/>
            </a:solidFill>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68580" tIns="68580" rIns="68580" bIns="68580">
            <a:spAutoFit/>
          </a:bodyPr>
          <a:lstStyle>
            <a:lvl1pPr defTabSz="457200">
              <a:lnSpc>
                <a:spcPts val="10000"/>
              </a:lnSpc>
              <a:spcBef>
                <a:spcPts val="1600"/>
              </a:spcBef>
              <a:defRPr sz="6000">
                <a:latin typeface="Times Roman"/>
                <a:ea typeface="Times Roman"/>
                <a:cs typeface="Times Roman"/>
                <a:sym typeface="Times Roman"/>
              </a:defRPr>
            </a:lvl1pPr>
          </a:lstStyle>
          <a:p>
            <a:pPr>
              <a:lnSpc>
                <a:spcPct val="100000"/>
              </a:lnSpc>
            </a:pPr>
            <a:r>
              <a:rPr lang="en-US" sz="6200" u="sng" dirty="0" err="1">
                <a:latin typeface="+mj-lt"/>
              </a:rPr>
              <a:t>Projet</a:t>
            </a:r>
            <a:r>
              <a:rPr lang="en-US" sz="6200" dirty="0">
                <a:latin typeface="+mj-lt"/>
              </a:rPr>
              <a:t> : FROST : </a:t>
            </a:r>
            <a:r>
              <a:rPr lang="en-US" sz="6200" dirty="0" err="1">
                <a:latin typeface="+mj-lt"/>
              </a:rPr>
              <a:t>FRom</a:t>
            </a:r>
            <a:r>
              <a:rPr lang="en-US" sz="6200" dirty="0">
                <a:latin typeface="+mj-lt"/>
              </a:rPr>
              <a:t> Snow To ice</a:t>
            </a:r>
            <a:endParaRPr sz="6200" dirty="0">
              <a:latin typeface="+mj-lt"/>
            </a:endParaRPr>
          </a:p>
        </p:txBody>
      </p:sp>
      <p:sp>
        <p:nvSpPr>
          <p:cNvPr id="20" name="TextBox 19">
            <a:extLst>
              <a:ext uri="{FF2B5EF4-FFF2-40B4-BE49-F238E27FC236}">
                <a16:creationId xmlns:a16="http://schemas.microsoft.com/office/drawing/2014/main" id="{6246BDD2-82DE-9B60-18AD-1B2855C3BB84}"/>
              </a:ext>
            </a:extLst>
          </p:cNvPr>
          <p:cNvSpPr txBox="1"/>
          <p:nvPr/>
        </p:nvSpPr>
        <p:spPr>
          <a:xfrm>
            <a:off x="4814741" y="1643414"/>
            <a:ext cx="2600070" cy="69826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71437" tIns="71437" rIns="71437" bIns="71437" numCol="1" spcCol="38100" rtlCol="0" anchor="ctr">
            <a:spAutoFit/>
          </a:bodyPr>
          <a:lstStyle/>
          <a:p>
            <a:pPr marL="0" marR="0" indent="0" algn="l" defTabSz="821531" rtl="0" fontAlgn="auto" latinLnBrk="0" hangingPunct="0">
              <a:lnSpc>
                <a:spcPct val="100000"/>
              </a:lnSpc>
              <a:spcBef>
                <a:spcPts val="0"/>
              </a:spcBef>
              <a:spcAft>
                <a:spcPts val="0"/>
              </a:spcAft>
              <a:buClrTx/>
              <a:buSzTx/>
              <a:buFontTx/>
              <a:buNone/>
              <a:tabLst/>
            </a:pPr>
            <a:r>
              <a:rPr lang="en-US" sz="3600" dirty="0"/>
              <a:t>1</a:t>
            </a:r>
            <a:r>
              <a:rPr lang="en-US" sz="3600" baseline="30000" dirty="0"/>
              <a:t>ère</a:t>
            </a:r>
            <a:r>
              <a:rPr lang="en-US" sz="3600" dirty="0"/>
              <a:t> </a:t>
            </a:r>
            <a:r>
              <a:rPr lang="en-US" sz="3600" dirty="0" err="1"/>
              <a:t>année</a:t>
            </a:r>
            <a:r>
              <a:rPr lang="en-US" sz="3600" dirty="0"/>
              <a:t> :</a:t>
            </a:r>
            <a:endParaRPr kumimoji="0" lang="en-US" sz="3600" b="1" i="0" strike="noStrike" cap="none" spc="0" normalizeH="0" baseline="0" dirty="0">
              <a:ln>
                <a:noFill/>
              </a:ln>
              <a:solidFill>
                <a:srgbClr val="000000"/>
              </a:solidFill>
              <a:effectLst/>
              <a:uFillTx/>
              <a:latin typeface="Helvetica Neue"/>
              <a:ea typeface="Helvetica Neue"/>
              <a:cs typeface="Helvetica Neue"/>
              <a:sym typeface="Helvetica Neue"/>
            </a:endParaRPr>
          </a:p>
        </p:txBody>
      </p:sp>
      <p:sp>
        <p:nvSpPr>
          <p:cNvPr id="22" name="TextBox 21">
            <a:extLst>
              <a:ext uri="{FF2B5EF4-FFF2-40B4-BE49-F238E27FC236}">
                <a16:creationId xmlns:a16="http://schemas.microsoft.com/office/drawing/2014/main" id="{59A6A037-DD03-E1FC-4723-84C2E9AC6C69}"/>
              </a:ext>
            </a:extLst>
          </p:cNvPr>
          <p:cNvSpPr txBox="1"/>
          <p:nvPr/>
        </p:nvSpPr>
        <p:spPr>
          <a:xfrm>
            <a:off x="390426" y="2627006"/>
            <a:ext cx="12437699" cy="69826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71437" tIns="71437" rIns="71437" bIns="71437" numCol="1" spcCol="38100" rtlCol="0" anchor="ctr">
            <a:spAutoFit/>
          </a:bodyPr>
          <a:lstStyle/>
          <a:p>
            <a:pPr marL="0" marR="0" indent="0" algn="l" defTabSz="821531" rtl="0" fontAlgn="auto" latinLnBrk="0" hangingPunct="0">
              <a:lnSpc>
                <a:spcPct val="100000"/>
              </a:lnSpc>
              <a:spcBef>
                <a:spcPts val="0"/>
              </a:spcBef>
              <a:spcAft>
                <a:spcPts val="0"/>
              </a:spcAft>
              <a:buClrTx/>
              <a:buSzTx/>
              <a:buFontTx/>
              <a:buNone/>
              <a:tabLst/>
            </a:pPr>
            <a:r>
              <a:rPr lang="en-US" sz="3600" u="sng" dirty="0"/>
              <a:t>Étape 1</a:t>
            </a:r>
            <a:r>
              <a:rPr lang="en-US" sz="3600" dirty="0"/>
              <a:t> : Construction d’un </a:t>
            </a:r>
            <a:r>
              <a:rPr lang="en-US" sz="3600" dirty="0" err="1"/>
              <a:t>modèle</a:t>
            </a:r>
            <a:r>
              <a:rPr lang="en-US" sz="3600" dirty="0"/>
              <a:t> </a:t>
            </a:r>
            <a:r>
              <a:rPr lang="en-US" sz="3600" dirty="0" err="1"/>
              <a:t>dynamique</a:t>
            </a:r>
            <a:r>
              <a:rPr lang="en-US" sz="3600" dirty="0"/>
              <a:t> de glace</a:t>
            </a:r>
            <a:endParaRPr kumimoji="0" lang="en-US" sz="3600" b="1" i="0" u="none" strike="noStrike" cap="none" spc="0" normalizeH="0" baseline="0" dirty="0">
              <a:ln>
                <a:noFill/>
              </a:ln>
              <a:solidFill>
                <a:srgbClr val="000000"/>
              </a:solidFill>
              <a:effectLst/>
              <a:uFillTx/>
              <a:latin typeface="Helvetica Neue"/>
              <a:ea typeface="Helvetica Neue"/>
              <a:cs typeface="Helvetica Neue"/>
              <a:sym typeface="Helvetica Neue"/>
            </a:endParaRPr>
          </a:p>
        </p:txBody>
      </p:sp>
      <p:sp>
        <p:nvSpPr>
          <p:cNvPr id="23" name="TextBox 22">
            <a:extLst>
              <a:ext uri="{FF2B5EF4-FFF2-40B4-BE49-F238E27FC236}">
                <a16:creationId xmlns:a16="http://schemas.microsoft.com/office/drawing/2014/main" id="{D93FD637-0AA3-3174-5644-00D8722007BA}"/>
              </a:ext>
            </a:extLst>
          </p:cNvPr>
          <p:cNvSpPr txBox="1"/>
          <p:nvPr/>
        </p:nvSpPr>
        <p:spPr>
          <a:xfrm>
            <a:off x="809142" y="3394674"/>
            <a:ext cx="12018984" cy="125226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457200" marR="0" indent="-457200" algn="l" defTabSz="821531" rtl="0" fontAlgn="auto" latinLnBrk="0" hangingPunct="0">
              <a:lnSpc>
                <a:spcPct val="100000"/>
              </a:lnSpc>
              <a:spcBef>
                <a:spcPts val="0"/>
              </a:spcBef>
              <a:spcAft>
                <a:spcPts val="0"/>
              </a:spcAft>
              <a:buClrTx/>
              <a:buSzTx/>
              <a:buFont typeface="Arial" panose="020B0604020202020204" pitchFamily="34" charset="0"/>
              <a:buChar char="•"/>
              <a:tabLst/>
            </a:pPr>
            <a:r>
              <a:rPr lang="fr-FR" sz="3600" b="0" noProof="1"/>
              <a:t>Reprise du modèle </a:t>
            </a:r>
            <a:r>
              <a:rPr lang="fr-FR" sz="3600" i="1" noProof="1"/>
              <a:t>CROCUS</a:t>
            </a:r>
            <a:r>
              <a:rPr lang="fr-FR" sz="3600" b="0" noProof="1"/>
              <a:t> développé par Météo France (Lafaysse et al., 2025)</a:t>
            </a:r>
          </a:p>
        </p:txBody>
      </p:sp>
    </p:spTree>
    <p:extLst>
      <p:ext uri="{BB962C8B-B14F-4D97-AF65-F5344CB8AC3E}">
        <p14:creationId xmlns:p14="http://schemas.microsoft.com/office/powerpoint/2010/main" val="817870930"/>
      </p:ext>
    </p:extLst>
  </p:cSld>
  <p:clrMapOvr>
    <a:masterClrMapping/>
  </p:clrMapOvr>
  <p:transition spd="med"/>
</p:sld>
</file>

<file path=ppt/slides/slide5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7BA42387-50F1-7557-0148-D10BC85C4D91}"/>
            </a:ext>
          </a:extLst>
        </p:cNvPr>
        <p:cNvGrpSpPr/>
        <p:nvPr/>
      </p:nvGrpSpPr>
      <p:grpSpPr>
        <a:xfrm>
          <a:off x="0" y="0"/>
          <a:ext cx="0" cy="0"/>
          <a:chOff x="0" y="0"/>
          <a:chExt cx="0" cy="0"/>
        </a:xfrm>
      </p:grpSpPr>
      <p:grpSp>
        <p:nvGrpSpPr>
          <p:cNvPr id="23" name="Group 22">
            <a:extLst>
              <a:ext uri="{FF2B5EF4-FFF2-40B4-BE49-F238E27FC236}">
                <a16:creationId xmlns:a16="http://schemas.microsoft.com/office/drawing/2014/main" id="{7EAAA3B4-1BE4-2B26-50F9-715CC68201AA}"/>
              </a:ext>
            </a:extLst>
          </p:cNvPr>
          <p:cNvGrpSpPr/>
          <p:nvPr/>
        </p:nvGrpSpPr>
        <p:grpSpPr>
          <a:xfrm>
            <a:off x="13298142" y="1086250"/>
            <a:ext cx="10506456" cy="11649456"/>
            <a:chOff x="14704795" y="2660338"/>
            <a:chExt cx="7810416" cy="8281737"/>
          </a:xfrm>
        </p:grpSpPr>
        <p:pic>
          <p:nvPicPr>
            <p:cNvPr id="24" name="Picture 23">
              <a:extLst>
                <a:ext uri="{FF2B5EF4-FFF2-40B4-BE49-F238E27FC236}">
                  <a16:creationId xmlns:a16="http://schemas.microsoft.com/office/drawing/2014/main" id="{74D29395-7E6B-16F7-B962-F3523A62B4FE}"/>
                </a:ext>
              </a:extLst>
            </p:cNvPr>
            <p:cNvPicPr>
              <a:picLocks noChangeAspect="1"/>
            </p:cNvPicPr>
            <p:nvPr/>
          </p:nvPicPr>
          <p:blipFill>
            <a:blip r:embed="rId3">
              <a:alphaModFix/>
            </a:blip>
            <a:srcRect t="13076" r="52226"/>
            <a:stretch>
              <a:fillRect/>
            </a:stretch>
          </p:blipFill>
          <p:spPr>
            <a:xfrm>
              <a:off x="14704795" y="4301424"/>
              <a:ext cx="7810416" cy="6640651"/>
            </a:xfrm>
            <a:prstGeom prst="rect">
              <a:avLst/>
            </a:prstGeom>
          </p:spPr>
        </p:pic>
        <p:sp>
          <p:nvSpPr>
            <p:cNvPr id="25" name="Rectangle 24">
              <a:extLst>
                <a:ext uri="{FF2B5EF4-FFF2-40B4-BE49-F238E27FC236}">
                  <a16:creationId xmlns:a16="http://schemas.microsoft.com/office/drawing/2014/main" id="{47E3DD0D-F52A-C13E-C063-7AB7B08039AA}"/>
                </a:ext>
              </a:extLst>
            </p:cNvPr>
            <p:cNvSpPr/>
            <p:nvPr/>
          </p:nvSpPr>
          <p:spPr>
            <a:xfrm>
              <a:off x="14704795" y="2660338"/>
              <a:ext cx="879231" cy="1301262"/>
            </a:xfrm>
            <a:prstGeom prst="rect">
              <a:avLst/>
            </a:prstGeom>
            <a:solidFill>
              <a:schemeClr val="bg1"/>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indent="0" algn="ctr" defTabSz="821531"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FFFFFF"/>
                </a:solidFill>
                <a:effectLst/>
                <a:uFillTx/>
                <a:latin typeface="+mn-lt"/>
                <a:ea typeface="+mn-ea"/>
                <a:cs typeface="+mn-cs"/>
                <a:sym typeface="Helvetica Neue Medium"/>
              </a:endParaRPr>
            </a:p>
          </p:txBody>
        </p:sp>
      </p:grpSp>
      <p:sp>
        <p:nvSpPr>
          <p:cNvPr id="18" name="19">
            <a:extLst>
              <a:ext uri="{FF2B5EF4-FFF2-40B4-BE49-F238E27FC236}">
                <a16:creationId xmlns:a16="http://schemas.microsoft.com/office/drawing/2014/main" id="{672E67B5-EA67-5C18-EB06-E6604B27A2B2}"/>
              </a:ext>
            </a:extLst>
          </p:cNvPr>
          <p:cNvSpPr txBox="1">
            <a:spLocks/>
          </p:cNvSpPr>
          <p:nvPr/>
        </p:nvSpPr>
        <p:spPr>
          <a:xfrm>
            <a:off x="23916069" y="13253127"/>
            <a:ext cx="423832" cy="47705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68579" tIns="68579" rIns="68579" bIns="68579"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r" defTabSz="18288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888888"/>
                </a:solidFill>
                <a:effectLst/>
                <a:uFillTx/>
                <a:latin typeface="Calibri"/>
                <a:ea typeface="Calibri"/>
                <a:cs typeface="Calibri"/>
                <a:sym typeface="Calibri"/>
              </a:defRPr>
            </a:lvl1pPr>
            <a:lvl2pPr marL="0" marR="0" indent="228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2pPr>
            <a:lvl3pPr marL="0" marR="0" indent="457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3pPr>
            <a:lvl4pPr marL="0" marR="0" indent="685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4pPr>
            <a:lvl5pPr marL="0" marR="0" indent="9144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5pPr>
            <a:lvl6pPr marL="0" marR="0" indent="11430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6pPr>
            <a:lvl7pPr marL="0" marR="0" indent="1371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7pPr>
            <a:lvl8pPr marL="0" marR="0" indent="1600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8pPr>
            <a:lvl9pPr marL="0" marR="0" indent="1828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9pPr>
          </a:lstStyle>
          <a:p>
            <a:r>
              <a:rPr lang="en-US" dirty="0"/>
              <a:t>12</a:t>
            </a:r>
          </a:p>
        </p:txBody>
      </p:sp>
      <p:sp>
        <p:nvSpPr>
          <p:cNvPr id="2" name="Titre 1">
            <a:extLst>
              <a:ext uri="{FF2B5EF4-FFF2-40B4-BE49-F238E27FC236}">
                <a16:creationId xmlns:a16="http://schemas.microsoft.com/office/drawing/2014/main" id="{21767897-E57A-9A5C-3B0C-7DC8648DC41F}"/>
              </a:ext>
            </a:extLst>
          </p:cNvPr>
          <p:cNvSpPr txBox="1"/>
          <p:nvPr/>
        </p:nvSpPr>
        <p:spPr>
          <a:xfrm>
            <a:off x="4736118" y="226436"/>
            <a:ext cx="14911763" cy="1085924"/>
          </a:xfrm>
          <a:prstGeom prst="rect">
            <a:avLst/>
          </a:prstGeom>
          <a:ln w="38100">
            <a:solidFill>
              <a:srgbClr val="000000"/>
            </a:solidFill>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68580" tIns="68580" rIns="68580" bIns="68580">
            <a:spAutoFit/>
          </a:bodyPr>
          <a:lstStyle>
            <a:lvl1pPr defTabSz="457200">
              <a:lnSpc>
                <a:spcPts val="10000"/>
              </a:lnSpc>
              <a:spcBef>
                <a:spcPts val="1600"/>
              </a:spcBef>
              <a:defRPr sz="6000">
                <a:latin typeface="Times Roman"/>
                <a:ea typeface="Times Roman"/>
                <a:cs typeface="Times Roman"/>
                <a:sym typeface="Times Roman"/>
              </a:defRPr>
            </a:lvl1pPr>
          </a:lstStyle>
          <a:p>
            <a:pPr>
              <a:lnSpc>
                <a:spcPct val="100000"/>
              </a:lnSpc>
            </a:pPr>
            <a:r>
              <a:rPr lang="en-US" sz="6200" u="sng" dirty="0" err="1">
                <a:latin typeface="+mj-lt"/>
              </a:rPr>
              <a:t>Projet</a:t>
            </a:r>
            <a:r>
              <a:rPr lang="en-US" sz="6200" dirty="0">
                <a:latin typeface="+mj-lt"/>
              </a:rPr>
              <a:t> : FROST : </a:t>
            </a:r>
            <a:r>
              <a:rPr lang="en-US" sz="6200" dirty="0" err="1">
                <a:latin typeface="+mj-lt"/>
              </a:rPr>
              <a:t>FRom</a:t>
            </a:r>
            <a:r>
              <a:rPr lang="en-US" sz="6200" dirty="0">
                <a:latin typeface="+mj-lt"/>
              </a:rPr>
              <a:t> Snow To ice</a:t>
            </a:r>
            <a:endParaRPr sz="6200" dirty="0">
              <a:latin typeface="+mj-lt"/>
            </a:endParaRPr>
          </a:p>
        </p:txBody>
      </p:sp>
      <p:cxnSp>
        <p:nvCxnSpPr>
          <p:cNvPr id="22" name="Straight Arrow Connector 21">
            <a:extLst>
              <a:ext uri="{FF2B5EF4-FFF2-40B4-BE49-F238E27FC236}">
                <a16:creationId xmlns:a16="http://schemas.microsoft.com/office/drawing/2014/main" id="{3A276D1A-F236-54E9-F300-BE66CCBE41E2}"/>
              </a:ext>
            </a:extLst>
          </p:cNvPr>
          <p:cNvCxnSpPr>
            <a:cxnSpLocks/>
          </p:cNvCxnSpPr>
          <p:nvPr/>
        </p:nvCxnSpPr>
        <p:spPr>
          <a:xfrm>
            <a:off x="15352295" y="4884821"/>
            <a:ext cx="613953" cy="1063395"/>
          </a:xfrm>
          <a:prstGeom prst="straightConnector1">
            <a:avLst/>
          </a:prstGeom>
          <a:noFill/>
          <a:ln w="76200" cap="flat">
            <a:solidFill>
              <a:srgbClr val="000000"/>
            </a:solidFill>
            <a:prstDash val="solid"/>
            <a:miter lim="400000"/>
            <a:tailEnd type="triangle"/>
          </a:ln>
          <a:effectLst/>
          <a:sp3d/>
        </p:spPr>
        <p:style>
          <a:lnRef idx="0">
            <a:scrgbClr r="0" g="0" b="0"/>
          </a:lnRef>
          <a:fillRef idx="0">
            <a:scrgbClr r="0" g="0" b="0"/>
          </a:fillRef>
          <a:effectRef idx="0">
            <a:scrgbClr r="0" g="0" b="0"/>
          </a:effectRef>
          <a:fontRef idx="none"/>
        </p:style>
      </p:cxnSp>
      <p:sp>
        <p:nvSpPr>
          <p:cNvPr id="28" name="TextBox 27">
            <a:extLst>
              <a:ext uri="{FF2B5EF4-FFF2-40B4-BE49-F238E27FC236}">
                <a16:creationId xmlns:a16="http://schemas.microsoft.com/office/drawing/2014/main" id="{44174972-2D9F-D547-1337-7E1E3B90FB3A}"/>
              </a:ext>
            </a:extLst>
          </p:cNvPr>
          <p:cNvSpPr txBox="1"/>
          <p:nvPr/>
        </p:nvSpPr>
        <p:spPr>
          <a:xfrm>
            <a:off x="4814741" y="1643414"/>
            <a:ext cx="2600070" cy="69826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71437" tIns="71437" rIns="71437" bIns="71437" numCol="1" spcCol="38100" rtlCol="0" anchor="ctr">
            <a:spAutoFit/>
          </a:bodyPr>
          <a:lstStyle/>
          <a:p>
            <a:pPr marL="0" marR="0" indent="0" algn="l" defTabSz="821531" rtl="0" fontAlgn="auto" latinLnBrk="0" hangingPunct="0">
              <a:lnSpc>
                <a:spcPct val="100000"/>
              </a:lnSpc>
              <a:spcBef>
                <a:spcPts val="0"/>
              </a:spcBef>
              <a:spcAft>
                <a:spcPts val="0"/>
              </a:spcAft>
              <a:buClrTx/>
              <a:buSzTx/>
              <a:buFontTx/>
              <a:buNone/>
              <a:tabLst/>
            </a:pPr>
            <a:r>
              <a:rPr lang="en-US" sz="3600" dirty="0"/>
              <a:t>1</a:t>
            </a:r>
            <a:r>
              <a:rPr lang="en-US" sz="3600" baseline="30000" dirty="0"/>
              <a:t>ère</a:t>
            </a:r>
            <a:r>
              <a:rPr lang="en-US" sz="3600" dirty="0"/>
              <a:t> </a:t>
            </a:r>
            <a:r>
              <a:rPr lang="en-US" sz="3600" dirty="0" err="1"/>
              <a:t>année</a:t>
            </a:r>
            <a:r>
              <a:rPr lang="en-US" sz="3600" dirty="0"/>
              <a:t> :</a:t>
            </a:r>
            <a:endParaRPr kumimoji="0" lang="en-US" sz="3600" b="1" i="0" strike="noStrike" cap="none" spc="0" normalizeH="0" baseline="0" dirty="0">
              <a:ln>
                <a:noFill/>
              </a:ln>
              <a:solidFill>
                <a:srgbClr val="000000"/>
              </a:solidFill>
              <a:effectLst/>
              <a:uFillTx/>
              <a:latin typeface="Helvetica Neue"/>
              <a:ea typeface="Helvetica Neue"/>
              <a:cs typeface="Helvetica Neue"/>
              <a:sym typeface="Helvetica Neue"/>
            </a:endParaRPr>
          </a:p>
        </p:txBody>
      </p:sp>
      <p:sp>
        <p:nvSpPr>
          <p:cNvPr id="29" name="TextBox 28">
            <a:extLst>
              <a:ext uri="{FF2B5EF4-FFF2-40B4-BE49-F238E27FC236}">
                <a16:creationId xmlns:a16="http://schemas.microsoft.com/office/drawing/2014/main" id="{2ADFE9F8-E6BD-9849-44BB-A12429C08FBB}"/>
              </a:ext>
            </a:extLst>
          </p:cNvPr>
          <p:cNvSpPr txBox="1"/>
          <p:nvPr/>
        </p:nvSpPr>
        <p:spPr>
          <a:xfrm>
            <a:off x="390426" y="5249949"/>
            <a:ext cx="6484146" cy="69826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71437" tIns="71437" rIns="71437" bIns="71437" numCol="1" spcCol="38100" rtlCol="0" anchor="ctr">
            <a:spAutoFit/>
          </a:bodyPr>
          <a:lstStyle/>
          <a:p>
            <a:pPr marL="0" marR="0" indent="0" algn="ctr" defTabSz="821531" rtl="0" fontAlgn="auto" latinLnBrk="0" hangingPunct="0">
              <a:lnSpc>
                <a:spcPct val="100000"/>
              </a:lnSpc>
              <a:spcBef>
                <a:spcPts val="0"/>
              </a:spcBef>
              <a:spcAft>
                <a:spcPts val="0"/>
              </a:spcAft>
              <a:buClrTx/>
              <a:buSzTx/>
              <a:buFontTx/>
              <a:buNone/>
              <a:tabLst/>
            </a:pPr>
            <a:r>
              <a:rPr lang="en-US" sz="3600" u="sng" dirty="0"/>
              <a:t>Étape 2</a:t>
            </a:r>
            <a:r>
              <a:rPr lang="en-US" sz="3600" dirty="0"/>
              <a:t> : </a:t>
            </a:r>
            <a:r>
              <a:rPr lang="en-US" sz="3600" dirty="0" err="1"/>
              <a:t>Effet</a:t>
            </a:r>
            <a:r>
              <a:rPr lang="en-US" sz="3600" dirty="0"/>
              <a:t> des </a:t>
            </a:r>
            <a:r>
              <a:rPr lang="en-US" sz="3600" dirty="0" err="1"/>
              <a:t>impuretés</a:t>
            </a:r>
            <a:endParaRPr kumimoji="0" lang="en-US" sz="3600" b="1" i="0" u="none" strike="noStrike" cap="none" spc="0" normalizeH="0" baseline="0" dirty="0">
              <a:ln>
                <a:noFill/>
              </a:ln>
              <a:solidFill>
                <a:srgbClr val="000000"/>
              </a:solidFill>
              <a:effectLst/>
              <a:uFillTx/>
              <a:latin typeface="Helvetica Neue"/>
              <a:ea typeface="Helvetica Neue"/>
              <a:cs typeface="Helvetica Neue"/>
              <a:sym typeface="Helvetica Neue"/>
            </a:endParaRPr>
          </a:p>
        </p:txBody>
      </p:sp>
      <p:sp>
        <p:nvSpPr>
          <p:cNvPr id="30" name="TextBox 29">
            <a:extLst>
              <a:ext uri="{FF2B5EF4-FFF2-40B4-BE49-F238E27FC236}">
                <a16:creationId xmlns:a16="http://schemas.microsoft.com/office/drawing/2014/main" id="{BC977D34-57DF-9291-3CB6-F3166AB374F5}"/>
              </a:ext>
            </a:extLst>
          </p:cNvPr>
          <p:cNvSpPr txBox="1"/>
          <p:nvPr/>
        </p:nvSpPr>
        <p:spPr>
          <a:xfrm>
            <a:off x="390426" y="2627006"/>
            <a:ext cx="12437699" cy="69826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71437" tIns="71437" rIns="71437" bIns="71437" numCol="1" spcCol="38100" rtlCol="0" anchor="ctr">
            <a:spAutoFit/>
          </a:bodyPr>
          <a:lstStyle/>
          <a:p>
            <a:pPr marL="0" marR="0" indent="0" algn="l" defTabSz="821531" rtl="0" fontAlgn="auto" latinLnBrk="0" hangingPunct="0">
              <a:lnSpc>
                <a:spcPct val="100000"/>
              </a:lnSpc>
              <a:spcBef>
                <a:spcPts val="0"/>
              </a:spcBef>
              <a:spcAft>
                <a:spcPts val="0"/>
              </a:spcAft>
              <a:buClrTx/>
              <a:buSzTx/>
              <a:buFontTx/>
              <a:buNone/>
              <a:tabLst/>
            </a:pPr>
            <a:r>
              <a:rPr lang="en-US" sz="3600" u="sng" dirty="0"/>
              <a:t>Étape 1</a:t>
            </a:r>
            <a:r>
              <a:rPr lang="en-US" sz="3600" dirty="0"/>
              <a:t> : Construction d’un </a:t>
            </a:r>
            <a:r>
              <a:rPr lang="en-US" sz="3600" dirty="0" err="1"/>
              <a:t>modèle</a:t>
            </a:r>
            <a:r>
              <a:rPr lang="en-US" sz="3600" dirty="0"/>
              <a:t> </a:t>
            </a:r>
            <a:r>
              <a:rPr lang="en-US" sz="3600" dirty="0" err="1"/>
              <a:t>dynamique</a:t>
            </a:r>
            <a:r>
              <a:rPr lang="en-US" sz="3600" dirty="0"/>
              <a:t> de glace</a:t>
            </a:r>
            <a:endParaRPr kumimoji="0" lang="en-US" sz="3600" b="1" i="0" u="none" strike="noStrike" cap="none" spc="0" normalizeH="0" baseline="0" dirty="0">
              <a:ln>
                <a:noFill/>
              </a:ln>
              <a:solidFill>
                <a:srgbClr val="000000"/>
              </a:solidFill>
              <a:effectLst/>
              <a:uFillTx/>
              <a:latin typeface="Helvetica Neue"/>
              <a:ea typeface="Helvetica Neue"/>
              <a:cs typeface="Helvetica Neue"/>
              <a:sym typeface="Helvetica Neue"/>
            </a:endParaRPr>
          </a:p>
        </p:txBody>
      </p:sp>
      <p:sp>
        <p:nvSpPr>
          <p:cNvPr id="31" name="TextBox 30">
            <a:extLst>
              <a:ext uri="{FF2B5EF4-FFF2-40B4-BE49-F238E27FC236}">
                <a16:creationId xmlns:a16="http://schemas.microsoft.com/office/drawing/2014/main" id="{559C83B1-369B-704E-B57B-9546CF2CA652}"/>
              </a:ext>
            </a:extLst>
          </p:cNvPr>
          <p:cNvSpPr txBox="1"/>
          <p:nvPr/>
        </p:nvSpPr>
        <p:spPr>
          <a:xfrm>
            <a:off x="809142" y="3394674"/>
            <a:ext cx="12018984" cy="125226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457200" marR="0" indent="-457200" algn="l" defTabSz="821531" rtl="0" fontAlgn="auto" latinLnBrk="0" hangingPunct="0">
              <a:lnSpc>
                <a:spcPct val="100000"/>
              </a:lnSpc>
              <a:spcBef>
                <a:spcPts val="0"/>
              </a:spcBef>
              <a:spcAft>
                <a:spcPts val="0"/>
              </a:spcAft>
              <a:buClrTx/>
              <a:buSzTx/>
              <a:buFont typeface="Arial" panose="020B0604020202020204" pitchFamily="34" charset="0"/>
              <a:buChar char="•"/>
              <a:tabLst/>
            </a:pPr>
            <a:r>
              <a:rPr lang="fr-FR" sz="3600" b="0" noProof="1"/>
              <a:t>Reprise du modèle </a:t>
            </a:r>
            <a:r>
              <a:rPr lang="fr-FR" sz="3600" i="1" noProof="1"/>
              <a:t>CROCUS</a:t>
            </a:r>
            <a:r>
              <a:rPr lang="fr-FR" sz="3600" b="0" noProof="1"/>
              <a:t> développé par Météo France (Lafaysse et al., 2025)</a:t>
            </a:r>
          </a:p>
        </p:txBody>
      </p:sp>
      <p:sp>
        <p:nvSpPr>
          <p:cNvPr id="32" name="TextBox 31">
            <a:extLst>
              <a:ext uri="{FF2B5EF4-FFF2-40B4-BE49-F238E27FC236}">
                <a16:creationId xmlns:a16="http://schemas.microsoft.com/office/drawing/2014/main" id="{FC6C2405-4116-BE94-8D9B-AD42879F5299}"/>
              </a:ext>
            </a:extLst>
          </p:cNvPr>
          <p:cNvSpPr txBox="1"/>
          <p:nvPr/>
        </p:nvSpPr>
        <p:spPr>
          <a:xfrm>
            <a:off x="809141" y="6051509"/>
            <a:ext cx="11559322" cy="346825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457200" marR="0" indent="-457200" algn="l" defTabSz="821531" rtl="0" fontAlgn="auto" latinLnBrk="0" hangingPunct="0">
              <a:lnSpc>
                <a:spcPct val="100000"/>
              </a:lnSpc>
              <a:spcBef>
                <a:spcPts val="0"/>
              </a:spcBef>
              <a:spcAft>
                <a:spcPts val="0"/>
              </a:spcAft>
              <a:buClrTx/>
              <a:buSzTx/>
              <a:buFont typeface="Arial" panose="020B0604020202020204" pitchFamily="34" charset="0"/>
              <a:buChar char="•"/>
              <a:tabLst/>
            </a:pPr>
            <a:r>
              <a:rPr lang="en-US" sz="3600" b="0" dirty="0" err="1"/>
              <a:t>Implémentation</a:t>
            </a:r>
            <a:r>
              <a:rPr lang="en-US" sz="3600" b="0" dirty="0"/>
              <a:t> du </a:t>
            </a:r>
            <a:r>
              <a:rPr lang="en-US" sz="3600" b="0" dirty="0" err="1"/>
              <a:t>modèle</a:t>
            </a:r>
            <a:r>
              <a:rPr lang="en-US" sz="3600" b="0" dirty="0"/>
              <a:t> </a:t>
            </a:r>
            <a:r>
              <a:rPr lang="en-US" sz="3600" i="1" dirty="0"/>
              <a:t>SNICAR</a:t>
            </a:r>
            <a:r>
              <a:rPr lang="en-US" sz="3600" b="0" i="1" dirty="0"/>
              <a:t> </a:t>
            </a:r>
            <a:r>
              <a:rPr lang="en-US" sz="3600" b="0" dirty="0"/>
              <a:t>(Flanner et al., 2021)</a:t>
            </a:r>
            <a:br>
              <a:rPr lang="en-US" sz="3600" b="0" dirty="0"/>
            </a:br>
            <a:endParaRPr lang="en-US" sz="3600" b="0" dirty="0"/>
          </a:p>
          <a:p>
            <a:pPr marL="457200" indent="-457200" algn="l">
              <a:buFont typeface="Arial" panose="020B0604020202020204" pitchFamily="34" charset="0"/>
              <a:buChar char="•"/>
            </a:pPr>
            <a:r>
              <a:rPr lang="en-US" sz="3600" u="sng" dirty="0"/>
              <a:t>Application</a:t>
            </a:r>
            <a:r>
              <a:rPr lang="en-US" sz="3600" b="0" dirty="0"/>
              <a:t> : Quantification du </a:t>
            </a:r>
            <a:r>
              <a:rPr lang="en-US" sz="3600" b="0" dirty="0" err="1"/>
              <a:t>rôle</a:t>
            </a:r>
            <a:r>
              <a:rPr lang="en-US" sz="3600" b="0" dirty="0"/>
              <a:t> des </a:t>
            </a:r>
            <a:r>
              <a:rPr lang="en-US" sz="3600" b="0" dirty="0" err="1"/>
              <a:t>impuretés</a:t>
            </a:r>
            <a:r>
              <a:rPr lang="en-US" sz="3600" b="0" dirty="0"/>
              <a:t> sur la </a:t>
            </a:r>
            <a:r>
              <a:rPr lang="en-US" sz="3600" b="0" dirty="0" err="1"/>
              <a:t>stabilité</a:t>
            </a:r>
            <a:r>
              <a:rPr lang="en-US" sz="3600" b="0" dirty="0"/>
              <a:t> et </a:t>
            </a:r>
            <a:r>
              <a:rPr lang="en-US" sz="3600" b="0" dirty="0" err="1"/>
              <a:t>évolution</a:t>
            </a:r>
            <a:r>
              <a:rPr lang="en-US" sz="3600" b="0" dirty="0"/>
              <a:t> des </a:t>
            </a:r>
            <a:r>
              <a:rPr lang="en-US" sz="3600" b="0" dirty="0" err="1"/>
              <a:t>glaces</a:t>
            </a:r>
            <a:r>
              <a:rPr lang="en-US" sz="3600" b="0" dirty="0"/>
              <a:t>.</a:t>
            </a:r>
            <a:br>
              <a:rPr lang="en-US" sz="3600" b="0" dirty="0"/>
            </a:br>
            <a:endParaRPr lang="en-US" sz="3600" b="0" dirty="0">
              <a:solidFill>
                <a:schemeClr val="tx1"/>
              </a:solidFill>
            </a:endParaRPr>
          </a:p>
        </p:txBody>
      </p:sp>
    </p:spTree>
    <p:extLst>
      <p:ext uri="{BB962C8B-B14F-4D97-AF65-F5344CB8AC3E}">
        <p14:creationId xmlns:p14="http://schemas.microsoft.com/office/powerpoint/2010/main" val="1715214272"/>
      </p:ext>
    </p:extLst>
  </p:cSld>
  <p:clrMapOvr>
    <a:masterClrMapping/>
  </p:clrMapOvr>
  <p:transition spd="med"/>
</p:sld>
</file>

<file path=ppt/slides/slide5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472AF122-25E4-0661-CD54-70F422597DA6}"/>
            </a:ext>
          </a:extLst>
        </p:cNvPr>
        <p:cNvGrpSpPr/>
        <p:nvPr/>
      </p:nvGrpSpPr>
      <p:grpSpPr>
        <a:xfrm>
          <a:off x="0" y="0"/>
          <a:ext cx="0" cy="0"/>
          <a:chOff x="0" y="0"/>
          <a:chExt cx="0" cy="0"/>
        </a:xfrm>
      </p:grpSpPr>
      <p:grpSp>
        <p:nvGrpSpPr>
          <p:cNvPr id="7" name="Group 6">
            <a:extLst>
              <a:ext uri="{FF2B5EF4-FFF2-40B4-BE49-F238E27FC236}">
                <a16:creationId xmlns:a16="http://schemas.microsoft.com/office/drawing/2014/main" id="{52E27979-6816-48F0-BDD9-8B6C0696EDE5}"/>
              </a:ext>
            </a:extLst>
          </p:cNvPr>
          <p:cNvGrpSpPr/>
          <p:nvPr/>
        </p:nvGrpSpPr>
        <p:grpSpPr>
          <a:xfrm>
            <a:off x="13177776" y="1086250"/>
            <a:ext cx="10509239" cy="11649456"/>
            <a:chOff x="14609867" y="2660338"/>
            <a:chExt cx="7840001" cy="8281737"/>
          </a:xfrm>
        </p:grpSpPr>
        <p:pic>
          <p:nvPicPr>
            <p:cNvPr id="4" name="Picture 3">
              <a:extLst>
                <a:ext uri="{FF2B5EF4-FFF2-40B4-BE49-F238E27FC236}">
                  <a16:creationId xmlns:a16="http://schemas.microsoft.com/office/drawing/2014/main" id="{355FB8CB-F2B8-7F4B-394F-FAC6F59A8964}"/>
                </a:ext>
              </a:extLst>
            </p:cNvPr>
            <p:cNvPicPr>
              <a:picLocks noChangeAspect="1"/>
            </p:cNvPicPr>
            <p:nvPr/>
          </p:nvPicPr>
          <p:blipFill>
            <a:blip r:embed="rId3">
              <a:alphaModFix/>
            </a:blip>
            <a:srcRect t="13076" r="52626" b="-1"/>
            <a:stretch>
              <a:fillRect/>
            </a:stretch>
          </p:blipFill>
          <p:spPr>
            <a:xfrm>
              <a:off x="14704795" y="4301424"/>
              <a:ext cx="7745073" cy="6640651"/>
            </a:xfrm>
            <a:prstGeom prst="rect">
              <a:avLst/>
            </a:prstGeom>
          </p:spPr>
        </p:pic>
        <p:sp>
          <p:nvSpPr>
            <p:cNvPr id="5" name="Rectangle 4">
              <a:extLst>
                <a:ext uri="{FF2B5EF4-FFF2-40B4-BE49-F238E27FC236}">
                  <a16:creationId xmlns:a16="http://schemas.microsoft.com/office/drawing/2014/main" id="{89D8EB1B-37FE-5DDF-1A71-A2CE8DCC6442}"/>
                </a:ext>
              </a:extLst>
            </p:cNvPr>
            <p:cNvSpPr/>
            <p:nvPr/>
          </p:nvSpPr>
          <p:spPr>
            <a:xfrm>
              <a:off x="14609867" y="2660338"/>
              <a:ext cx="879231" cy="1301262"/>
            </a:xfrm>
            <a:prstGeom prst="rect">
              <a:avLst/>
            </a:prstGeom>
            <a:solidFill>
              <a:schemeClr val="bg1"/>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indent="0" algn="ctr" defTabSz="821531"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FFFFFF"/>
                </a:solidFill>
                <a:effectLst/>
                <a:uFillTx/>
                <a:latin typeface="+mn-lt"/>
                <a:ea typeface="+mn-ea"/>
                <a:cs typeface="+mn-cs"/>
                <a:sym typeface="Helvetica Neue Medium"/>
              </a:endParaRPr>
            </a:p>
          </p:txBody>
        </p:sp>
      </p:grpSp>
      <p:sp>
        <p:nvSpPr>
          <p:cNvPr id="18" name="19">
            <a:extLst>
              <a:ext uri="{FF2B5EF4-FFF2-40B4-BE49-F238E27FC236}">
                <a16:creationId xmlns:a16="http://schemas.microsoft.com/office/drawing/2014/main" id="{5D15DF67-CCC6-1086-BE76-07712479DB82}"/>
              </a:ext>
            </a:extLst>
          </p:cNvPr>
          <p:cNvSpPr txBox="1">
            <a:spLocks/>
          </p:cNvSpPr>
          <p:nvPr/>
        </p:nvSpPr>
        <p:spPr>
          <a:xfrm>
            <a:off x="23916069" y="13253127"/>
            <a:ext cx="423832" cy="47705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68579" tIns="68579" rIns="68579" bIns="68579"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r" defTabSz="18288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888888"/>
                </a:solidFill>
                <a:effectLst/>
                <a:uFillTx/>
                <a:latin typeface="Calibri"/>
                <a:ea typeface="Calibri"/>
                <a:cs typeface="Calibri"/>
                <a:sym typeface="Calibri"/>
              </a:defRPr>
            </a:lvl1pPr>
            <a:lvl2pPr marL="0" marR="0" indent="228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2pPr>
            <a:lvl3pPr marL="0" marR="0" indent="457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3pPr>
            <a:lvl4pPr marL="0" marR="0" indent="685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4pPr>
            <a:lvl5pPr marL="0" marR="0" indent="9144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5pPr>
            <a:lvl6pPr marL="0" marR="0" indent="11430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6pPr>
            <a:lvl7pPr marL="0" marR="0" indent="1371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7pPr>
            <a:lvl8pPr marL="0" marR="0" indent="1600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8pPr>
            <a:lvl9pPr marL="0" marR="0" indent="1828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9pPr>
          </a:lstStyle>
          <a:p>
            <a:r>
              <a:rPr lang="en-US" dirty="0"/>
              <a:t>12</a:t>
            </a:r>
          </a:p>
        </p:txBody>
      </p:sp>
      <p:sp>
        <p:nvSpPr>
          <p:cNvPr id="2" name="Titre 1">
            <a:extLst>
              <a:ext uri="{FF2B5EF4-FFF2-40B4-BE49-F238E27FC236}">
                <a16:creationId xmlns:a16="http://schemas.microsoft.com/office/drawing/2014/main" id="{7D523C91-9CDB-22DD-1E55-865B0E3823A7}"/>
              </a:ext>
            </a:extLst>
          </p:cNvPr>
          <p:cNvSpPr txBox="1"/>
          <p:nvPr/>
        </p:nvSpPr>
        <p:spPr>
          <a:xfrm>
            <a:off x="4736118" y="226436"/>
            <a:ext cx="14911763" cy="1085924"/>
          </a:xfrm>
          <a:prstGeom prst="rect">
            <a:avLst/>
          </a:prstGeom>
          <a:ln w="38100">
            <a:solidFill>
              <a:srgbClr val="000000"/>
            </a:solidFill>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68580" tIns="68580" rIns="68580" bIns="68580">
            <a:spAutoFit/>
          </a:bodyPr>
          <a:lstStyle>
            <a:lvl1pPr defTabSz="457200">
              <a:lnSpc>
                <a:spcPts val="10000"/>
              </a:lnSpc>
              <a:spcBef>
                <a:spcPts val="1600"/>
              </a:spcBef>
              <a:defRPr sz="6000">
                <a:latin typeface="Times Roman"/>
                <a:ea typeface="Times Roman"/>
                <a:cs typeface="Times Roman"/>
                <a:sym typeface="Times Roman"/>
              </a:defRPr>
            </a:lvl1pPr>
          </a:lstStyle>
          <a:p>
            <a:pPr>
              <a:lnSpc>
                <a:spcPct val="100000"/>
              </a:lnSpc>
            </a:pPr>
            <a:r>
              <a:rPr lang="en-US" sz="6200" u="sng" dirty="0" err="1">
                <a:latin typeface="+mj-lt"/>
              </a:rPr>
              <a:t>Projet</a:t>
            </a:r>
            <a:r>
              <a:rPr lang="en-US" sz="6200" dirty="0">
                <a:latin typeface="+mj-lt"/>
              </a:rPr>
              <a:t> : FROST : </a:t>
            </a:r>
            <a:r>
              <a:rPr lang="en-US" sz="6200" dirty="0" err="1">
                <a:latin typeface="+mj-lt"/>
              </a:rPr>
              <a:t>FRom</a:t>
            </a:r>
            <a:r>
              <a:rPr lang="en-US" sz="6200" dirty="0">
                <a:latin typeface="+mj-lt"/>
              </a:rPr>
              <a:t> Snow To ice</a:t>
            </a:r>
            <a:endParaRPr sz="6200" dirty="0">
              <a:latin typeface="+mj-lt"/>
            </a:endParaRPr>
          </a:p>
        </p:txBody>
      </p:sp>
      <p:sp>
        <p:nvSpPr>
          <p:cNvPr id="19" name="TextBox 18">
            <a:extLst>
              <a:ext uri="{FF2B5EF4-FFF2-40B4-BE49-F238E27FC236}">
                <a16:creationId xmlns:a16="http://schemas.microsoft.com/office/drawing/2014/main" id="{84143039-916E-5D63-B8B5-60D4EC46E0FD}"/>
              </a:ext>
            </a:extLst>
          </p:cNvPr>
          <p:cNvSpPr txBox="1"/>
          <p:nvPr/>
        </p:nvSpPr>
        <p:spPr>
          <a:xfrm>
            <a:off x="4814741" y="1643414"/>
            <a:ext cx="2600070" cy="69826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71437" tIns="71437" rIns="71437" bIns="71437" numCol="1" spcCol="38100" rtlCol="0" anchor="ctr">
            <a:spAutoFit/>
          </a:bodyPr>
          <a:lstStyle/>
          <a:p>
            <a:pPr marL="0" marR="0" indent="0" algn="l" defTabSz="821531" rtl="0" fontAlgn="auto" latinLnBrk="0" hangingPunct="0">
              <a:lnSpc>
                <a:spcPct val="100000"/>
              </a:lnSpc>
              <a:spcBef>
                <a:spcPts val="0"/>
              </a:spcBef>
              <a:spcAft>
                <a:spcPts val="0"/>
              </a:spcAft>
              <a:buClrTx/>
              <a:buSzTx/>
              <a:buFontTx/>
              <a:buNone/>
              <a:tabLst/>
            </a:pPr>
            <a:r>
              <a:rPr lang="en-US" sz="3600" dirty="0"/>
              <a:t>1</a:t>
            </a:r>
            <a:r>
              <a:rPr lang="en-US" sz="3600" baseline="30000" dirty="0"/>
              <a:t>ère</a:t>
            </a:r>
            <a:r>
              <a:rPr lang="en-US" sz="3600" dirty="0"/>
              <a:t> </a:t>
            </a:r>
            <a:r>
              <a:rPr lang="en-US" sz="3600" dirty="0" err="1"/>
              <a:t>année</a:t>
            </a:r>
            <a:r>
              <a:rPr lang="en-US" sz="3600" dirty="0"/>
              <a:t> :</a:t>
            </a:r>
            <a:endParaRPr kumimoji="0" lang="en-US" sz="3600" b="1" i="0" strike="noStrike" cap="none" spc="0" normalizeH="0" baseline="0" dirty="0">
              <a:ln>
                <a:noFill/>
              </a:ln>
              <a:solidFill>
                <a:srgbClr val="000000"/>
              </a:solidFill>
              <a:effectLst/>
              <a:uFillTx/>
              <a:latin typeface="Helvetica Neue"/>
              <a:ea typeface="Helvetica Neue"/>
              <a:cs typeface="Helvetica Neue"/>
              <a:sym typeface="Helvetica Neue"/>
            </a:endParaRPr>
          </a:p>
        </p:txBody>
      </p:sp>
      <p:sp>
        <p:nvSpPr>
          <p:cNvPr id="20" name="TextBox 19">
            <a:extLst>
              <a:ext uri="{FF2B5EF4-FFF2-40B4-BE49-F238E27FC236}">
                <a16:creationId xmlns:a16="http://schemas.microsoft.com/office/drawing/2014/main" id="{04A8CE0D-95A6-916E-C15E-ED36CCEBB980}"/>
              </a:ext>
            </a:extLst>
          </p:cNvPr>
          <p:cNvSpPr txBox="1"/>
          <p:nvPr/>
        </p:nvSpPr>
        <p:spPr>
          <a:xfrm>
            <a:off x="390426" y="5249949"/>
            <a:ext cx="6484146" cy="69826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71437" tIns="71437" rIns="71437" bIns="71437" numCol="1" spcCol="38100" rtlCol="0" anchor="ctr">
            <a:spAutoFit/>
          </a:bodyPr>
          <a:lstStyle/>
          <a:p>
            <a:pPr marL="0" marR="0" indent="0" algn="ctr" defTabSz="821531" rtl="0" fontAlgn="auto" latinLnBrk="0" hangingPunct="0">
              <a:lnSpc>
                <a:spcPct val="100000"/>
              </a:lnSpc>
              <a:spcBef>
                <a:spcPts val="0"/>
              </a:spcBef>
              <a:spcAft>
                <a:spcPts val="0"/>
              </a:spcAft>
              <a:buClrTx/>
              <a:buSzTx/>
              <a:buFontTx/>
              <a:buNone/>
              <a:tabLst/>
            </a:pPr>
            <a:r>
              <a:rPr lang="en-US" sz="3600" u="sng" dirty="0"/>
              <a:t>Étape 2</a:t>
            </a:r>
            <a:r>
              <a:rPr lang="en-US" sz="3600" dirty="0"/>
              <a:t> : </a:t>
            </a:r>
            <a:r>
              <a:rPr lang="en-US" sz="3600" dirty="0" err="1"/>
              <a:t>Effet</a:t>
            </a:r>
            <a:r>
              <a:rPr lang="en-US" sz="3600" dirty="0"/>
              <a:t> des </a:t>
            </a:r>
            <a:r>
              <a:rPr lang="en-US" sz="3600" dirty="0" err="1"/>
              <a:t>impuretés</a:t>
            </a:r>
            <a:endParaRPr kumimoji="0" lang="en-US" sz="3600" b="1" i="0" u="none" strike="noStrike" cap="none" spc="0" normalizeH="0" baseline="0" dirty="0">
              <a:ln>
                <a:noFill/>
              </a:ln>
              <a:solidFill>
                <a:srgbClr val="000000"/>
              </a:solidFill>
              <a:effectLst/>
              <a:uFillTx/>
              <a:latin typeface="Helvetica Neue"/>
              <a:ea typeface="Helvetica Neue"/>
              <a:cs typeface="Helvetica Neue"/>
              <a:sym typeface="Helvetica Neue"/>
            </a:endParaRPr>
          </a:p>
        </p:txBody>
      </p:sp>
      <p:sp>
        <p:nvSpPr>
          <p:cNvPr id="21" name="TextBox 20">
            <a:extLst>
              <a:ext uri="{FF2B5EF4-FFF2-40B4-BE49-F238E27FC236}">
                <a16:creationId xmlns:a16="http://schemas.microsoft.com/office/drawing/2014/main" id="{82E6A334-FED1-1F8A-6717-184CF0875AEF}"/>
              </a:ext>
            </a:extLst>
          </p:cNvPr>
          <p:cNvSpPr txBox="1"/>
          <p:nvPr/>
        </p:nvSpPr>
        <p:spPr>
          <a:xfrm>
            <a:off x="390426" y="2627006"/>
            <a:ext cx="12437699" cy="69826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71437" tIns="71437" rIns="71437" bIns="71437" numCol="1" spcCol="38100" rtlCol="0" anchor="ctr">
            <a:spAutoFit/>
          </a:bodyPr>
          <a:lstStyle/>
          <a:p>
            <a:pPr marL="0" marR="0" indent="0" algn="l" defTabSz="821531" rtl="0" fontAlgn="auto" latinLnBrk="0" hangingPunct="0">
              <a:lnSpc>
                <a:spcPct val="100000"/>
              </a:lnSpc>
              <a:spcBef>
                <a:spcPts val="0"/>
              </a:spcBef>
              <a:spcAft>
                <a:spcPts val="0"/>
              </a:spcAft>
              <a:buClrTx/>
              <a:buSzTx/>
              <a:buFontTx/>
              <a:buNone/>
              <a:tabLst/>
            </a:pPr>
            <a:r>
              <a:rPr lang="en-US" sz="3600" u="sng" dirty="0"/>
              <a:t>Étape 1</a:t>
            </a:r>
            <a:r>
              <a:rPr lang="en-US" sz="3600" dirty="0"/>
              <a:t> : Construction d’un </a:t>
            </a:r>
            <a:r>
              <a:rPr lang="en-US" sz="3600" dirty="0" err="1"/>
              <a:t>modèle</a:t>
            </a:r>
            <a:r>
              <a:rPr lang="en-US" sz="3600" dirty="0"/>
              <a:t> </a:t>
            </a:r>
            <a:r>
              <a:rPr lang="en-US" sz="3600" dirty="0" err="1"/>
              <a:t>dynamique</a:t>
            </a:r>
            <a:r>
              <a:rPr lang="en-US" sz="3600" dirty="0"/>
              <a:t> de glace</a:t>
            </a:r>
            <a:endParaRPr kumimoji="0" lang="en-US" sz="3600" b="1" i="0" u="none" strike="noStrike" cap="none" spc="0" normalizeH="0" baseline="0" dirty="0">
              <a:ln>
                <a:noFill/>
              </a:ln>
              <a:solidFill>
                <a:srgbClr val="000000"/>
              </a:solidFill>
              <a:effectLst/>
              <a:uFillTx/>
              <a:latin typeface="Helvetica Neue"/>
              <a:ea typeface="Helvetica Neue"/>
              <a:cs typeface="Helvetica Neue"/>
              <a:sym typeface="Helvetica Neue"/>
            </a:endParaRPr>
          </a:p>
        </p:txBody>
      </p:sp>
      <p:sp>
        <p:nvSpPr>
          <p:cNvPr id="22" name="TextBox 21">
            <a:extLst>
              <a:ext uri="{FF2B5EF4-FFF2-40B4-BE49-F238E27FC236}">
                <a16:creationId xmlns:a16="http://schemas.microsoft.com/office/drawing/2014/main" id="{7C944DE7-F2A6-0CBA-56C6-B25F6B024348}"/>
              </a:ext>
            </a:extLst>
          </p:cNvPr>
          <p:cNvSpPr txBox="1"/>
          <p:nvPr/>
        </p:nvSpPr>
        <p:spPr>
          <a:xfrm>
            <a:off x="809142" y="3394674"/>
            <a:ext cx="12018984" cy="125226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457200" marR="0" indent="-457200" algn="l" defTabSz="821531" rtl="0" fontAlgn="auto" latinLnBrk="0" hangingPunct="0">
              <a:lnSpc>
                <a:spcPct val="100000"/>
              </a:lnSpc>
              <a:spcBef>
                <a:spcPts val="0"/>
              </a:spcBef>
              <a:spcAft>
                <a:spcPts val="0"/>
              </a:spcAft>
              <a:buClrTx/>
              <a:buSzTx/>
              <a:buFont typeface="Arial" panose="020B0604020202020204" pitchFamily="34" charset="0"/>
              <a:buChar char="•"/>
              <a:tabLst/>
            </a:pPr>
            <a:r>
              <a:rPr lang="fr-FR" sz="3600" b="0" noProof="1"/>
              <a:t>Reprise du modèle </a:t>
            </a:r>
            <a:r>
              <a:rPr lang="fr-FR" sz="3600" i="1" noProof="1"/>
              <a:t>CROCUS</a:t>
            </a:r>
            <a:r>
              <a:rPr lang="fr-FR" sz="3600" b="0" noProof="1"/>
              <a:t> développé par Météo France (Lafaysse et al., 2025)</a:t>
            </a:r>
          </a:p>
        </p:txBody>
      </p:sp>
      <p:sp>
        <p:nvSpPr>
          <p:cNvPr id="25" name="TextBox 24">
            <a:extLst>
              <a:ext uri="{FF2B5EF4-FFF2-40B4-BE49-F238E27FC236}">
                <a16:creationId xmlns:a16="http://schemas.microsoft.com/office/drawing/2014/main" id="{B935D4EC-EA80-4E20-62E3-C7AD3D326279}"/>
              </a:ext>
            </a:extLst>
          </p:cNvPr>
          <p:cNvSpPr txBox="1"/>
          <p:nvPr/>
        </p:nvSpPr>
        <p:spPr>
          <a:xfrm>
            <a:off x="809141" y="6051509"/>
            <a:ext cx="11559322" cy="346825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457200" marR="0" indent="-457200" algn="l" defTabSz="821531" rtl="0" fontAlgn="auto" latinLnBrk="0" hangingPunct="0">
              <a:lnSpc>
                <a:spcPct val="100000"/>
              </a:lnSpc>
              <a:spcBef>
                <a:spcPts val="0"/>
              </a:spcBef>
              <a:spcAft>
                <a:spcPts val="0"/>
              </a:spcAft>
              <a:buClrTx/>
              <a:buSzTx/>
              <a:buFont typeface="Arial" panose="020B0604020202020204" pitchFamily="34" charset="0"/>
              <a:buChar char="•"/>
              <a:tabLst/>
            </a:pPr>
            <a:r>
              <a:rPr lang="en-US" sz="3600" b="0" dirty="0" err="1"/>
              <a:t>Implémentation</a:t>
            </a:r>
            <a:r>
              <a:rPr lang="en-US" sz="3600" b="0" dirty="0"/>
              <a:t> du </a:t>
            </a:r>
            <a:r>
              <a:rPr lang="en-US" sz="3600" b="0" dirty="0" err="1"/>
              <a:t>modèle</a:t>
            </a:r>
            <a:r>
              <a:rPr lang="en-US" sz="3600" b="0" dirty="0"/>
              <a:t> </a:t>
            </a:r>
            <a:r>
              <a:rPr lang="en-US" sz="3600" i="1" dirty="0"/>
              <a:t>SNICAR</a:t>
            </a:r>
            <a:r>
              <a:rPr lang="en-US" sz="3600" b="0" i="1" dirty="0"/>
              <a:t> </a:t>
            </a:r>
            <a:r>
              <a:rPr lang="en-US" sz="3600" b="0" dirty="0"/>
              <a:t>(Flanner et al., 2021)</a:t>
            </a:r>
            <a:br>
              <a:rPr lang="en-US" sz="3600" b="0" dirty="0"/>
            </a:br>
            <a:endParaRPr lang="en-US" sz="3600" b="0" dirty="0"/>
          </a:p>
          <a:p>
            <a:pPr marL="457200" indent="-457200" algn="l">
              <a:buFont typeface="Arial" panose="020B0604020202020204" pitchFamily="34" charset="0"/>
              <a:buChar char="•"/>
            </a:pPr>
            <a:r>
              <a:rPr lang="en-US" sz="3600" u="sng" dirty="0"/>
              <a:t>Application</a:t>
            </a:r>
            <a:r>
              <a:rPr lang="en-US" sz="3600" b="0" dirty="0"/>
              <a:t> : Quantification du </a:t>
            </a:r>
            <a:r>
              <a:rPr lang="en-US" sz="3600" b="0" dirty="0" err="1"/>
              <a:t>rôle</a:t>
            </a:r>
            <a:r>
              <a:rPr lang="en-US" sz="3600" b="0" dirty="0"/>
              <a:t> des </a:t>
            </a:r>
            <a:r>
              <a:rPr lang="en-US" sz="3600" b="0" dirty="0" err="1"/>
              <a:t>impuretés</a:t>
            </a:r>
            <a:r>
              <a:rPr lang="en-US" sz="3600" b="0" dirty="0"/>
              <a:t> sur la </a:t>
            </a:r>
            <a:r>
              <a:rPr lang="en-US" sz="3600" b="0" dirty="0" err="1"/>
              <a:t>stabilité</a:t>
            </a:r>
            <a:r>
              <a:rPr lang="en-US" sz="3600" b="0" dirty="0"/>
              <a:t> et </a:t>
            </a:r>
            <a:r>
              <a:rPr lang="en-US" sz="3600" b="0" dirty="0" err="1"/>
              <a:t>évolution</a:t>
            </a:r>
            <a:r>
              <a:rPr lang="en-US" sz="3600" b="0" dirty="0"/>
              <a:t> des </a:t>
            </a:r>
            <a:r>
              <a:rPr lang="en-US" sz="3600" b="0" dirty="0" err="1"/>
              <a:t>glaces</a:t>
            </a:r>
            <a:r>
              <a:rPr lang="en-US" sz="3600" b="0" dirty="0"/>
              <a:t>.</a:t>
            </a:r>
            <a:br>
              <a:rPr lang="en-US" sz="3600" b="0" dirty="0"/>
            </a:br>
            <a:endParaRPr lang="en-US" sz="3600" b="0" dirty="0">
              <a:solidFill>
                <a:schemeClr val="tx1"/>
              </a:solidFill>
            </a:endParaRPr>
          </a:p>
        </p:txBody>
      </p:sp>
    </p:spTree>
    <p:extLst>
      <p:ext uri="{BB962C8B-B14F-4D97-AF65-F5344CB8AC3E}">
        <p14:creationId xmlns:p14="http://schemas.microsoft.com/office/powerpoint/2010/main" val="1998371487"/>
      </p:ext>
    </p:extLst>
  </p:cSld>
  <p:clrMapOvr>
    <a:masterClrMapping/>
  </p:clrMapOvr>
  <p:transition spd="med"/>
</p:sld>
</file>

<file path=ppt/slides/slide5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3ABBAD9A-7421-0610-2202-E4B8F2A8F219}"/>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ADCB9C2E-593D-0899-2283-03B5DC0BC14F}"/>
              </a:ext>
            </a:extLst>
          </p:cNvPr>
          <p:cNvSpPr txBox="1"/>
          <p:nvPr/>
        </p:nvSpPr>
        <p:spPr>
          <a:xfrm>
            <a:off x="4814741" y="1643414"/>
            <a:ext cx="2600070" cy="69826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71437" tIns="71437" rIns="71437" bIns="71437" numCol="1" spcCol="38100" rtlCol="0" anchor="ctr">
            <a:spAutoFit/>
          </a:bodyPr>
          <a:lstStyle/>
          <a:p>
            <a:pPr marL="0" marR="0" indent="0" algn="l" defTabSz="821531" rtl="0" fontAlgn="auto" latinLnBrk="0" hangingPunct="0">
              <a:lnSpc>
                <a:spcPct val="100000"/>
              </a:lnSpc>
              <a:spcBef>
                <a:spcPts val="0"/>
              </a:spcBef>
              <a:spcAft>
                <a:spcPts val="0"/>
              </a:spcAft>
              <a:buClrTx/>
              <a:buSzTx/>
              <a:buFontTx/>
              <a:buNone/>
              <a:tabLst/>
            </a:pPr>
            <a:r>
              <a:rPr lang="en-US" sz="3600" dirty="0"/>
              <a:t>1</a:t>
            </a:r>
            <a:r>
              <a:rPr lang="en-US" sz="3600" baseline="30000" dirty="0"/>
              <a:t>ère</a:t>
            </a:r>
            <a:r>
              <a:rPr lang="en-US" sz="3600" dirty="0"/>
              <a:t> </a:t>
            </a:r>
            <a:r>
              <a:rPr lang="en-US" sz="3600" dirty="0" err="1"/>
              <a:t>année</a:t>
            </a:r>
            <a:r>
              <a:rPr lang="en-US" sz="3600" dirty="0"/>
              <a:t> :</a:t>
            </a:r>
            <a:endParaRPr kumimoji="0" lang="en-US" sz="3600" b="1" i="0" strike="noStrike" cap="none" spc="0" normalizeH="0" baseline="0" dirty="0">
              <a:ln>
                <a:noFill/>
              </a:ln>
              <a:solidFill>
                <a:srgbClr val="000000"/>
              </a:solidFill>
              <a:effectLst/>
              <a:uFillTx/>
              <a:latin typeface="Helvetica Neue"/>
              <a:ea typeface="Helvetica Neue"/>
              <a:cs typeface="Helvetica Neue"/>
              <a:sym typeface="Helvetica Neue"/>
            </a:endParaRPr>
          </a:p>
        </p:txBody>
      </p:sp>
      <p:sp>
        <p:nvSpPr>
          <p:cNvPr id="10" name="TextBox 9">
            <a:extLst>
              <a:ext uri="{FF2B5EF4-FFF2-40B4-BE49-F238E27FC236}">
                <a16:creationId xmlns:a16="http://schemas.microsoft.com/office/drawing/2014/main" id="{EA8CADF4-4CE0-C38C-C5BF-8C435A9EE814}"/>
              </a:ext>
            </a:extLst>
          </p:cNvPr>
          <p:cNvSpPr txBox="1"/>
          <p:nvPr/>
        </p:nvSpPr>
        <p:spPr>
          <a:xfrm>
            <a:off x="390426" y="5249949"/>
            <a:ext cx="6484146" cy="69826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71437" tIns="71437" rIns="71437" bIns="71437" numCol="1" spcCol="38100" rtlCol="0" anchor="ctr">
            <a:spAutoFit/>
          </a:bodyPr>
          <a:lstStyle/>
          <a:p>
            <a:pPr marL="0" marR="0" indent="0" algn="ctr" defTabSz="821531" rtl="0" fontAlgn="auto" latinLnBrk="0" hangingPunct="0">
              <a:lnSpc>
                <a:spcPct val="100000"/>
              </a:lnSpc>
              <a:spcBef>
                <a:spcPts val="0"/>
              </a:spcBef>
              <a:spcAft>
                <a:spcPts val="0"/>
              </a:spcAft>
              <a:buClrTx/>
              <a:buSzTx/>
              <a:buFontTx/>
              <a:buNone/>
              <a:tabLst/>
            </a:pPr>
            <a:r>
              <a:rPr lang="en-US" sz="3600" u="sng" dirty="0"/>
              <a:t>Étape 2</a:t>
            </a:r>
            <a:r>
              <a:rPr lang="en-US" sz="3600" dirty="0"/>
              <a:t> : </a:t>
            </a:r>
            <a:r>
              <a:rPr lang="en-US" sz="3600" dirty="0" err="1"/>
              <a:t>Effet</a:t>
            </a:r>
            <a:r>
              <a:rPr lang="en-US" sz="3600" dirty="0"/>
              <a:t> des </a:t>
            </a:r>
            <a:r>
              <a:rPr lang="en-US" sz="3600" dirty="0" err="1"/>
              <a:t>impuretés</a:t>
            </a:r>
            <a:endParaRPr kumimoji="0" lang="en-US" sz="3600" b="1" i="0" u="none" strike="noStrike" cap="none" spc="0" normalizeH="0" baseline="0" dirty="0">
              <a:ln>
                <a:noFill/>
              </a:ln>
              <a:solidFill>
                <a:srgbClr val="000000"/>
              </a:solidFill>
              <a:effectLst/>
              <a:uFillTx/>
              <a:latin typeface="Helvetica Neue"/>
              <a:ea typeface="Helvetica Neue"/>
              <a:cs typeface="Helvetica Neue"/>
              <a:sym typeface="Helvetica Neue"/>
            </a:endParaRPr>
          </a:p>
        </p:txBody>
      </p:sp>
      <p:sp>
        <p:nvSpPr>
          <p:cNvPr id="14" name="TextBox 13">
            <a:extLst>
              <a:ext uri="{FF2B5EF4-FFF2-40B4-BE49-F238E27FC236}">
                <a16:creationId xmlns:a16="http://schemas.microsoft.com/office/drawing/2014/main" id="{42736CF4-1C2F-6718-AC21-9DDCA7777224}"/>
              </a:ext>
            </a:extLst>
          </p:cNvPr>
          <p:cNvSpPr txBox="1"/>
          <p:nvPr/>
        </p:nvSpPr>
        <p:spPr>
          <a:xfrm>
            <a:off x="809141" y="6051509"/>
            <a:ext cx="11559322" cy="346825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457200" marR="0" indent="-457200" algn="l" defTabSz="821531" rtl="0" fontAlgn="auto" latinLnBrk="0" hangingPunct="0">
              <a:lnSpc>
                <a:spcPct val="100000"/>
              </a:lnSpc>
              <a:spcBef>
                <a:spcPts val="0"/>
              </a:spcBef>
              <a:spcAft>
                <a:spcPts val="0"/>
              </a:spcAft>
              <a:buClrTx/>
              <a:buSzTx/>
              <a:buFont typeface="Arial" panose="020B0604020202020204" pitchFamily="34" charset="0"/>
              <a:buChar char="•"/>
              <a:tabLst/>
            </a:pPr>
            <a:r>
              <a:rPr lang="en-US" sz="3600" b="0" dirty="0" err="1"/>
              <a:t>Implémentation</a:t>
            </a:r>
            <a:r>
              <a:rPr lang="en-US" sz="3600" b="0" dirty="0"/>
              <a:t> du </a:t>
            </a:r>
            <a:r>
              <a:rPr lang="en-US" sz="3600" b="0" dirty="0" err="1"/>
              <a:t>modèle</a:t>
            </a:r>
            <a:r>
              <a:rPr lang="en-US" sz="3600" b="0" dirty="0"/>
              <a:t> </a:t>
            </a:r>
            <a:r>
              <a:rPr lang="en-US" sz="3600" i="1" dirty="0"/>
              <a:t>SNICAR</a:t>
            </a:r>
            <a:r>
              <a:rPr lang="en-US" sz="3600" b="0" i="1" dirty="0"/>
              <a:t> </a:t>
            </a:r>
            <a:r>
              <a:rPr lang="en-US" sz="3600" b="0" dirty="0"/>
              <a:t>(Flanner et al., 2021)</a:t>
            </a:r>
            <a:br>
              <a:rPr lang="en-US" sz="3600" b="0" dirty="0"/>
            </a:br>
            <a:endParaRPr lang="en-US" sz="3600" b="0" dirty="0"/>
          </a:p>
          <a:p>
            <a:pPr marL="457200" indent="-457200" algn="l">
              <a:buFont typeface="Arial" panose="020B0604020202020204" pitchFamily="34" charset="0"/>
              <a:buChar char="•"/>
            </a:pPr>
            <a:r>
              <a:rPr lang="en-US" sz="3600" u="sng" dirty="0"/>
              <a:t>Application</a:t>
            </a:r>
            <a:r>
              <a:rPr lang="en-US" sz="3600" b="0" dirty="0"/>
              <a:t> : Quantification du </a:t>
            </a:r>
            <a:r>
              <a:rPr lang="en-US" sz="3600" b="0" dirty="0" err="1"/>
              <a:t>rôle</a:t>
            </a:r>
            <a:r>
              <a:rPr lang="en-US" sz="3600" b="0" dirty="0"/>
              <a:t> des </a:t>
            </a:r>
            <a:r>
              <a:rPr lang="en-US" sz="3600" b="0" dirty="0" err="1"/>
              <a:t>impuretés</a:t>
            </a:r>
            <a:r>
              <a:rPr lang="en-US" sz="3600" b="0" dirty="0"/>
              <a:t> sur la </a:t>
            </a:r>
            <a:r>
              <a:rPr lang="en-US" sz="3600" b="0" dirty="0" err="1"/>
              <a:t>stabilité</a:t>
            </a:r>
            <a:r>
              <a:rPr lang="en-US" sz="3600" b="0" dirty="0"/>
              <a:t> et </a:t>
            </a:r>
            <a:r>
              <a:rPr lang="en-US" sz="3600" b="0" dirty="0" err="1"/>
              <a:t>évolution</a:t>
            </a:r>
            <a:r>
              <a:rPr lang="en-US" sz="3600" b="0" dirty="0"/>
              <a:t> des </a:t>
            </a:r>
            <a:r>
              <a:rPr lang="en-US" sz="3600" b="0" dirty="0" err="1"/>
              <a:t>glaces</a:t>
            </a:r>
            <a:r>
              <a:rPr lang="en-US" sz="3600" b="0" dirty="0"/>
              <a:t>.</a:t>
            </a:r>
            <a:br>
              <a:rPr lang="en-US" sz="3600" b="0" dirty="0"/>
            </a:br>
            <a:endParaRPr lang="en-US" sz="3600" b="0" dirty="0">
              <a:solidFill>
                <a:schemeClr val="tx1"/>
              </a:solidFill>
            </a:endParaRPr>
          </a:p>
        </p:txBody>
      </p:sp>
      <p:sp>
        <p:nvSpPr>
          <p:cNvPr id="16" name="TextBox 15">
            <a:extLst>
              <a:ext uri="{FF2B5EF4-FFF2-40B4-BE49-F238E27FC236}">
                <a16:creationId xmlns:a16="http://schemas.microsoft.com/office/drawing/2014/main" id="{22C6D105-4F84-1B1A-DE09-A50D6CE15DA5}"/>
              </a:ext>
            </a:extLst>
          </p:cNvPr>
          <p:cNvSpPr txBox="1"/>
          <p:nvPr/>
        </p:nvSpPr>
        <p:spPr>
          <a:xfrm>
            <a:off x="390426" y="2627006"/>
            <a:ext cx="12437699" cy="69826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71437" tIns="71437" rIns="71437" bIns="71437" numCol="1" spcCol="38100" rtlCol="0" anchor="ctr">
            <a:spAutoFit/>
          </a:bodyPr>
          <a:lstStyle/>
          <a:p>
            <a:pPr marL="0" marR="0" indent="0" algn="l" defTabSz="821531" rtl="0" fontAlgn="auto" latinLnBrk="0" hangingPunct="0">
              <a:lnSpc>
                <a:spcPct val="100000"/>
              </a:lnSpc>
              <a:spcBef>
                <a:spcPts val="0"/>
              </a:spcBef>
              <a:spcAft>
                <a:spcPts val="0"/>
              </a:spcAft>
              <a:buClrTx/>
              <a:buSzTx/>
              <a:buFontTx/>
              <a:buNone/>
              <a:tabLst/>
            </a:pPr>
            <a:r>
              <a:rPr lang="en-US" sz="3600" u="sng" dirty="0"/>
              <a:t>Étape 1</a:t>
            </a:r>
            <a:r>
              <a:rPr lang="en-US" sz="3600" dirty="0"/>
              <a:t> : Construction d’un </a:t>
            </a:r>
            <a:r>
              <a:rPr lang="en-US" sz="3600" dirty="0" err="1"/>
              <a:t>modèle</a:t>
            </a:r>
            <a:r>
              <a:rPr lang="en-US" sz="3600" dirty="0"/>
              <a:t> </a:t>
            </a:r>
            <a:r>
              <a:rPr lang="en-US" sz="3600" dirty="0" err="1"/>
              <a:t>dynamique</a:t>
            </a:r>
            <a:r>
              <a:rPr lang="en-US" sz="3600" dirty="0"/>
              <a:t> de glace</a:t>
            </a:r>
            <a:endParaRPr kumimoji="0" lang="en-US" sz="3600" b="1" i="0" u="none" strike="noStrike" cap="none" spc="0" normalizeH="0" baseline="0" dirty="0">
              <a:ln>
                <a:noFill/>
              </a:ln>
              <a:solidFill>
                <a:srgbClr val="000000"/>
              </a:solidFill>
              <a:effectLst/>
              <a:uFillTx/>
              <a:latin typeface="Helvetica Neue"/>
              <a:ea typeface="Helvetica Neue"/>
              <a:cs typeface="Helvetica Neue"/>
              <a:sym typeface="Helvetica Neue"/>
            </a:endParaRPr>
          </a:p>
        </p:txBody>
      </p:sp>
      <p:sp>
        <p:nvSpPr>
          <p:cNvPr id="17" name="TextBox 16">
            <a:extLst>
              <a:ext uri="{FF2B5EF4-FFF2-40B4-BE49-F238E27FC236}">
                <a16:creationId xmlns:a16="http://schemas.microsoft.com/office/drawing/2014/main" id="{D9D75CFA-3A19-1BDD-2DB9-288B53C85CB9}"/>
              </a:ext>
            </a:extLst>
          </p:cNvPr>
          <p:cNvSpPr txBox="1"/>
          <p:nvPr/>
        </p:nvSpPr>
        <p:spPr>
          <a:xfrm>
            <a:off x="809142" y="3394674"/>
            <a:ext cx="12018984" cy="125226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457200" marR="0" indent="-457200" algn="l" defTabSz="821531" rtl="0" fontAlgn="auto" latinLnBrk="0" hangingPunct="0">
              <a:lnSpc>
                <a:spcPct val="100000"/>
              </a:lnSpc>
              <a:spcBef>
                <a:spcPts val="0"/>
              </a:spcBef>
              <a:spcAft>
                <a:spcPts val="0"/>
              </a:spcAft>
              <a:buClrTx/>
              <a:buSzTx/>
              <a:buFont typeface="Arial" panose="020B0604020202020204" pitchFamily="34" charset="0"/>
              <a:buChar char="•"/>
              <a:tabLst/>
            </a:pPr>
            <a:r>
              <a:rPr lang="fr-FR" sz="3600" b="0" noProof="1"/>
              <a:t>Reprise du modèle </a:t>
            </a:r>
            <a:r>
              <a:rPr lang="fr-FR" sz="3600" i="1" noProof="1"/>
              <a:t>CROCUS</a:t>
            </a:r>
            <a:r>
              <a:rPr lang="fr-FR" sz="3600" b="0" noProof="1"/>
              <a:t> développé par Météo France (Lafaysse et al., 2025)</a:t>
            </a:r>
          </a:p>
        </p:txBody>
      </p:sp>
      <p:sp>
        <p:nvSpPr>
          <p:cNvPr id="18" name="19">
            <a:extLst>
              <a:ext uri="{FF2B5EF4-FFF2-40B4-BE49-F238E27FC236}">
                <a16:creationId xmlns:a16="http://schemas.microsoft.com/office/drawing/2014/main" id="{6EC5358F-6E61-F799-CC8F-B252691091BF}"/>
              </a:ext>
            </a:extLst>
          </p:cNvPr>
          <p:cNvSpPr txBox="1">
            <a:spLocks/>
          </p:cNvSpPr>
          <p:nvPr/>
        </p:nvSpPr>
        <p:spPr>
          <a:xfrm>
            <a:off x="23916069" y="13253127"/>
            <a:ext cx="423832" cy="47705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68579" tIns="68579" rIns="68579" bIns="68579"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r" defTabSz="18288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888888"/>
                </a:solidFill>
                <a:effectLst/>
                <a:uFillTx/>
                <a:latin typeface="Calibri"/>
                <a:ea typeface="Calibri"/>
                <a:cs typeface="Calibri"/>
                <a:sym typeface="Calibri"/>
              </a:defRPr>
            </a:lvl1pPr>
            <a:lvl2pPr marL="0" marR="0" indent="228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2pPr>
            <a:lvl3pPr marL="0" marR="0" indent="457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3pPr>
            <a:lvl4pPr marL="0" marR="0" indent="685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4pPr>
            <a:lvl5pPr marL="0" marR="0" indent="9144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5pPr>
            <a:lvl6pPr marL="0" marR="0" indent="11430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6pPr>
            <a:lvl7pPr marL="0" marR="0" indent="1371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7pPr>
            <a:lvl8pPr marL="0" marR="0" indent="1600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8pPr>
            <a:lvl9pPr marL="0" marR="0" indent="1828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9pPr>
          </a:lstStyle>
          <a:p>
            <a:r>
              <a:rPr lang="en-US" dirty="0"/>
              <a:t>12</a:t>
            </a:r>
          </a:p>
        </p:txBody>
      </p:sp>
      <p:sp>
        <p:nvSpPr>
          <p:cNvPr id="2" name="Titre 1">
            <a:extLst>
              <a:ext uri="{FF2B5EF4-FFF2-40B4-BE49-F238E27FC236}">
                <a16:creationId xmlns:a16="http://schemas.microsoft.com/office/drawing/2014/main" id="{1057B29B-CE45-40DA-DB48-6763F3D4A00C}"/>
              </a:ext>
            </a:extLst>
          </p:cNvPr>
          <p:cNvSpPr txBox="1"/>
          <p:nvPr/>
        </p:nvSpPr>
        <p:spPr>
          <a:xfrm>
            <a:off x="4736118" y="226436"/>
            <a:ext cx="14911763" cy="1085924"/>
          </a:xfrm>
          <a:prstGeom prst="rect">
            <a:avLst/>
          </a:prstGeom>
          <a:ln w="38100">
            <a:solidFill>
              <a:srgbClr val="000000"/>
            </a:solidFill>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68580" tIns="68580" rIns="68580" bIns="68580">
            <a:spAutoFit/>
          </a:bodyPr>
          <a:lstStyle>
            <a:lvl1pPr defTabSz="457200">
              <a:lnSpc>
                <a:spcPts val="10000"/>
              </a:lnSpc>
              <a:spcBef>
                <a:spcPts val="1600"/>
              </a:spcBef>
              <a:defRPr sz="6000">
                <a:latin typeface="Times Roman"/>
                <a:ea typeface="Times Roman"/>
                <a:cs typeface="Times Roman"/>
                <a:sym typeface="Times Roman"/>
              </a:defRPr>
            </a:lvl1pPr>
          </a:lstStyle>
          <a:p>
            <a:pPr>
              <a:lnSpc>
                <a:spcPct val="100000"/>
              </a:lnSpc>
            </a:pPr>
            <a:r>
              <a:rPr lang="en-US" sz="6200" u="sng" dirty="0" err="1">
                <a:latin typeface="+mj-lt"/>
              </a:rPr>
              <a:t>Projet</a:t>
            </a:r>
            <a:r>
              <a:rPr lang="en-US" sz="6200" dirty="0">
                <a:latin typeface="+mj-lt"/>
              </a:rPr>
              <a:t> : FROST : </a:t>
            </a:r>
            <a:r>
              <a:rPr lang="en-US" sz="6200" dirty="0" err="1">
                <a:latin typeface="+mj-lt"/>
              </a:rPr>
              <a:t>FRom</a:t>
            </a:r>
            <a:r>
              <a:rPr lang="en-US" sz="6200" dirty="0">
                <a:latin typeface="+mj-lt"/>
              </a:rPr>
              <a:t> Snow To ice</a:t>
            </a:r>
            <a:endParaRPr sz="6200" dirty="0">
              <a:latin typeface="+mj-lt"/>
            </a:endParaRPr>
          </a:p>
        </p:txBody>
      </p:sp>
      <p:sp>
        <p:nvSpPr>
          <p:cNvPr id="6" name="TextBox 5">
            <a:extLst>
              <a:ext uri="{FF2B5EF4-FFF2-40B4-BE49-F238E27FC236}">
                <a16:creationId xmlns:a16="http://schemas.microsoft.com/office/drawing/2014/main" id="{9CA63FDA-38E9-4EC9-2028-14F28B3776BD}"/>
              </a:ext>
            </a:extLst>
          </p:cNvPr>
          <p:cNvSpPr txBox="1"/>
          <p:nvPr/>
        </p:nvSpPr>
        <p:spPr>
          <a:xfrm>
            <a:off x="390426" y="9710066"/>
            <a:ext cx="10631115" cy="69826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71437" tIns="71437" rIns="71437" bIns="71437" numCol="1" spcCol="38100" rtlCol="0" anchor="ctr">
            <a:spAutoFit/>
          </a:bodyPr>
          <a:lstStyle/>
          <a:p>
            <a:pPr marL="0" marR="0" indent="0" algn="ctr" defTabSz="821531" rtl="0" fontAlgn="auto" latinLnBrk="0" hangingPunct="0">
              <a:lnSpc>
                <a:spcPct val="100000"/>
              </a:lnSpc>
              <a:spcBef>
                <a:spcPts val="0"/>
              </a:spcBef>
              <a:spcAft>
                <a:spcPts val="0"/>
              </a:spcAft>
              <a:buClrTx/>
              <a:buSzTx/>
              <a:buFontTx/>
              <a:buNone/>
              <a:tabLst/>
            </a:pPr>
            <a:r>
              <a:rPr lang="en-US" sz="3600" u="sng" dirty="0"/>
              <a:t>Étape 3</a:t>
            </a:r>
            <a:r>
              <a:rPr lang="en-US" sz="3600" dirty="0"/>
              <a:t> : </a:t>
            </a:r>
            <a:r>
              <a:rPr lang="en-US" sz="3600" dirty="0" err="1"/>
              <a:t>Métamorphisme</a:t>
            </a:r>
            <a:r>
              <a:rPr lang="en-US" sz="3600" dirty="0"/>
              <a:t> </a:t>
            </a:r>
            <a:r>
              <a:rPr lang="en-US" sz="3600" dirty="0" err="1"/>
              <a:t>isotherme</a:t>
            </a:r>
            <a:r>
              <a:rPr lang="en-US" sz="3600" dirty="0"/>
              <a:t> de la glace</a:t>
            </a:r>
            <a:endParaRPr kumimoji="0" lang="en-US" sz="3600" b="1" i="0" u="none" strike="noStrike" cap="none" spc="0" normalizeH="0" baseline="0" dirty="0">
              <a:ln>
                <a:noFill/>
              </a:ln>
              <a:solidFill>
                <a:srgbClr val="000000"/>
              </a:solidFill>
              <a:effectLst/>
              <a:uFillTx/>
              <a:latin typeface="Helvetica Neue"/>
              <a:ea typeface="Helvetica Neue"/>
              <a:cs typeface="Helvetica Neue"/>
              <a:sym typeface="Helvetica Neue"/>
            </a:endParaRPr>
          </a:p>
        </p:txBody>
      </p:sp>
      <p:sp>
        <p:nvSpPr>
          <p:cNvPr id="8" name="TextBox 7">
            <a:extLst>
              <a:ext uri="{FF2B5EF4-FFF2-40B4-BE49-F238E27FC236}">
                <a16:creationId xmlns:a16="http://schemas.microsoft.com/office/drawing/2014/main" id="{B514C6DF-A3FD-EC11-3F6B-C17E857CF4F5}"/>
              </a:ext>
            </a:extLst>
          </p:cNvPr>
          <p:cNvSpPr txBox="1"/>
          <p:nvPr/>
        </p:nvSpPr>
        <p:spPr>
          <a:xfrm>
            <a:off x="809141" y="10445445"/>
            <a:ext cx="10829843" cy="291425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457200" marR="0" indent="-457200" algn="l" defTabSz="821531" rtl="0" fontAlgn="auto" latinLnBrk="0" hangingPunct="0">
              <a:lnSpc>
                <a:spcPct val="100000"/>
              </a:lnSpc>
              <a:spcBef>
                <a:spcPts val="0"/>
              </a:spcBef>
              <a:spcAft>
                <a:spcPts val="0"/>
              </a:spcAft>
              <a:buClrTx/>
              <a:buSzTx/>
              <a:buFont typeface="Arial" panose="020B0604020202020204" pitchFamily="34" charset="0"/>
              <a:buChar char="•"/>
              <a:tabLst/>
            </a:pPr>
            <a:r>
              <a:rPr lang="en-US" sz="3600" b="0" dirty="0" err="1"/>
              <a:t>Implémentation</a:t>
            </a:r>
            <a:r>
              <a:rPr lang="en-US" sz="3600" b="0" dirty="0"/>
              <a:t> du </a:t>
            </a:r>
            <a:r>
              <a:rPr lang="en-US" sz="3600" b="0" dirty="0" err="1"/>
              <a:t>modèle</a:t>
            </a:r>
            <a:r>
              <a:rPr lang="en-US" sz="3600" b="0" dirty="0"/>
              <a:t> </a:t>
            </a:r>
            <a:r>
              <a:rPr lang="en-US" sz="3600" i="1" dirty="0" err="1"/>
              <a:t>LunaIcy</a:t>
            </a:r>
            <a:r>
              <a:rPr lang="en-US" sz="3600" b="0" i="1" dirty="0"/>
              <a:t> </a:t>
            </a:r>
            <a:r>
              <a:rPr lang="en-US" sz="3600" b="0" dirty="0"/>
              <a:t>(</a:t>
            </a:r>
            <a:r>
              <a:rPr lang="en-US" sz="3600" b="0" dirty="0" err="1"/>
              <a:t>Mergny</a:t>
            </a:r>
            <a:r>
              <a:rPr lang="en-US" sz="3600" b="0" dirty="0"/>
              <a:t> &amp; Schmidt, 2025). </a:t>
            </a:r>
            <a:br>
              <a:rPr lang="en-US" sz="3600" b="0" dirty="0"/>
            </a:br>
            <a:endParaRPr lang="en-US" sz="3600" b="0" dirty="0"/>
          </a:p>
          <a:p>
            <a:pPr marL="457200" indent="-457200" algn="l">
              <a:buFont typeface="Arial" panose="020B0604020202020204" pitchFamily="34" charset="0"/>
              <a:buChar char="•"/>
            </a:pPr>
            <a:r>
              <a:rPr lang="en-US" sz="3600" u="sng" dirty="0"/>
              <a:t>Applications</a:t>
            </a:r>
            <a:r>
              <a:rPr lang="en-US" sz="3600" b="0" dirty="0"/>
              <a:t> : </a:t>
            </a:r>
            <a:r>
              <a:rPr lang="en-US" sz="3600" b="0" dirty="0" err="1"/>
              <a:t>Expliquer</a:t>
            </a:r>
            <a:r>
              <a:rPr lang="en-US" sz="3600" b="0" dirty="0"/>
              <a:t> les </a:t>
            </a:r>
            <a:r>
              <a:rPr lang="en-US" sz="3600" b="0" dirty="0" err="1"/>
              <a:t>propriétés</a:t>
            </a:r>
            <a:r>
              <a:rPr lang="en-US" sz="3600" b="0" dirty="0"/>
              <a:t> </a:t>
            </a:r>
            <a:r>
              <a:rPr lang="en-US" sz="3600" b="0" dirty="0" err="1"/>
              <a:t>microphysiques</a:t>
            </a:r>
            <a:r>
              <a:rPr lang="en-US" sz="3600" b="0" dirty="0"/>
              <a:t> des </a:t>
            </a:r>
            <a:r>
              <a:rPr lang="en-US" sz="3600" b="0" dirty="0" err="1"/>
              <a:t>glaces</a:t>
            </a:r>
            <a:r>
              <a:rPr lang="en-US" sz="3600" b="0" dirty="0"/>
              <a:t> </a:t>
            </a:r>
            <a:r>
              <a:rPr lang="en-US" sz="3600" b="0" dirty="0" err="1"/>
              <a:t>observées</a:t>
            </a:r>
            <a:r>
              <a:rPr lang="en-US" sz="3600" b="0" dirty="0"/>
              <a:t> </a:t>
            </a:r>
            <a:r>
              <a:rPr lang="en-US" sz="3600" b="0" dirty="0" err="1"/>
              <a:t>aujourd’hui</a:t>
            </a:r>
            <a:r>
              <a:rPr lang="en-US" sz="3600" b="0" dirty="0"/>
              <a:t> </a:t>
            </a:r>
          </a:p>
        </p:txBody>
      </p:sp>
      <p:pic>
        <p:nvPicPr>
          <p:cNvPr id="22" name="Picture 21">
            <a:extLst>
              <a:ext uri="{FF2B5EF4-FFF2-40B4-BE49-F238E27FC236}">
                <a16:creationId xmlns:a16="http://schemas.microsoft.com/office/drawing/2014/main" id="{D511FDE3-7F8A-306F-287F-9DB9E0001273}"/>
              </a:ext>
            </a:extLst>
          </p:cNvPr>
          <p:cNvPicPr preferRelativeResize="0">
            <a:picLocks/>
          </p:cNvPicPr>
          <p:nvPr/>
        </p:nvPicPr>
        <p:blipFill>
          <a:blip r:embed="rId3">
            <a:alphaModFix/>
          </a:blip>
          <a:srcRect t="13486" r="50585"/>
          <a:stretch>
            <a:fillRect/>
          </a:stretch>
        </p:blipFill>
        <p:spPr>
          <a:xfrm>
            <a:off x="13298142" y="3456611"/>
            <a:ext cx="10829843" cy="9279095"/>
          </a:xfrm>
          <a:prstGeom prst="rect">
            <a:avLst/>
          </a:prstGeom>
        </p:spPr>
      </p:pic>
    </p:spTree>
    <p:extLst>
      <p:ext uri="{BB962C8B-B14F-4D97-AF65-F5344CB8AC3E}">
        <p14:creationId xmlns:p14="http://schemas.microsoft.com/office/powerpoint/2010/main" val="3478084871"/>
      </p:ext>
    </p:extLst>
  </p:cSld>
  <p:clrMapOvr>
    <a:masterClrMapping/>
  </p:clrMapOvr>
  <p:transition spd="med"/>
</p:sld>
</file>

<file path=ppt/slides/slide5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09A348DE-F264-85A1-439A-71B5EE4C6149}"/>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65A2F450-5402-2BA5-AE57-5F5407A875DB}"/>
              </a:ext>
            </a:extLst>
          </p:cNvPr>
          <p:cNvPicPr>
            <a:picLocks noChangeAspect="1"/>
          </p:cNvPicPr>
          <p:nvPr/>
        </p:nvPicPr>
        <p:blipFill>
          <a:blip r:embed="rId3"/>
          <a:stretch>
            <a:fillRect/>
          </a:stretch>
        </p:blipFill>
        <p:spPr>
          <a:xfrm>
            <a:off x="14617689" y="3418752"/>
            <a:ext cx="8538455" cy="10435889"/>
          </a:xfrm>
          <a:prstGeom prst="rect">
            <a:avLst/>
          </a:prstGeom>
        </p:spPr>
      </p:pic>
      <p:sp>
        <p:nvSpPr>
          <p:cNvPr id="17" name="19">
            <a:extLst>
              <a:ext uri="{FF2B5EF4-FFF2-40B4-BE49-F238E27FC236}">
                <a16:creationId xmlns:a16="http://schemas.microsoft.com/office/drawing/2014/main" id="{717B7329-6EFE-1792-7F49-EA2943E803BA}"/>
              </a:ext>
            </a:extLst>
          </p:cNvPr>
          <p:cNvSpPr txBox="1">
            <a:spLocks/>
          </p:cNvSpPr>
          <p:nvPr/>
        </p:nvSpPr>
        <p:spPr>
          <a:xfrm>
            <a:off x="23916069" y="13253127"/>
            <a:ext cx="423832" cy="47705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68579" tIns="68579" rIns="68579" bIns="68579"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r" defTabSz="18288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888888"/>
                </a:solidFill>
                <a:effectLst/>
                <a:uFillTx/>
                <a:latin typeface="Calibri"/>
                <a:ea typeface="Calibri"/>
                <a:cs typeface="Calibri"/>
                <a:sym typeface="Calibri"/>
              </a:defRPr>
            </a:lvl1pPr>
            <a:lvl2pPr marL="0" marR="0" indent="228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2pPr>
            <a:lvl3pPr marL="0" marR="0" indent="457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3pPr>
            <a:lvl4pPr marL="0" marR="0" indent="685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4pPr>
            <a:lvl5pPr marL="0" marR="0" indent="9144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5pPr>
            <a:lvl6pPr marL="0" marR="0" indent="11430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6pPr>
            <a:lvl7pPr marL="0" marR="0" indent="1371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7pPr>
            <a:lvl8pPr marL="0" marR="0" indent="1600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8pPr>
            <a:lvl9pPr marL="0" marR="0" indent="1828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9pPr>
          </a:lstStyle>
          <a:p>
            <a:r>
              <a:rPr lang="en-US" dirty="0"/>
              <a:t>13</a:t>
            </a:r>
          </a:p>
        </p:txBody>
      </p:sp>
      <p:sp>
        <p:nvSpPr>
          <p:cNvPr id="2" name="Titre 1">
            <a:extLst>
              <a:ext uri="{FF2B5EF4-FFF2-40B4-BE49-F238E27FC236}">
                <a16:creationId xmlns:a16="http://schemas.microsoft.com/office/drawing/2014/main" id="{0D6CC84F-37A5-7DC4-E53F-287B66911463}"/>
              </a:ext>
            </a:extLst>
          </p:cNvPr>
          <p:cNvSpPr txBox="1"/>
          <p:nvPr/>
        </p:nvSpPr>
        <p:spPr>
          <a:xfrm>
            <a:off x="4736118" y="226436"/>
            <a:ext cx="14911763" cy="1085924"/>
          </a:xfrm>
          <a:prstGeom prst="rect">
            <a:avLst/>
          </a:prstGeom>
          <a:ln w="38100">
            <a:solidFill>
              <a:srgbClr val="000000"/>
            </a:solidFill>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68580" tIns="68580" rIns="68580" bIns="68580">
            <a:spAutoFit/>
          </a:bodyPr>
          <a:lstStyle>
            <a:lvl1pPr defTabSz="457200">
              <a:lnSpc>
                <a:spcPts val="10000"/>
              </a:lnSpc>
              <a:spcBef>
                <a:spcPts val="1600"/>
              </a:spcBef>
              <a:defRPr sz="6000">
                <a:latin typeface="Times Roman"/>
                <a:ea typeface="Times Roman"/>
                <a:cs typeface="Times Roman"/>
                <a:sym typeface="Times Roman"/>
              </a:defRPr>
            </a:lvl1pPr>
          </a:lstStyle>
          <a:p>
            <a:pPr>
              <a:lnSpc>
                <a:spcPct val="100000"/>
              </a:lnSpc>
            </a:pPr>
            <a:r>
              <a:rPr lang="en-US" sz="6200" u="sng" dirty="0" err="1">
                <a:latin typeface="+mj-lt"/>
              </a:rPr>
              <a:t>Projet</a:t>
            </a:r>
            <a:r>
              <a:rPr lang="en-US" sz="6200" dirty="0">
                <a:latin typeface="+mj-lt"/>
              </a:rPr>
              <a:t> : FROST : </a:t>
            </a:r>
            <a:r>
              <a:rPr lang="en-US" sz="6200" dirty="0" err="1">
                <a:latin typeface="+mj-lt"/>
              </a:rPr>
              <a:t>FRom</a:t>
            </a:r>
            <a:r>
              <a:rPr lang="en-US" sz="6200" dirty="0">
                <a:latin typeface="+mj-lt"/>
              </a:rPr>
              <a:t> Snow To ice</a:t>
            </a:r>
            <a:endParaRPr sz="6200" dirty="0">
              <a:latin typeface="+mj-lt"/>
            </a:endParaRPr>
          </a:p>
        </p:txBody>
      </p:sp>
      <p:sp>
        <p:nvSpPr>
          <p:cNvPr id="5" name="TextBox 4">
            <a:extLst>
              <a:ext uri="{FF2B5EF4-FFF2-40B4-BE49-F238E27FC236}">
                <a16:creationId xmlns:a16="http://schemas.microsoft.com/office/drawing/2014/main" id="{A4B0922B-841E-C4CB-B6FA-86160826B7FE}"/>
              </a:ext>
            </a:extLst>
          </p:cNvPr>
          <p:cNvSpPr txBox="1"/>
          <p:nvPr/>
        </p:nvSpPr>
        <p:spPr>
          <a:xfrm>
            <a:off x="4814741" y="1643414"/>
            <a:ext cx="2758768" cy="69826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71437" tIns="71437" rIns="71437" bIns="71437" numCol="1" spcCol="38100" rtlCol="0" anchor="ctr">
            <a:spAutoFit/>
          </a:bodyPr>
          <a:lstStyle/>
          <a:p>
            <a:pPr marL="0" marR="0" indent="0" algn="l" defTabSz="821531" rtl="0" fontAlgn="auto" latinLnBrk="0" hangingPunct="0">
              <a:lnSpc>
                <a:spcPct val="100000"/>
              </a:lnSpc>
              <a:spcBef>
                <a:spcPts val="0"/>
              </a:spcBef>
              <a:spcAft>
                <a:spcPts val="0"/>
              </a:spcAft>
              <a:buClrTx/>
              <a:buSzTx/>
              <a:buFontTx/>
              <a:buNone/>
              <a:tabLst/>
            </a:pPr>
            <a:r>
              <a:rPr lang="en-US" sz="3600" dirty="0"/>
              <a:t>2</a:t>
            </a:r>
            <a:r>
              <a:rPr lang="en-US" sz="3600" baseline="30000" dirty="0"/>
              <a:t>ème</a:t>
            </a:r>
            <a:r>
              <a:rPr lang="en-US" sz="3600" dirty="0"/>
              <a:t> </a:t>
            </a:r>
            <a:r>
              <a:rPr lang="en-US" sz="3600" dirty="0" err="1"/>
              <a:t>année</a:t>
            </a:r>
            <a:r>
              <a:rPr lang="en-US" sz="3600" dirty="0"/>
              <a:t> :</a:t>
            </a:r>
            <a:endParaRPr kumimoji="0" lang="en-US" sz="3600" b="1" i="0" strike="noStrike" cap="none" spc="0" normalizeH="0" baseline="0" dirty="0">
              <a:ln>
                <a:noFill/>
              </a:ln>
              <a:solidFill>
                <a:srgbClr val="000000"/>
              </a:solidFill>
              <a:effectLst/>
              <a:uFillTx/>
              <a:latin typeface="Helvetica Neue"/>
              <a:ea typeface="Helvetica Neue"/>
              <a:cs typeface="Helvetica Neue"/>
              <a:sym typeface="Helvetica Neue"/>
            </a:endParaRPr>
          </a:p>
        </p:txBody>
      </p:sp>
      <p:sp>
        <p:nvSpPr>
          <p:cNvPr id="9" name="TextBox 8">
            <a:extLst>
              <a:ext uri="{FF2B5EF4-FFF2-40B4-BE49-F238E27FC236}">
                <a16:creationId xmlns:a16="http://schemas.microsoft.com/office/drawing/2014/main" id="{70BF74ED-5361-A211-7045-41A748CEF299}"/>
              </a:ext>
            </a:extLst>
          </p:cNvPr>
          <p:cNvSpPr txBox="1"/>
          <p:nvPr/>
        </p:nvSpPr>
        <p:spPr>
          <a:xfrm>
            <a:off x="390426" y="2627006"/>
            <a:ext cx="14229857" cy="69826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71437" tIns="71437" rIns="71437" bIns="71437" numCol="1" spcCol="38100" rtlCol="0" anchor="ctr">
            <a:spAutoFit/>
          </a:bodyPr>
          <a:lstStyle/>
          <a:p>
            <a:pPr marL="0" marR="0" indent="0" algn="l" defTabSz="821531" rtl="0" fontAlgn="auto" latinLnBrk="0" hangingPunct="0">
              <a:lnSpc>
                <a:spcPct val="100000"/>
              </a:lnSpc>
              <a:spcBef>
                <a:spcPts val="0"/>
              </a:spcBef>
              <a:spcAft>
                <a:spcPts val="0"/>
              </a:spcAft>
              <a:buClrTx/>
              <a:buSzTx/>
              <a:buFontTx/>
              <a:buNone/>
              <a:tabLst/>
            </a:pPr>
            <a:r>
              <a:rPr lang="en-US" sz="3600" u="sng" dirty="0"/>
              <a:t>Étape 4</a:t>
            </a:r>
            <a:r>
              <a:rPr lang="en-US" sz="3600" dirty="0"/>
              <a:t> : </a:t>
            </a:r>
            <a:r>
              <a:rPr lang="en-US" sz="3600" dirty="0" err="1"/>
              <a:t>Intégration</a:t>
            </a:r>
            <a:r>
              <a:rPr lang="en-US" sz="3600" dirty="0"/>
              <a:t> du </a:t>
            </a:r>
            <a:r>
              <a:rPr lang="en-US" sz="3600" dirty="0" err="1"/>
              <a:t>métamorphisme</a:t>
            </a:r>
            <a:r>
              <a:rPr lang="en-US" sz="3600" dirty="0"/>
              <a:t> par gradient-</a:t>
            </a:r>
            <a:r>
              <a:rPr lang="en-US" sz="3600" dirty="0" err="1"/>
              <a:t>thermique</a:t>
            </a:r>
            <a:endParaRPr kumimoji="0" lang="en-US" sz="3600" b="1" i="0" u="none" strike="noStrike" cap="none" spc="0" normalizeH="0" baseline="0" dirty="0">
              <a:ln>
                <a:noFill/>
              </a:ln>
              <a:solidFill>
                <a:srgbClr val="000000"/>
              </a:solidFill>
              <a:effectLst/>
              <a:uFillTx/>
              <a:latin typeface="Helvetica Neue"/>
              <a:ea typeface="Helvetica Neue"/>
              <a:cs typeface="Helvetica Neue"/>
              <a:sym typeface="Helvetica Neue"/>
            </a:endParaRPr>
          </a:p>
        </p:txBody>
      </p:sp>
      <p:sp>
        <p:nvSpPr>
          <p:cNvPr id="10" name="TextBox 9">
            <a:extLst>
              <a:ext uri="{FF2B5EF4-FFF2-40B4-BE49-F238E27FC236}">
                <a16:creationId xmlns:a16="http://schemas.microsoft.com/office/drawing/2014/main" id="{BE8F3858-5D90-8A00-F4F9-3BBE0156A6EA}"/>
              </a:ext>
            </a:extLst>
          </p:cNvPr>
          <p:cNvSpPr txBox="1"/>
          <p:nvPr/>
        </p:nvSpPr>
        <p:spPr>
          <a:xfrm>
            <a:off x="961541" y="3635370"/>
            <a:ext cx="13808548" cy="291425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457200" indent="-457200" algn="l">
              <a:buFont typeface="Arial" panose="020B0604020202020204" pitchFamily="34" charset="0"/>
              <a:buChar char="•"/>
            </a:pPr>
            <a:r>
              <a:rPr lang="fr-FR" sz="3600" b="0" noProof="1"/>
              <a:t>Intégration d’un modèle simplifié (Flanner &amp; Zender, 2006). </a:t>
            </a:r>
          </a:p>
          <a:p>
            <a:pPr marL="457200" indent="-457200" algn="l">
              <a:buFont typeface="Arial" panose="020B0604020202020204" pitchFamily="34" charset="0"/>
              <a:buChar char="•"/>
            </a:pPr>
            <a:endParaRPr lang="fr-FR" sz="3600" b="0" noProof="1"/>
          </a:p>
          <a:p>
            <a:pPr marL="457200" indent="-457200" algn="l">
              <a:buFont typeface="Arial" panose="020B0604020202020204" pitchFamily="34" charset="0"/>
              <a:buChar char="•"/>
            </a:pPr>
            <a:r>
              <a:rPr lang="fr-FR" sz="3600" u="sng" noProof="1"/>
              <a:t>Application</a:t>
            </a:r>
            <a:r>
              <a:rPr lang="fr-FR" sz="3600" noProof="1"/>
              <a:t> </a:t>
            </a:r>
            <a:r>
              <a:rPr lang="fr-FR" sz="3600" b="0" noProof="1"/>
              <a:t>: 1</a:t>
            </a:r>
            <a:r>
              <a:rPr lang="fr-FR" sz="3600" b="0" baseline="30000" noProof="1"/>
              <a:t>ère</a:t>
            </a:r>
            <a:r>
              <a:rPr lang="fr-FR" sz="3600" b="0" noProof="1"/>
              <a:t> étude quantitative de ce phénomène clé sur Terre en conditions extraterrestres.</a:t>
            </a:r>
            <a:endParaRPr lang="en-US" sz="3600" dirty="0"/>
          </a:p>
          <a:p>
            <a:pPr marL="457200" marR="0" indent="-457200" algn="l" defTabSz="821531" rtl="0" fontAlgn="auto" latinLnBrk="0" hangingPunct="0">
              <a:lnSpc>
                <a:spcPct val="100000"/>
              </a:lnSpc>
              <a:spcBef>
                <a:spcPts val="0"/>
              </a:spcBef>
              <a:spcAft>
                <a:spcPts val="0"/>
              </a:spcAft>
              <a:buClrTx/>
              <a:buSzTx/>
              <a:buFont typeface="Arial" panose="020B0604020202020204" pitchFamily="34" charset="0"/>
              <a:buChar char="•"/>
              <a:tabLst/>
            </a:pPr>
            <a:endParaRPr kumimoji="0" lang="fr-FR" sz="3600" b="0" i="0" u="none" strike="noStrike" cap="none" spc="0" normalizeH="0" baseline="0" noProof="1">
              <a:ln>
                <a:noFill/>
              </a:ln>
              <a:solidFill>
                <a:srgbClr val="000000"/>
              </a:solidFill>
              <a:effectLst/>
              <a:uFillTx/>
              <a:latin typeface="Helvetica Neue"/>
              <a:ea typeface="Helvetica Neue"/>
              <a:cs typeface="Helvetica Neue"/>
              <a:sym typeface="Helvetica Neue"/>
            </a:endParaRPr>
          </a:p>
        </p:txBody>
      </p:sp>
    </p:spTree>
    <p:extLst>
      <p:ext uri="{BB962C8B-B14F-4D97-AF65-F5344CB8AC3E}">
        <p14:creationId xmlns:p14="http://schemas.microsoft.com/office/powerpoint/2010/main" val="1461602659"/>
      </p:ext>
    </p:extLst>
  </p:cSld>
  <p:clrMapOvr>
    <a:masterClrMapping/>
  </p:clrMapOvr>
  <p:transition spd="med"/>
</p:sld>
</file>

<file path=ppt/slides/slide5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4A5C416D-69AD-9739-4815-F221C9150B51}"/>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64C310EA-C5C2-DBA1-B16C-FA55D61B7233}"/>
              </a:ext>
            </a:extLst>
          </p:cNvPr>
          <p:cNvSpPr txBox="1"/>
          <p:nvPr/>
        </p:nvSpPr>
        <p:spPr>
          <a:xfrm>
            <a:off x="4814741" y="1643414"/>
            <a:ext cx="2758768" cy="69826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71437" tIns="71437" rIns="71437" bIns="71437" numCol="1" spcCol="38100" rtlCol="0" anchor="ctr">
            <a:spAutoFit/>
          </a:bodyPr>
          <a:lstStyle/>
          <a:p>
            <a:pPr marL="0" marR="0" indent="0" algn="l" defTabSz="821531" rtl="0" fontAlgn="auto" latinLnBrk="0" hangingPunct="0">
              <a:lnSpc>
                <a:spcPct val="100000"/>
              </a:lnSpc>
              <a:spcBef>
                <a:spcPts val="0"/>
              </a:spcBef>
              <a:spcAft>
                <a:spcPts val="0"/>
              </a:spcAft>
              <a:buClrTx/>
              <a:buSzTx/>
              <a:buFontTx/>
              <a:buNone/>
              <a:tabLst/>
            </a:pPr>
            <a:r>
              <a:rPr lang="en-US" sz="3600" dirty="0"/>
              <a:t>2</a:t>
            </a:r>
            <a:r>
              <a:rPr lang="en-US" sz="3600" baseline="30000" dirty="0"/>
              <a:t>ème</a:t>
            </a:r>
            <a:r>
              <a:rPr lang="en-US" sz="3600" dirty="0"/>
              <a:t> </a:t>
            </a:r>
            <a:r>
              <a:rPr lang="en-US" sz="3600" dirty="0" err="1"/>
              <a:t>année</a:t>
            </a:r>
            <a:r>
              <a:rPr lang="en-US" sz="3600" dirty="0"/>
              <a:t> :</a:t>
            </a:r>
            <a:endParaRPr kumimoji="0" lang="en-US" sz="3600" b="1" i="0" strike="noStrike" cap="none" spc="0" normalizeH="0" baseline="0" dirty="0">
              <a:ln>
                <a:noFill/>
              </a:ln>
              <a:solidFill>
                <a:srgbClr val="000000"/>
              </a:solidFill>
              <a:effectLst/>
              <a:uFillTx/>
              <a:latin typeface="Helvetica Neue"/>
              <a:ea typeface="Helvetica Neue"/>
              <a:cs typeface="Helvetica Neue"/>
              <a:sym typeface="Helvetica Neue"/>
            </a:endParaRPr>
          </a:p>
        </p:txBody>
      </p:sp>
      <p:sp>
        <p:nvSpPr>
          <p:cNvPr id="10" name="TextBox 9">
            <a:extLst>
              <a:ext uri="{FF2B5EF4-FFF2-40B4-BE49-F238E27FC236}">
                <a16:creationId xmlns:a16="http://schemas.microsoft.com/office/drawing/2014/main" id="{0DFCA1F4-2D1E-7776-DFDE-A6DD147C3AF8}"/>
              </a:ext>
            </a:extLst>
          </p:cNvPr>
          <p:cNvSpPr txBox="1"/>
          <p:nvPr/>
        </p:nvSpPr>
        <p:spPr>
          <a:xfrm>
            <a:off x="390426" y="6987852"/>
            <a:ext cx="12017712" cy="69826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71437" tIns="71437" rIns="71437" bIns="71437" numCol="1" spcCol="38100" rtlCol="0" anchor="ctr">
            <a:spAutoFit/>
          </a:bodyPr>
          <a:lstStyle/>
          <a:p>
            <a:pPr marL="0" marR="0" indent="0" algn="ctr" defTabSz="821531" rtl="0" fontAlgn="auto" latinLnBrk="0" hangingPunct="0">
              <a:lnSpc>
                <a:spcPct val="100000"/>
              </a:lnSpc>
              <a:spcBef>
                <a:spcPts val="0"/>
              </a:spcBef>
              <a:spcAft>
                <a:spcPts val="0"/>
              </a:spcAft>
              <a:buClrTx/>
              <a:buSzTx/>
              <a:buFontTx/>
              <a:buNone/>
              <a:tabLst/>
            </a:pPr>
            <a:r>
              <a:rPr lang="fr-FR" sz="3600" u="sng" noProof="1"/>
              <a:t>Étape 5</a:t>
            </a:r>
            <a:r>
              <a:rPr lang="fr-FR" sz="3600" noProof="1"/>
              <a:t> : Effet de l’environnement magneto-électrique</a:t>
            </a:r>
            <a:endParaRPr kumimoji="0" lang="fr-FR" sz="3600" b="1" i="0" u="none" strike="noStrike" cap="none" spc="0" normalizeH="0" baseline="0" noProof="1">
              <a:ln>
                <a:noFill/>
              </a:ln>
              <a:solidFill>
                <a:srgbClr val="000000"/>
              </a:solidFill>
              <a:effectLst/>
              <a:uFillTx/>
              <a:latin typeface="Helvetica Neue"/>
              <a:ea typeface="Helvetica Neue"/>
              <a:cs typeface="Helvetica Neue"/>
              <a:sym typeface="Helvetica Neue"/>
            </a:endParaRPr>
          </a:p>
        </p:txBody>
      </p:sp>
      <p:sp>
        <p:nvSpPr>
          <p:cNvPr id="4" name="TextBox 3">
            <a:extLst>
              <a:ext uri="{FF2B5EF4-FFF2-40B4-BE49-F238E27FC236}">
                <a16:creationId xmlns:a16="http://schemas.microsoft.com/office/drawing/2014/main" id="{1F85B624-D071-DC26-4999-5EFE3EAA87EF}"/>
              </a:ext>
            </a:extLst>
          </p:cNvPr>
          <p:cNvSpPr txBox="1"/>
          <p:nvPr/>
        </p:nvSpPr>
        <p:spPr>
          <a:xfrm>
            <a:off x="20597966" y="1832090"/>
            <a:ext cx="3028742" cy="57515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R="0" algn="l" defTabSz="821531" rtl="0" fontAlgn="auto" latinLnBrk="0" hangingPunct="0">
              <a:lnSpc>
                <a:spcPct val="100000"/>
              </a:lnSpc>
              <a:spcBef>
                <a:spcPts val="0"/>
              </a:spcBef>
              <a:spcAft>
                <a:spcPts val="0"/>
              </a:spcAft>
              <a:buClrTx/>
              <a:buSzTx/>
              <a:tabLst/>
            </a:pPr>
            <a:r>
              <a:rPr kumimoji="0" lang="fr-FR" sz="2800" b="0" i="0" u="none" strike="noStrike" cap="none" spc="0" normalizeH="0" baseline="0" noProof="1">
                <a:ln>
                  <a:noFill/>
                </a:ln>
                <a:solidFill>
                  <a:srgbClr val="000000"/>
                </a:solidFill>
                <a:effectLst/>
                <a:uFillTx/>
                <a:latin typeface="Helvetica Neue"/>
                <a:ea typeface="Helvetica Neue"/>
                <a:cs typeface="Helvetica Neue"/>
                <a:sym typeface="Helvetica Neue"/>
              </a:rPr>
              <a:t>Météorites</a:t>
            </a:r>
          </a:p>
        </p:txBody>
      </p:sp>
      <p:sp>
        <p:nvSpPr>
          <p:cNvPr id="5" name="TextBox 4">
            <a:extLst>
              <a:ext uri="{FF2B5EF4-FFF2-40B4-BE49-F238E27FC236}">
                <a16:creationId xmlns:a16="http://schemas.microsoft.com/office/drawing/2014/main" id="{F98E013E-8C9C-D54C-6D5E-6AF878EC5DFF}"/>
              </a:ext>
            </a:extLst>
          </p:cNvPr>
          <p:cNvSpPr txBox="1"/>
          <p:nvPr/>
        </p:nvSpPr>
        <p:spPr>
          <a:xfrm>
            <a:off x="809141" y="8058383"/>
            <a:ext cx="13808548" cy="346825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457200" indent="-457200" algn="l">
              <a:buFont typeface="Arial" panose="020B0604020202020204" pitchFamily="34" charset="0"/>
              <a:buChar char="•"/>
            </a:pPr>
            <a:r>
              <a:rPr lang="fr-FR" sz="3600" b="0" noProof="1"/>
              <a:t>Paramétrisation des effets du bombardement éléctro-magnétique, </a:t>
            </a:r>
            <a:r>
              <a:rPr lang="fr-FR" sz="3600" b="0" noProof="1">
                <a:solidFill>
                  <a:schemeClr val="tx1"/>
                </a:solidFill>
              </a:rPr>
              <a:t> bombardement micrométéoritique.</a:t>
            </a:r>
          </a:p>
          <a:p>
            <a:pPr marL="457200" indent="-457200" algn="l">
              <a:buFont typeface="Arial" panose="020B0604020202020204" pitchFamily="34" charset="0"/>
              <a:buChar char="•"/>
            </a:pPr>
            <a:endParaRPr lang="fr-FR" sz="3600" b="0" u="sng" noProof="1">
              <a:solidFill>
                <a:schemeClr val="tx1"/>
              </a:solidFill>
            </a:endParaRPr>
          </a:p>
          <a:p>
            <a:pPr marL="457200" indent="-457200" algn="l">
              <a:buFont typeface="Arial" panose="020B0604020202020204" pitchFamily="34" charset="0"/>
              <a:buChar char="•"/>
            </a:pPr>
            <a:r>
              <a:rPr lang="fr-FR" sz="3600" u="sng" noProof="1"/>
              <a:t>Application</a:t>
            </a:r>
            <a:r>
              <a:rPr lang="fr-FR" sz="3600" noProof="1"/>
              <a:t> </a:t>
            </a:r>
            <a:r>
              <a:rPr lang="fr-FR" sz="3600" b="0" noProof="1"/>
              <a:t>: </a:t>
            </a:r>
            <a:r>
              <a:rPr lang="en-US" sz="3600" b="0" noProof="1"/>
              <a:t>Étude de la compétition cinétique entre effets destructeurs vs. constructeurs de glace.</a:t>
            </a:r>
            <a:endParaRPr lang="en-US" sz="3600" dirty="0"/>
          </a:p>
          <a:p>
            <a:pPr marL="457200" marR="0" indent="-457200" algn="l" defTabSz="821531" rtl="0" fontAlgn="auto" latinLnBrk="0" hangingPunct="0">
              <a:lnSpc>
                <a:spcPct val="100000"/>
              </a:lnSpc>
              <a:spcBef>
                <a:spcPts val="0"/>
              </a:spcBef>
              <a:spcAft>
                <a:spcPts val="0"/>
              </a:spcAft>
              <a:buClrTx/>
              <a:buSzTx/>
              <a:buFont typeface="Arial" panose="020B0604020202020204" pitchFamily="34" charset="0"/>
              <a:buChar char="•"/>
              <a:tabLst/>
            </a:pPr>
            <a:endParaRPr kumimoji="0" lang="fr-FR" sz="3600" b="0" i="0" u="none" strike="noStrike" cap="none" spc="0" normalizeH="0" baseline="0" noProof="1">
              <a:ln>
                <a:noFill/>
              </a:ln>
              <a:solidFill>
                <a:srgbClr val="000000"/>
              </a:solidFill>
              <a:effectLst/>
              <a:uFillTx/>
              <a:latin typeface="Helvetica Neue"/>
              <a:ea typeface="Helvetica Neue"/>
              <a:cs typeface="Helvetica Neue"/>
              <a:sym typeface="Helvetica Neue"/>
            </a:endParaRPr>
          </a:p>
        </p:txBody>
      </p:sp>
      <p:pic>
        <p:nvPicPr>
          <p:cNvPr id="7" name="Picture 6">
            <a:extLst>
              <a:ext uri="{FF2B5EF4-FFF2-40B4-BE49-F238E27FC236}">
                <a16:creationId xmlns:a16="http://schemas.microsoft.com/office/drawing/2014/main" id="{8BDC315E-D137-9459-438B-769DA0FE00EE}"/>
              </a:ext>
            </a:extLst>
          </p:cNvPr>
          <p:cNvPicPr>
            <a:picLocks noChangeAspect="1"/>
          </p:cNvPicPr>
          <p:nvPr/>
        </p:nvPicPr>
        <p:blipFill>
          <a:blip r:embed="rId3"/>
          <a:stretch>
            <a:fillRect/>
          </a:stretch>
        </p:blipFill>
        <p:spPr>
          <a:xfrm>
            <a:off x="14617689" y="3418752"/>
            <a:ext cx="8538455" cy="10435889"/>
          </a:xfrm>
          <a:prstGeom prst="rect">
            <a:avLst/>
          </a:prstGeom>
        </p:spPr>
      </p:pic>
      <p:cxnSp>
        <p:nvCxnSpPr>
          <p:cNvPr id="9" name="Curved Connector 8">
            <a:extLst>
              <a:ext uri="{FF2B5EF4-FFF2-40B4-BE49-F238E27FC236}">
                <a16:creationId xmlns:a16="http://schemas.microsoft.com/office/drawing/2014/main" id="{6132F815-1E5C-6C3A-A93F-1D626FD9437B}"/>
              </a:ext>
            </a:extLst>
          </p:cNvPr>
          <p:cNvCxnSpPr>
            <a:cxnSpLocks/>
          </p:cNvCxnSpPr>
          <p:nvPr/>
        </p:nvCxnSpPr>
        <p:spPr>
          <a:xfrm rot="5400000">
            <a:off x="20041536" y="2740772"/>
            <a:ext cx="1048955" cy="840898"/>
          </a:xfrm>
          <a:prstGeom prst="curvedConnector3">
            <a:avLst/>
          </a:prstGeom>
          <a:noFill/>
          <a:ln w="101600" cap="flat">
            <a:solidFill>
              <a:srgbClr val="000000"/>
            </a:solidFill>
            <a:prstDash val="solid"/>
            <a:miter lim="400000"/>
            <a:headEnd type="none"/>
            <a:tailEnd type="triangle"/>
          </a:ln>
          <a:effectLst/>
          <a:sp3d/>
        </p:spPr>
        <p:style>
          <a:lnRef idx="0">
            <a:scrgbClr r="0" g="0" b="0"/>
          </a:lnRef>
          <a:fillRef idx="0">
            <a:scrgbClr r="0" g="0" b="0"/>
          </a:fillRef>
          <a:effectRef idx="0">
            <a:scrgbClr r="0" g="0" b="0"/>
          </a:effectRef>
          <a:fontRef idx="none"/>
        </p:style>
      </p:cxnSp>
      <p:cxnSp>
        <p:nvCxnSpPr>
          <p:cNvPr id="11" name="Curved Connector 10">
            <a:extLst>
              <a:ext uri="{FF2B5EF4-FFF2-40B4-BE49-F238E27FC236}">
                <a16:creationId xmlns:a16="http://schemas.microsoft.com/office/drawing/2014/main" id="{E564E13E-CC28-7075-695B-5D4D16CCF069}"/>
              </a:ext>
            </a:extLst>
          </p:cNvPr>
          <p:cNvCxnSpPr/>
          <p:nvPr/>
        </p:nvCxnSpPr>
        <p:spPr>
          <a:xfrm>
            <a:off x="16985285" y="2636743"/>
            <a:ext cx="990600" cy="983592"/>
          </a:xfrm>
          <a:prstGeom prst="curvedConnector3">
            <a:avLst/>
          </a:prstGeom>
          <a:noFill/>
          <a:ln w="101600" cap="flat">
            <a:solidFill>
              <a:srgbClr val="000000"/>
            </a:solidFill>
            <a:prstDash val="solid"/>
            <a:miter lim="400000"/>
            <a:headEnd type="none"/>
            <a:tailEnd type="triangle"/>
          </a:ln>
          <a:effectLst/>
          <a:sp3d/>
        </p:spPr>
        <p:style>
          <a:lnRef idx="0">
            <a:scrgbClr r="0" g="0" b="0"/>
          </a:lnRef>
          <a:fillRef idx="0">
            <a:scrgbClr r="0" g="0" b="0"/>
          </a:fillRef>
          <a:effectRef idx="0">
            <a:scrgbClr r="0" g="0" b="0"/>
          </a:effectRef>
          <a:fontRef idx="none"/>
        </p:style>
      </p:cxnSp>
      <p:sp>
        <p:nvSpPr>
          <p:cNvPr id="15" name="TextBox 14">
            <a:extLst>
              <a:ext uri="{FF2B5EF4-FFF2-40B4-BE49-F238E27FC236}">
                <a16:creationId xmlns:a16="http://schemas.microsoft.com/office/drawing/2014/main" id="{E5D8236F-8998-4E31-ABD4-86F6A5A4823B}"/>
              </a:ext>
            </a:extLst>
          </p:cNvPr>
          <p:cNvSpPr txBox="1"/>
          <p:nvPr/>
        </p:nvSpPr>
        <p:spPr>
          <a:xfrm>
            <a:off x="15228637" y="2021704"/>
            <a:ext cx="3028742" cy="1006044"/>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R="0" algn="l" defTabSz="821531" rtl="0" fontAlgn="auto" latinLnBrk="0" hangingPunct="0">
              <a:lnSpc>
                <a:spcPct val="100000"/>
              </a:lnSpc>
              <a:spcBef>
                <a:spcPts val="0"/>
              </a:spcBef>
              <a:spcAft>
                <a:spcPts val="0"/>
              </a:spcAft>
              <a:buClrTx/>
              <a:buSzTx/>
              <a:tabLst/>
            </a:pPr>
            <a:r>
              <a:rPr kumimoji="0" lang="fr-FR" sz="2800" b="0" i="0" u="none" strike="noStrike" cap="none" spc="0" normalizeH="0" baseline="0" noProof="1">
                <a:ln>
                  <a:noFill/>
                </a:ln>
                <a:solidFill>
                  <a:srgbClr val="000000"/>
                </a:solidFill>
                <a:effectLst/>
                <a:uFillTx/>
                <a:latin typeface="Helvetica Neue"/>
                <a:ea typeface="Helvetica Neue"/>
                <a:cs typeface="Helvetica Neue"/>
                <a:sym typeface="Helvetica Neue"/>
              </a:rPr>
              <a:t>Particules chargées</a:t>
            </a:r>
          </a:p>
        </p:txBody>
      </p:sp>
      <p:sp>
        <p:nvSpPr>
          <p:cNvPr id="8" name="19">
            <a:extLst>
              <a:ext uri="{FF2B5EF4-FFF2-40B4-BE49-F238E27FC236}">
                <a16:creationId xmlns:a16="http://schemas.microsoft.com/office/drawing/2014/main" id="{C9794E3E-6BA1-57FC-0401-3A52F7221CFF}"/>
              </a:ext>
            </a:extLst>
          </p:cNvPr>
          <p:cNvSpPr txBox="1">
            <a:spLocks/>
          </p:cNvSpPr>
          <p:nvPr/>
        </p:nvSpPr>
        <p:spPr>
          <a:xfrm>
            <a:off x="23916069" y="13253127"/>
            <a:ext cx="423832" cy="47705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68579" tIns="68579" rIns="68579" bIns="68579"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r" defTabSz="18288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888888"/>
                </a:solidFill>
                <a:effectLst/>
                <a:uFillTx/>
                <a:latin typeface="Calibri"/>
                <a:ea typeface="Calibri"/>
                <a:cs typeface="Calibri"/>
                <a:sym typeface="Calibri"/>
              </a:defRPr>
            </a:lvl1pPr>
            <a:lvl2pPr marL="0" marR="0" indent="228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2pPr>
            <a:lvl3pPr marL="0" marR="0" indent="457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3pPr>
            <a:lvl4pPr marL="0" marR="0" indent="685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4pPr>
            <a:lvl5pPr marL="0" marR="0" indent="9144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5pPr>
            <a:lvl6pPr marL="0" marR="0" indent="11430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6pPr>
            <a:lvl7pPr marL="0" marR="0" indent="1371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7pPr>
            <a:lvl8pPr marL="0" marR="0" indent="1600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8pPr>
            <a:lvl9pPr marL="0" marR="0" indent="1828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9pPr>
          </a:lstStyle>
          <a:p>
            <a:r>
              <a:rPr lang="en-US" dirty="0"/>
              <a:t>13</a:t>
            </a:r>
          </a:p>
        </p:txBody>
      </p:sp>
      <p:sp>
        <p:nvSpPr>
          <p:cNvPr id="2" name="Titre 1">
            <a:extLst>
              <a:ext uri="{FF2B5EF4-FFF2-40B4-BE49-F238E27FC236}">
                <a16:creationId xmlns:a16="http://schemas.microsoft.com/office/drawing/2014/main" id="{2833D3E2-F188-6097-1175-9679DAF80174}"/>
              </a:ext>
            </a:extLst>
          </p:cNvPr>
          <p:cNvSpPr txBox="1"/>
          <p:nvPr/>
        </p:nvSpPr>
        <p:spPr>
          <a:xfrm>
            <a:off x="4736118" y="226436"/>
            <a:ext cx="14911763" cy="1085924"/>
          </a:xfrm>
          <a:prstGeom prst="rect">
            <a:avLst/>
          </a:prstGeom>
          <a:ln w="38100">
            <a:solidFill>
              <a:srgbClr val="000000"/>
            </a:solidFill>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68580" tIns="68580" rIns="68580" bIns="68580">
            <a:spAutoFit/>
          </a:bodyPr>
          <a:lstStyle>
            <a:lvl1pPr defTabSz="457200">
              <a:lnSpc>
                <a:spcPts val="10000"/>
              </a:lnSpc>
              <a:spcBef>
                <a:spcPts val="1600"/>
              </a:spcBef>
              <a:defRPr sz="6000">
                <a:latin typeface="Times Roman"/>
                <a:ea typeface="Times Roman"/>
                <a:cs typeface="Times Roman"/>
                <a:sym typeface="Times Roman"/>
              </a:defRPr>
            </a:lvl1pPr>
          </a:lstStyle>
          <a:p>
            <a:pPr>
              <a:lnSpc>
                <a:spcPct val="100000"/>
              </a:lnSpc>
            </a:pPr>
            <a:r>
              <a:rPr lang="en-US" sz="6200" u="sng" dirty="0" err="1">
                <a:latin typeface="+mj-lt"/>
              </a:rPr>
              <a:t>Projet</a:t>
            </a:r>
            <a:r>
              <a:rPr lang="en-US" sz="6200" dirty="0">
                <a:latin typeface="+mj-lt"/>
              </a:rPr>
              <a:t> : FROST : </a:t>
            </a:r>
            <a:r>
              <a:rPr lang="en-US" sz="6200" dirty="0" err="1">
                <a:latin typeface="+mj-lt"/>
              </a:rPr>
              <a:t>FRom</a:t>
            </a:r>
            <a:r>
              <a:rPr lang="en-US" sz="6200" dirty="0">
                <a:latin typeface="+mj-lt"/>
              </a:rPr>
              <a:t> Snow To ice</a:t>
            </a:r>
            <a:endParaRPr sz="6200" dirty="0">
              <a:latin typeface="+mj-lt"/>
            </a:endParaRPr>
          </a:p>
        </p:txBody>
      </p:sp>
      <p:sp>
        <p:nvSpPr>
          <p:cNvPr id="12" name="TextBox 11">
            <a:extLst>
              <a:ext uri="{FF2B5EF4-FFF2-40B4-BE49-F238E27FC236}">
                <a16:creationId xmlns:a16="http://schemas.microsoft.com/office/drawing/2014/main" id="{1E0E904B-153E-6310-A85A-91571D053AF3}"/>
              </a:ext>
            </a:extLst>
          </p:cNvPr>
          <p:cNvSpPr txBox="1"/>
          <p:nvPr/>
        </p:nvSpPr>
        <p:spPr>
          <a:xfrm>
            <a:off x="390426" y="2627006"/>
            <a:ext cx="14229857" cy="69826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71437" tIns="71437" rIns="71437" bIns="71437" numCol="1" spcCol="38100" rtlCol="0" anchor="ctr">
            <a:spAutoFit/>
          </a:bodyPr>
          <a:lstStyle/>
          <a:p>
            <a:pPr marL="0" marR="0" indent="0" algn="l" defTabSz="821531" rtl="0" fontAlgn="auto" latinLnBrk="0" hangingPunct="0">
              <a:lnSpc>
                <a:spcPct val="100000"/>
              </a:lnSpc>
              <a:spcBef>
                <a:spcPts val="0"/>
              </a:spcBef>
              <a:spcAft>
                <a:spcPts val="0"/>
              </a:spcAft>
              <a:buClrTx/>
              <a:buSzTx/>
              <a:buFontTx/>
              <a:buNone/>
              <a:tabLst/>
            </a:pPr>
            <a:r>
              <a:rPr lang="en-US" sz="3600" u="sng" dirty="0"/>
              <a:t>Étape 4</a:t>
            </a:r>
            <a:r>
              <a:rPr lang="en-US" sz="3600" dirty="0"/>
              <a:t> : </a:t>
            </a:r>
            <a:r>
              <a:rPr lang="en-US" sz="3600" dirty="0" err="1"/>
              <a:t>Intégration</a:t>
            </a:r>
            <a:r>
              <a:rPr lang="en-US" sz="3600" dirty="0"/>
              <a:t> du </a:t>
            </a:r>
            <a:r>
              <a:rPr lang="en-US" sz="3600" dirty="0" err="1"/>
              <a:t>métamorphisme</a:t>
            </a:r>
            <a:r>
              <a:rPr lang="en-US" sz="3600" dirty="0"/>
              <a:t> par gradient-</a:t>
            </a:r>
            <a:r>
              <a:rPr lang="en-US" sz="3600" dirty="0" err="1"/>
              <a:t>thermique</a:t>
            </a:r>
            <a:endParaRPr kumimoji="0" lang="en-US" sz="3600" b="1" i="0" u="none" strike="noStrike" cap="none" spc="0" normalizeH="0" baseline="0" dirty="0">
              <a:ln>
                <a:noFill/>
              </a:ln>
              <a:solidFill>
                <a:srgbClr val="000000"/>
              </a:solidFill>
              <a:effectLst/>
              <a:uFillTx/>
              <a:latin typeface="Helvetica Neue"/>
              <a:ea typeface="Helvetica Neue"/>
              <a:cs typeface="Helvetica Neue"/>
              <a:sym typeface="Helvetica Neue"/>
            </a:endParaRPr>
          </a:p>
        </p:txBody>
      </p:sp>
      <p:sp>
        <p:nvSpPr>
          <p:cNvPr id="13" name="TextBox 12">
            <a:extLst>
              <a:ext uri="{FF2B5EF4-FFF2-40B4-BE49-F238E27FC236}">
                <a16:creationId xmlns:a16="http://schemas.microsoft.com/office/drawing/2014/main" id="{EA780152-F569-FFCC-686D-66E4FB046859}"/>
              </a:ext>
            </a:extLst>
          </p:cNvPr>
          <p:cNvSpPr txBox="1"/>
          <p:nvPr/>
        </p:nvSpPr>
        <p:spPr>
          <a:xfrm>
            <a:off x="961541" y="3635370"/>
            <a:ext cx="13808548" cy="291425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457200" indent="-457200" algn="l">
              <a:buFont typeface="Arial" panose="020B0604020202020204" pitchFamily="34" charset="0"/>
              <a:buChar char="•"/>
            </a:pPr>
            <a:r>
              <a:rPr lang="fr-FR" sz="3600" b="0" noProof="1"/>
              <a:t>Intégration d’un modèle simplifié (Flanner &amp; Zender, 2006). </a:t>
            </a:r>
          </a:p>
          <a:p>
            <a:pPr marL="457200" indent="-457200" algn="l">
              <a:buFont typeface="Arial" panose="020B0604020202020204" pitchFamily="34" charset="0"/>
              <a:buChar char="•"/>
            </a:pPr>
            <a:endParaRPr lang="fr-FR" sz="3600" b="0" noProof="1"/>
          </a:p>
          <a:p>
            <a:pPr marL="457200" indent="-457200" algn="l">
              <a:buFont typeface="Arial" panose="020B0604020202020204" pitchFamily="34" charset="0"/>
              <a:buChar char="•"/>
            </a:pPr>
            <a:r>
              <a:rPr lang="fr-FR" sz="3600" u="sng" noProof="1"/>
              <a:t>Application</a:t>
            </a:r>
            <a:r>
              <a:rPr lang="fr-FR" sz="3600" noProof="1"/>
              <a:t> </a:t>
            </a:r>
            <a:r>
              <a:rPr lang="fr-FR" sz="3600" b="0" noProof="1"/>
              <a:t>: 1</a:t>
            </a:r>
            <a:r>
              <a:rPr lang="fr-FR" sz="3600" b="0" baseline="30000" noProof="1"/>
              <a:t>ère</a:t>
            </a:r>
            <a:r>
              <a:rPr lang="fr-FR" sz="3600" b="0" noProof="1"/>
              <a:t> étude quantitative de ce phénomène clé sur Terre en conditions extraterrestres.</a:t>
            </a:r>
            <a:endParaRPr lang="en-US" sz="3600" dirty="0"/>
          </a:p>
          <a:p>
            <a:pPr marL="457200" marR="0" indent="-457200" algn="l" defTabSz="821531" rtl="0" fontAlgn="auto" latinLnBrk="0" hangingPunct="0">
              <a:lnSpc>
                <a:spcPct val="100000"/>
              </a:lnSpc>
              <a:spcBef>
                <a:spcPts val="0"/>
              </a:spcBef>
              <a:spcAft>
                <a:spcPts val="0"/>
              </a:spcAft>
              <a:buClrTx/>
              <a:buSzTx/>
              <a:buFont typeface="Arial" panose="020B0604020202020204" pitchFamily="34" charset="0"/>
              <a:buChar char="•"/>
              <a:tabLst/>
            </a:pPr>
            <a:endParaRPr kumimoji="0" lang="fr-FR" sz="3600" b="0" i="0" u="none" strike="noStrike" cap="none" spc="0" normalizeH="0" baseline="0" noProof="1">
              <a:ln>
                <a:noFill/>
              </a:ln>
              <a:solidFill>
                <a:srgbClr val="000000"/>
              </a:solidFill>
              <a:effectLst/>
              <a:uFillTx/>
              <a:latin typeface="Helvetica Neue"/>
              <a:ea typeface="Helvetica Neue"/>
              <a:cs typeface="Helvetica Neue"/>
              <a:sym typeface="Helvetica Neue"/>
            </a:endParaRPr>
          </a:p>
        </p:txBody>
      </p:sp>
    </p:spTree>
    <p:extLst>
      <p:ext uri="{BB962C8B-B14F-4D97-AF65-F5344CB8AC3E}">
        <p14:creationId xmlns:p14="http://schemas.microsoft.com/office/powerpoint/2010/main" val="780587617"/>
      </p:ext>
    </p:extLst>
  </p:cSld>
  <p:clrMapOvr>
    <a:masterClrMapping/>
  </p:clrMapOvr>
  <p:transition spd="med"/>
</p:sld>
</file>

<file path=ppt/slides/slide5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E6816B11-FF9E-D724-A082-1627075768FA}"/>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344CBED3-BB67-E0CB-82AB-442B428A7B07}"/>
              </a:ext>
            </a:extLst>
          </p:cNvPr>
          <p:cNvPicPr>
            <a:picLocks noChangeAspect="1"/>
          </p:cNvPicPr>
          <p:nvPr/>
        </p:nvPicPr>
        <p:blipFill>
          <a:blip r:embed="rId3"/>
          <a:stretch>
            <a:fillRect/>
          </a:stretch>
        </p:blipFill>
        <p:spPr>
          <a:xfrm>
            <a:off x="13036115" y="2286000"/>
            <a:ext cx="11303784" cy="4610754"/>
          </a:xfrm>
          <a:prstGeom prst="rect">
            <a:avLst/>
          </a:prstGeom>
        </p:spPr>
      </p:pic>
      <p:sp>
        <p:nvSpPr>
          <p:cNvPr id="8" name="19">
            <a:extLst>
              <a:ext uri="{FF2B5EF4-FFF2-40B4-BE49-F238E27FC236}">
                <a16:creationId xmlns:a16="http://schemas.microsoft.com/office/drawing/2014/main" id="{8F1D5064-DABE-F913-B5E6-2F93BBCBC775}"/>
              </a:ext>
            </a:extLst>
          </p:cNvPr>
          <p:cNvSpPr txBox="1">
            <a:spLocks/>
          </p:cNvSpPr>
          <p:nvPr/>
        </p:nvSpPr>
        <p:spPr>
          <a:xfrm>
            <a:off x="23916069" y="13253127"/>
            <a:ext cx="423832" cy="47705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68579" tIns="68579" rIns="68579" bIns="68579"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r" defTabSz="18288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888888"/>
                </a:solidFill>
                <a:effectLst/>
                <a:uFillTx/>
                <a:latin typeface="Calibri"/>
                <a:ea typeface="Calibri"/>
                <a:cs typeface="Calibri"/>
                <a:sym typeface="Calibri"/>
              </a:defRPr>
            </a:lvl1pPr>
            <a:lvl2pPr marL="0" marR="0" indent="228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2pPr>
            <a:lvl3pPr marL="0" marR="0" indent="457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3pPr>
            <a:lvl4pPr marL="0" marR="0" indent="685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4pPr>
            <a:lvl5pPr marL="0" marR="0" indent="9144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5pPr>
            <a:lvl6pPr marL="0" marR="0" indent="11430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6pPr>
            <a:lvl7pPr marL="0" marR="0" indent="1371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7pPr>
            <a:lvl8pPr marL="0" marR="0" indent="1600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8pPr>
            <a:lvl9pPr marL="0" marR="0" indent="1828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9pPr>
          </a:lstStyle>
          <a:p>
            <a:r>
              <a:rPr lang="en-US" dirty="0"/>
              <a:t>14</a:t>
            </a:r>
          </a:p>
        </p:txBody>
      </p:sp>
      <p:sp>
        <p:nvSpPr>
          <p:cNvPr id="20" name="TextBox 19">
            <a:extLst>
              <a:ext uri="{FF2B5EF4-FFF2-40B4-BE49-F238E27FC236}">
                <a16:creationId xmlns:a16="http://schemas.microsoft.com/office/drawing/2014/main" id="{94D006A1-E440-7EE7-EB5E-AA6C42C5D87F}"/>
              </a:ext>
            </a:extLst>
          </p:cNvPr>
          <p:cNvSpPr txBox="1"/>
          <p:nvPr/>
        </p:nvSpPr>
        <p:spPr>
          <a:xfrm>
            <a:off x="476250" y="2286000"/>
            <a:ext cx="12230100" cy="403187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algn="l"/>
            <a:r>
              <a:rPr lang="fr-FR" u="sng" noProof="1">
                <a:solidFill>
                  <a:schemeClr val="tx1"/>
                </a:solidFill>
              </a:rPr>
              <a:t>Objectifs du projet</a:t>
            </a:r>
            <a:r>
              <a:rPr lang="fr-FR" noProof="1">
                <a:solidFill>
                  <a:schemeClr val="tx1"/>
                </a:solidFill>
              </a:rPr>
              <a:t> :</a:t>
            </a:r>
          </a:p>
          <a:p>
            <a:pPr algn="l"/>
            <a:endParaRPr lang="fr-FR" b="0" noProof="1">
              <a:solidFill>
                <a:schemeClr val="tx1"/>
              </a:solidFill>
            </a:endParaRPr>
          </a:p>
          <a:p>
            <a:pPr marL="457200" indent="-457200" algn="just">
              <a:buFont typeface="Arial" panose="020B0604020202020204" pitchFamily="34" charset="0"/>
              <a:buChar char="•"/>
            </a:pPr>
            <a:r>
              <a:rPr lang="en-US" b="0" dirty="0"/>
              <a:t>Étudier la physique de </a:t>
            </a:r>
            <a:r>
              <a:rPr lang="en-US" b="0" dirty="0" err="1"/>
              <a:t>l’évolution</a:t>
            </a:r>
            <a:r>
              <a:rPr lang="en-US" b="0" dirty="0"/>
              <a:t> des </a:t>
            </a:r>
            <a:r>
              <a:rPr lang="en-US" b="0" dirty="0" err="1"/>
              <a:t>neiges</a:t>
            </a:r>
            <a:r>
              <a:rPr lang="en-US" b="0" dirty="0"/>
              <a:t> et des </a:t>
            </a:r>
            <a:r>
              <a:rPr lang="en-US" b="0" dirty="0" err="1"/>
              <a:t>glaces</a:t>
            </a:r>
            <a:r>
              <a:rPr lang="en-US" b="0" dirty="0"/>
              <a:t> </a:t>
            </a:r>
            <a:r>
              <a:rPr lang="en-US" b="0" dirty="0" err="1"/>
              <a:t>en</a:t>
            </a:r>
            <a:r>
              <a:rPr lang="en-US" b="0" dirty="0"/>
              <a:t> conditions </a:t>
            </a:r>
            <a:r>
              <a:rPr lang="en-US" b="0" dirty="0" err="1"/>
              <a:t>extraterrestres</a:t>
            </a:r>
            <a:r>
              <a:rPr lang="en-US" b="0" dirty="0"/>
              <a:t>.</a:t>
            </a:r>
          </a:p>
          <a:p>
            <a:pPr marL="457200" indent="-457200" algn="just">
              <a:buFont typeface="Arial" panose="020B0604020202020204" pitchFamily="34" charset="0"/>
              <a:buChar char="•"/>
            </a:pPr>
            <a:endParaRPr lang="en-US" b="0" dirty="0"/>
          </a:p>
          <a:p>
            <a:pPr marL="457200" indent="-457200" algn="just">
              <a:buFont typeface="Arial" panose="020B0604020202020204" pitchFamily="34" charset="0"/>
              <a:buChar char="•"/>
            </a:pPr>
            <a:r>
              <a:rPr lang="en-US" b="0" dirty="0" err="1"/>
              <a:t>Développer</a:t>
            </a:r>
            <a:r>
              <a:rPr lang="en-US" b="0" dirty="0"/>
              <a:t> un </a:t>
            </a:r>
            <a:r>
              <a:rPr lang="en-US" b="0" dirty="0" err="1"/>
              <a:t>outil</a:t>
            </a:r>
            <a:r>
              <a:rPr lang="en-US" b="0" dirty="0"/>
              <a:t> numérique </a:t>
            </a:r>
            <a:r>
              <a:rPr lang="en-US" b="0" dirty="0" err="1"/>
              <a:t>complet</a:t>
            </a:r>
            <a:r>
              <a:rPr lang="en-US" b="0" dirty="0"/>
              <a:t> et </a:t>
            </a:r>
            <a:r>
              <a:rPr lang="en-US" b="0" dirty="0" err="1"/>
              <a:t>en</a:t>
            </a:r>
            <a:r>
              <a:rPr lang="en-US" b="0" dirty="0"/>
              <a:t> libre </a:t>
            </a:r>
            <a:r>
              <a:rPr lang="en-US" b="0" dirty="0" err="1"/>
              <a:t>accès</a:t>
            </a:r>
            <a:r>
              <a:rPr lang="en-US" b="0" dirty="0"/>
              <a:t> </a:t>
            </a:r>
            <a:r>
              <a:rPr lang="en-US" b="0" dirty="0" err="1"/>
              <a:t>permettant</a:t>
            </a:r>
            <a:r>
              <a:rPr lang="en-US" b="0" dirty="0"/>
              <a:t> de </a:t>
            </a:r>
            <a:r>
              <a:rPr lang="en-US" b="0" dirty="0" err="1"/>
              <a:t>modéliser</a:t>
            </a:r>
            <a:r>
              <a:rPr lang="en-US" b="0" dirty="0"/>
              <a:t> et </a:t>
            </a:r>
            <a:r>
              <a:rPr lang="en-US" b="0" dirty="0" err="1"/>
              <a:t>d’étudier</a:t>
            </a:r>
            <a:r>
              <a:rPr lang="en-US" b="0" dirty="0"/>
              <a:t> les </a:t>
            </a:r>
            <a:r>
              <a:rPr lang="en-US" b="0" dirty="0" err="1"/>
              <a:t>glaces</a:t>
            </a:r>
            <a:r>
              <a:rPr lang="en-US" b="0" dirty="0"/>
              <a:t> à la surface de tout corps </a:t>
            </a:r>
            <a:r>
              <a:rPr lang="en-US" b="0" dirty="0" err="1"/>
              <a:t>planétaire</a:t>
            </a:r>
            <a:r>
              <a:rPr lang="en-US" b="0" dirty="0"/>
              <a:t> (Mars, Europe, </a:t>
            </a:r>
            <a:r>
              <a:rPr lang="en-US" b="0" dirty="0" err="1"/>
              <a:t>Encelade</a:t>
            </a:r>
            <a:r>
              <a:rPr lang="en-US" b="0" dirty="0"/>
              <a:t>, Pluton, </a:t>
            </a:r>
            <a:r>
              <a:rPr lang="en-US" b="0" dirty="0" err="1"/>
              <a:t>etc</a:t>
            </a:r>
            <a:r>
              <a:rPr lang="en-US" b="0" dirty="0"/>
              <a:t>).</a:t>
            </a:r>
          </a:p>
        </p:txBody>
      </p:sp>
      <p:sp>
        <p:nvSpPr>
          <p:cNvPr id="4" name="Titre 1">
            <a:extLst>
              <a:ext uri="{FF2B5EF4-FFF2-40B4-BE49-F238E27FC236}">
                <a16:creationId xmlns:a16="http://schemas.microsoft.com/office/drawing/2014/main" id="{7430CD5C-A8FC-C873-8600-825D72EF5137}"/>
              </a:ext>
            </a:extLst>
          </p:cNvPr>
          <p:cNvSpPr txBox="1"/>
          <p:nvPr/>
        </p:nvSpPr>
        <p:spPr>
          <a:xfrm>
            <a:off x="4736118" y="226436"/>
            <a:ext cx="14911763" cy="1085924"/>
          </a:xfrm>
          <a:prstGeom prst="rect">
            <a:avLst/>
          </a:prstGeom>
          <a:ln w="38100">
            <a:solidFill>
              <a:srgbClr val="000000"/>
            </a:solidFill>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68580" tIns="68580" rIns="68580" bIns="68580">
            <a:spAutoFit/>
          </a:bodyPr>
          <a:lstStyle>
            <a:lvl1pPr defTabSz="457200">
              <a:lnSpc>
                <a:spcPts val="10000"/>
              </a:lnSpc>
              <a:spcBef>
                <a:spcPts val="1600"/>
              </a:spcBef>
              <a:defRPr sz="6000">
                <a:latin typeface="Times Roman"/>
                <a:ea typeface="Times Roman"/>
                <a:cs typeface="Times Roman"/>
                <a:sym typeface="Times Roman"/>
              </a:defRPr>
            </a:lvl1pPr>
          </a:lstStyle>
          <a:p>
            <a:pPr>
              <a:lnSpc>
                <a:spcPct val="100000"/>
              </a:lnSpc>
            </a:pPr>
            <a:r>
              <a:rPr lang="en-US" sz="6200" u="sng" dirty="0" err="1">
                <a:latin typeface="+mj-lt"/>
              </a:rPr>
              <a:t>Projet</a:t>
            </a:r>
            <a:r>
              <a:rPr lang="en-US" sz="6200" dirty="0">
                <a:latin typeface="+mj-lt"/>
              </a:rPr>
              <a:t> : FROST : From Snow to Ice</a:t>
            </a:r>
            <a:endParaRPr sz="6200" dirty="0">
              <a:latin typeface="+mj-lt"/>
            </a:endParaRPr>
          </a:p>
        </p:txBody>
      </p:sp>
    </p:spTree>
    <p:extLst>
      <p:ext uri="{BB962C8B-B14F-4D97-AF65-F5344CB8AC3E}">
        <p14:creationId xmlns:p14="http://schemas.microsoft.com/office/powerpoint/2010/main" val="3095609428"/>
      </p:ext>
    </p:extLst>
  </p:cSld>
  <p:clrMapOvr>
    <a:masterClrMapping/>
  </p:clrMapOvr>
  <p:transition spd="med"/>
</p:sld>
</file>

<file path=ppt/slides/slide5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43F413D7-AF4D-9CF5-5636-DB17A37572F3}"/>
            </a:ext>
          </a:extLst>
        </p:cNvPr>
        <p:cNvGrpSpPr/>
        <p:nvPr/>
      </p:nvGrpSpPr>
      <p:grpSpPr>
        <a:xfrm>
          <a:off x="0" y="0"/>
          <a:ext cx="0" cy="0"/>
          <a:chOff x="0" y="0"/>
          <a:chExt cx="0" cy="0"/>
        </a:xfrm>
      </p:grpSpPr>
      <p:sp>
        <p:nvSpPr>
          <p:cNvPr id="8" name="19">
            <a:extLst>
              <a:ext uri="{FF2B5EF4-FFF2-40B4-BE49-F238E27FC236}">
                <a16:creationId xmlns:a16="http://schemas.microsoft.com/office/drawing/2014/main" id="{D90A6CBC-35CC-136B-8A8B-EDA2A165BAAB}"/>
              </a:ext>
            </a:extLst>
          </p:cNvPr>
          <p:cNvSpPr txBox="1">
            <a:spLocks/>
          </p:cNvSpPr>
          <p:nvPr/>
        </p:nvSpPr>
        <p:spPr>
          <a:xfrm>
            <a:off x="23916069" y="13253127"/>
            <a:ext cx="423832" cy="47705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68579" tIns="68579" rIns="68579" bIns="68579"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r" defTabSz="18288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888888"/>
                </a:solidFill>
                <a:effectLst/>
                <a:uFillTx/>
                <a:latin typeface="Calibri"/>
                <a:ea typeface="Calibri"/>
                <a:cs typeface="Calibri"/>
                <a:sym typeface="Calibri"/>
              </a:defRPr>
            </a:lvl1pPr>
            <a:lvl2pPr marL="0" marR="0" indent="228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2pPr>
            <a:lvl3pPr marL="0" marR="0" indent="457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3pPr>
            <a:lvl4pPr marL="0" marR="0" indent="685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4pPr>
            <a:lvl5pPr marL="0" marR="0" indent="9144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5pPr>
            <a:lvl6pPr marL="0" marR="0" indent="11430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6pPr>
            <a:lvl7pPr marL="0" marR="0" indent="1371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7pPr>
            <a:lvl8pPr marL="0" marR="0" indent="1600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8pPr>
            <a:lvl9pPr marL="0" marR="0" indent="1828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9pPr>
          </a:lstStyle>
          <a:p>
            <a:r>
              <a:rPr lang="en-US" dirty="0"/>
              <a:t>14</a:t>
            </a:r>
          </a:p>
        </p:txBody>
      </p:sp>
      <p:sp>
        <p:nvSpPr>
          <p:cNvPr id="17" name="TextBox 16">
            <a:extLst>
              <a:ext uri="{FF2B5EF4-FFF2-40B4-BE49-F238E27FC236}">
                <a16:creationId xmlns:a16="http://schemas.microsoft.com/office/drawing/2014/main" id="{07EBBC22-2DDF-CAC7-84B6-41EEBEE18E60}"/>
              </a:ext>
            </a:extLst>
          </p:cNvPr>
          <p:cNvSpPr txBox="1"/>
          <p:nvPr/>
        </p:nvSpPr>
        <p:spPr>
          <a:xfrm>
            <a:off x="476250" y="7498080"/>
            <a:ext cx="12230100" cy="550920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algn="l"/>
            <a:r>
              <a:rPr lang="fr-FR" u="sng" noProof="1">
                <a:solidFill>
                  <a:schemeClr val="tx1"/>
                </a:solidFill>
              </a:rPr>
              <a:t>Insertion</a:t>
            </a:r>
            <a:r>
              <a:rPr lang="fr-FR" noProof="1">
                <a:solidFill>
                  <a:schemeClr val="tx1"/>
                </a:solidFill>
              </a:rPr>
              <a:t> :</a:t>
            </a:r>
          </a:p>
          <a:p>
            <a:pPr algn="l"/>
            <a:endParaRPr lang="fr-FR" b="0" noProof="1">
              <a:solidFill>
                <a:schemeClr val="tx1"/>
              </a:solidFill>
            </a:endParaRPr>
          </a:p>
          <a:p>
            <a:pPr marL="457200" indent="-457200" algn="just">
              <a:buFont typeface="Arial" panose="020B0604020202020204" pitchFamily="34" charset="0"/>
              <a:buChar char="•"/>
            </a:pPr>
            <a:r>
              <a:rPr lang="en-US" b="0" dirty="0"/>
              <a:t>LATMOS : </a:t>
            </a:r>
            <a:r>
              <a:rPr lang="fr-FR" b="0" dirty="0"/>
              <a:t>département Système solaire, à l’interface entre les équipes surface/sous-surface, atmosphères, et l’équipe polaire du département Terre. </a:t>
            </a:r>
            <a:r>
              <a:rPr lang="fr-FR" dirty="0"/>
              <a:t>Préparation pour candidatures CNRS/CNAP pour les prochaines années.</a:t>
            </a:r>
          </a:p>
          <a:p>
            <a:pPr marL="457200" indent="-457200" algn="just">
              <a:buFont typeface="Arial" panose="020B0604020202020204" pitchFamily="34" charset="0"/>
              <a:buChar char="•"/>
            </a:pPr>
            <a:endParaRPr lang="fr-FR" b="0" dirty="0"/>
          </a:p>
          <a:p>
            <a:pPr marL="457200" indent="-457200" algn="just">
              <a:buFont typeface="Arial" panose="020B0604020202020204" pitchFamily="34" charset="0"/>
              <a:buChar char="•"/>
            </a:pPr>
            <a:r>
              <a:rPr lang="fr-FR" b="0" dirty="0"/>
              <a:t>France : Collaborations </a:t>
            </a:r>
            <a:r>
              <a:rPr lang="en-US" b="0" dirty="0"/>
              <a:t>avec LMD, LPG, GEOPS, IAS, LIRA, CEN, etc. </a:t>
            </a:r>
          </a:p>
          <a:p>
            <a:pPr marL="457200" indent="-457200" algn="just">
              <a:buFont typeface="Arial" panose="020B0604020202020204" pitchFamily="34" charset="0"/>
              <a:buChar char="•"/>
            </a:pPr>
            <a:endParaRPr lang="en-US" b="0" dirty="0"/>
          </a:p>
          <a:p>
            <a:pPr marL="457200" indent="-457200" algn="just">
              <a:buFont typeface="Arial" panose="020B0604020202020204" pitchFamily="34" charset="0"/>
              <a:buChar char="•"/>
            </a:pPr>
            <a:r>
              <a:rPr lang="en-US" b="0" dirty="0"/>
              <a:t>International : JPL, </a:t>
            </a:r>
            <a:r>
              <a:rPr lang="en-US" b="0" dirty="0" err="1"/>
              <a:t>U.Colorado</a:t>
            </a:r>
            <a:r>
              <a:rPr lang="en-US" b="0" dirty="0"/>
              <a:t>, NAU, équipe Europa Clipper </a:t>
            </a:r>
          </a:p>
        </p:txBody>
      </p:sp>
      <p:sp>
        <p:nvSpPr>
          <p:cNvPr id="20" name="TextBox 19">
            <a:extLst>
              <a:ext uri="{FF2B5EF4-FFF2-40B4-BE49-F238E27FC236}">
                <a16:creationId xmlns:a16="http://schemas.microsoft.com/office/drawing/2014/main" id="{5634BAAB-64E7-C11D-F73A-A556E97DB38A}"/>
              </a:ext>
            </a:extLst>
          </p:cNvPr>
          <p:cNvSpPr txBox="1"/>
          <p:nvPr/>
        </p:nvSpPr>
        <p:spPr>
          <a:xfrm>
            <a:off x="476250" y="2286000"/>
            <a:ext cx="12230100" cy="403187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algn="l"/>
            <a:r>
              <a:rPr lang="fr-FR" u="sng" noProof="1">
                <a:solidFill>
                  <a:schemeClr val="tx1"/>
                </a:solidFill>
              </a:rPr>
              <a:t>Objectifs du projet</a:t>
            </a:r>
            <a:r>
              <a:rPr lang="fr-FR" noProof="1">
                <a:solidFill>
                  <a:schemeClr val="tx1"/>
                </a:solidFill>
              </a:rPr>
              <a:t> :</a:t>
            </a:r>
          </a:p>
          <a:p>
            <a:pPr algn="l"/>
            <a:endParaRPr lang="fr-FR" b="0" noProof="1">
              <a:solidFill>
                <a:schemeClr val="tx1"/>
              </a:solidFill>
            </a:endParaRPr>
          </a:p>
          <a:p>
            <a:pPr marL="457200" indent="-457200" algn="just">
              <a:buFont typeface="Arial" panose="020B0604020202020204" pitchFamily="34" charset="0"/>
              <a:buChar char="•"/>
            </a:pPr>
            <a:r>
              <a:rPr lang="en-US" b="0" dirty="0"/>
              <a:t>Étudier la physique de </a:t>
            </a:r>
            <a:r>
              <a:rPr lang="en-US" b="0" dirty="0" err="1"/>
              <a:t>l’évolution</a:t>
            </a:r>
            <a:r>
              <a:rPr lang="en-US" b="0" dirty="0"/>
              <a:t> des </a:t>
            </a:r>
            <a:r>
              <a:rPr lang="en-US" b="0" dirty="0" err="1"/>
              <a:t>neiges</a:t>
            </a:r>
            <a:r>
              <a:rPr lang="en-US" b="0" dirty="0"/>
              <a:t> et des </a:t>
            </a:r>
            <a:r>
              <a:rPr lang="en-US" b="0" dirty="0" err="1"/>
              <a:t>glaces</a:t>
            </a:r>
            <a:r>
              <a:rPr lang="en-US" b="0" dirty="0"/>
              <a:t> </a:t>
            </a:r>
            <a:r>
              <a:rPr lang="en-US" b="0" dirty="0" err="1"/>
              <a:t>en</a:t>
            </a:r>
            <a:r>
              <a:rPr lang="en-US" b="0" dirty="0"/>
              <a:t> conditions </a:t>
            </a:r>
            <a:r>
              <a:rPr lang="en-US" b="0" dirty="0" err="1"/>
              <a:t>extraterrestres</a:t>
            </a:r>
            <a:r>
              <a:rPr lang="en-US" b="0" dirty="0"/>
              <a:t>.</a:t>
            </a:r>
          </a:p>
          <a:p>
            <a:pPr marL="457200" indent="-457200" algn="just">
              <a:buFont typeface="Arial" panose="020B0604020202020204" pitchFamily="34" charset="0"/>
              <a:buChar char="•"/>
            </a:pPr>
            <a:endParaRPr lang="en-US" b="0" dirty="0"/>
          </a:p>
          <a:p>
            <a:pPr marL="457200" indent="-457200" algn="just">
              <a:buFont typeface="Arial" panose="020B0604020202020204" pitchFamily="34" charset="0"/>
              <a:buChar char="•"/>
            </a:pPr>
            <a:r>
              <a:rPr lang="en-US" b="0" dirty="0" err="1"/>
              <a:t>Développer</a:t>
            </a:r>
            <a:r>
              <a:rPr lang="en-US" b="0" dirty="0"/>
              <a:t> un </a:t>
            </a:r>
            <a:r>
              <a:rPr lang="en-US" b="0" dirty="0" err="1"/>
              <a:t>outil</a:t>
            </a:r>
            <a:r>
              <a:rPr lang="en-US" b="0" dirty="0"/>
              <a:t> numérique </a:t>
            </a:r>
            <a:r>
              <a:rPr lang="en-US" b="0" dirty="0" err="1"/>
              <a:t>complet</a:t>
            </a:r>
            <a:r>
              <a:rPr lang="en-US" b="0" dirty="0"/>
              <a:t> et </a:t>
            </a:r>
            <a:r>
              <a:rPr lang="en-US" b="0" dirty="0" err="1"/>
              <a:t>en</a:t>
            </a:r>
            <a:r>
              <a:rPr lang="en-US" b="0" dirty="0"/>
              <a:t> libre </a:t>
            </a:r>
            <a:r>
              <a:rPr lang="en-US" b="0" dirty="0" err="1"/>
              <a:t>accès</a:t>
            </a:r>
            <a:r>
              <a:rPr lang="en-US" b="0" dirty="0"/>
              <a:t> </a:t>
            </a:r>
            <a:r>
              <a:rPr lang="en-US" b="0" dirty="0" err="1"/>
              <a:t>permettant</a:t>
            </a:r>
            <a:r>
              <a:rPr lang="en-US" b="0" dirty="0"/>
              <a:t> de </a:t>
            </a:r>
            <a:r>
              <a:rPr lang="en-US" b="0" dirty="0" err="1"/>
              <a:t>modéliser</a:t>
            </a:r>
            <a:r>
              <a:rPr lang="en-US" b="0" dirty="0"/>
              <a:t> et </a:t>
            </a:r>
            <a:r>
              <a:rPr lang="en-US" b="0" dirty="0" err="1"/>
              <a:t>d’étudier</a:t>
            </a:r>
            <a:r>
              <a:rPr lang="en-US" b="0" dirty="0"/>
              <a:t> les </a:t>
            </a:r>
            <a:r>
              <a:rPr lang="en-US" b="0" dirty="0" err="1"/>
              <a:t>glaces</a:t>
            </a:r>
            <a:r>
              <a:rPr lang="en-US" b="0" dirty="0"/>
              <a:t> à la surface de tout corps </a:t>
            </a:r>
            <a:r>
              <a:rPr lang="en-US" b="0" dirty="0" err="1"/>
              <a:t>planétaire</a:t>
            </a:r>
            <a:r>
              <a:rPr lang="en-US" b="0" dirty="0"/>
              <a:t> (Mars, Europe, </a:t>
            </a:r>
            <a:r>
              <a:rPr lang="en-US" b="0" dirty="0" err="1"/>
              <a:t>Encelade</a:t>
            </a:r>
            <a:r>
              <a:rPr lang="en-US" b="0" dirty="0"/>
              <a:t>, Pluton, </a:t>
            </a:r>
            <a:r>
              <a:rPr lang="en-US" b="0" dirty="0" err="1"/>
              <a:t>etc</a:t>
            </a:r>
            <a:r>
              <a:rPr lang="en-US" b="0" dirty="0"/>
              <a:t>).</a:t>
            </a:r>
          </a:p>
        </p:txBody>
      </p:sp>
      <p:sp>
        <p:nvSpPr>
          <p:cNvPr id="4" name="Titre 1">
            <a:extLst>
              <a:ext uri="{FF2B5EF4-FFF2-40B4-BE49-F238E27FC236}">
                <a16:creationId xmlns:a16="http://schemas.microsoft.com/office/drawing/2014/main" id="{307D96D0-BEFA-8379-ACC1-FA791651736C}"/>
              </a:ext>
            </a:extLst>
          </p:cNvPr>
          <p:cNvSpPr txBox="1"/>
          <p:nvPr/>
        </p:nvSpPr>
        <p:spPr>
          <a:xfrm>
            <a:off x="4736118" y="226436"/>
            <a:ext cx="14911763" cy="1085924"/>
          </a:xfrm>
          <a:prstGeom prst="rect">
            <a:avLst/>
          </a:prstGeom>
          <a:ln w="38100">
            <a:solidFill>
              <a:srgbClr val="000000"/>
            </a:solidFill>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68580" tIns="68580" rIns="68580" bIns="68580">
            <a:spAutoFit/>
          </a:bodyPr>
          <a:lstStyle>
            <a:lvl1pPr defTabSz="457200">
              <a:lnSpc>
                <a:spcPts val="10000"/>
              </a:lnSpc>
              <a:spcBef>
                <a:spcPts val="1600"/>
              </a:spcBef>
              <a:defRPr sz="6000">
                <a:latin typeface="Times Roman"/>
                <a:ea typeface="Times Roman"/>
                <a:cs typeface="Times Roman"/>
                <a:sym typeface="Times Roman"/>
              </a:defRPr>
            </a:lvl1pPr>
          </a:lstStyle>
          <a:p>
            <a:pPr>
              <a:lnSpc>
                <a:spcPct val="100000"/>
              </a:lnSpc>
            </a:pPr>
            <a:r>
              <a:rPr lang="en-US" sz="6200" u="sng" dirty="0" err="1">
                <a:latin typeface="+mj-lt"/>
              </a:rPr>
              <a:t>Projet</a:t>
            </a:r>
            <a:r>
              <a:rPr lang="en-US" sz="6200" dirty="0">
                <a:latin typeface="+mj-lt"/>
              </a:rPr>
              <a:t> : FROST : From Snow to Ice</a:t>
            </a:r>
            <a:endParaRPr sz="6200" dirty="0">
              <a:latin typeface="+mj-lt"/>
            </a:endParaRPr>
          </a:p>
        </p:txBody>
      </p:sp>
      <p:sp>
        <p:nvSpPr>
          <p:cNvPr id="3" name="Rectangle 2">
            <a:extLst>
              <a:ext uri="{FF2B5EF4-FFF2-40B4-BE49-F238E27FC236}">
                <a16:creationId xmlns:a16="http://schemas.microsoft.com/office/drawing/2014/main" id="{EF6AD167-5E69-F8A9-6D33-09BFE62ABC17}"/>
              </a:ext>
            </a:extLst>
          </p:cNvPr>
          <p:cNvSpPr/>
          <p:nvPr/>
        </p:nvSpPr>
        <p:spPr>
          <a:xfrm>
            <a:off x="16849941" y="5303519"/>
            <a:ext cx="503498" cy="722376"/>
          </a:xfrm>
          <a:prstGeom prst="rect">
            <a:avLst/>
          </a:prstGeom>
          <a:solidFill>
            <a:schemeClr val="bg1"/>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indent="0" algn="ctr" defTabSz="821531"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FFFFFF"/>
              </a:solidFill>
              <a:effectLst/>
              <a:uFillTx/>
              <a:latin typeface="+mn-lt"/>
              <a:ea typeface="+mn-ea"/>
              <a:cs typeface="+mn-cs"/>
              <a:sym typeface="Helvetica Neue Medium"/>
            </a:endParaRPr>
          </a:p>
        </p:txBody>
      </p:sp>
      <p:sp>
        <p:nvSpPr>
          <p:cNvPr id="5" name="Rectangle 4">
            <a:extLst>
              <a:ext uri="{FF2B5EF4-FFF2-40B4-BE49-F238E27FC236}">
                <a16:creationId xmlns:a16="http://schemas.microsoft.com/office/drawing/2014/main" id="{725F04C1-835C-01C9-2D9F-73ED072E7EF1}"/>
              </a:ext>
            </a:extLst>
          </p:cNvPr>
          <p:cNvSpPr/>
          <p:nvPr/>
        </p:nvSpPr>
        <p:spPr>
          <a:xfrm>
            <a:off x="16760236" y="6035040"/>
            <a:ext cx="503498" cy="722376"/>
          </a:xfrm>
          <a:prstGeom prst="rect">
            <a:avLst/>
          </a:prstGeom>
          <a:solidFill>
            <a:schemeClr val="bg1"/>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indent="0" algn="ctr" defTabSz="821531"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FFFFFF"/>
              </a:solidFill>
              <a:effectLst/>
              <a:uFillTx/>
              <a:latin typeface="+mn-lt"/>
              <a:ea typeface="+mn-ea"/>
              <a:cs typeface="+mn-cs"/>
              <a:sym typeface="Helvetica Neue Medium"/>
            </a:endParaRPr>
          </a:p>
        </p:txBody>
      </p:sp>
      <p:pic>
        <p:nvPicPr>
          <p:cNvPr id="2" name="Picture 1">
            <a:extLst>
              <a:ext uri="{FF2B5EF4-FFF2-40B4-BE49-F238E27FC236}">
                <a16:creationId xmlns:a16="http://schemas.microsoft.com/office/drawing/2014/main" id="{0B9EBBFB-2E98-58FE-D629-D888933F9253}"/>
              </a:ext>
            </a:extLst>
          </p:cNvPr>
          <p:cNvPicPr>
            <a:picLocks noChangeAspect="1"/>
          </p:cNvPicPr>
          <p:nvPr/>
        </p:nvPicPr>
        <p:blipFill>
          <a:blip r:embed="rId3"/>
          <a:stretch>
            <a:fillRect/>
          </a:stretch>
        </p:blipFill>
        <p:spPr>
          <a:xfrm>
            <a:off x="13036115" y="2286000"/>
            <a:ext cx="11303784" cy="4610754"/>
          </a:xfrm>
          <a:prstGeom prst="rect">
            <a:avLst/>
          </a:prstGeom>
        </p:spPr>
      </p:pic>
    </p:spTree>
    <p:extLst>
      <p:ext uri="{BB962C8B-B14F-4D97-AF65-F5344CB8AC3E}">
        <p14:creationId xmlns:p14="http://schemas.microsoft.com/office/powerpoint/2010/main" val="2764960740"/>
      </p:ext>
    </p:extLst>
  </p:cSld>
  <p:clrMapOvr>
    <a:masterClrMapping/>
  </p:clrMapOvr>
  <p:transition spd="med"/>
</p:sld>
</file>

<file path=ppt/slides/slide5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1EBAEACD-0396-6D94-DBFD-A3B0A8B81094}"/>
            </a:ext>
          </a:extLst>
        </p:cNvPr>
        <p:cNvGrpSpPr/>
        <p:nvPr/>
      </p:nvGrpSpPr>
      <p:grpSpPr>
        <a:xfrm>
          <a:off x="0" y="0"/>
          <a:ext cx="0" cy="0"/>
          <a:chOff x="0" y="0"/>
          <a:chExt cx="0" cy="0"/>
        </a:xfrm>
      </p:grpSpPr>
      <p:sp>
        <p:nvSpPr>
          <p:cNvPr id="8" name="19">
            <a:extLst>
              <a:ext uri="{FF2B5EF4-FFF2-40B4-BE49-F238E27FC236}">
                <a16:creationId xmlns:a16="http://schemas.microsoft.com/office/drawing/2014/main" id="{60D444C3-5632-92BF-A0C7-4A87CFC6FCC4}"/>
              </a:ext>
            </a:extLst>
          </p:cNvPr>
          <p:cNvSpPr txBox="1">
            <a:spLocks/>
          </p:cNvSpPr>
          <p:nvPr/>
        </p:nvSpPr>
        <p:spPr>
          <a:xfrm>
            <a:off x="23916069" y="13253127"/>
            <a:ext cx="423832" cy="47705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68579" tIns="68579" rIns="68579" bIns="68579"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r" defTabSz="18288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888888"/>
                </a:solidFill>
                <a:effectLst/>
                <a:uFillTx/>
                <a:latin typeface="Calibri"/>
                <a:ea typeface="Calibri"/>
                <a:cs typeface="Calibri"/>
                <a:sym typeface="Calibri"/>
              </a:defRPr>
            </a:lvl1pPr>
            <a:lvl2pPr marL="0" marR="0" indent="228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2pPr>
            <a:lvl3pPr marL="0" marR="0" indent="457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3pPr>
            <a:lvl4pPr marL="0" marR="0" indent="685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4pPr>
            <a:lvl5pPr marL="0" marR="0" indent="9144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5pPr>
            <a:lvl6pPr marL="0" marR="0" indent="11430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6pPr>
            <a:lvl7pPr marL="0" marR="0" indent="1371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7pPr>
            <a:lvl8pPr marL="0" marR="0" indent="1600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8pPr>
            <a:lvl9pPr marL="0" marR="0" indent="1828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9pPr>
          </a:lstStyle>
          <a:p>
            <a:r>
              <a:rPr lang="en-US" dirty="0"/>
              <a:t>14</a:t>
            </a:r>
          </a:p>
        </p:txBody>
      </p:sp>
      <p:sp>
        <p:nvSpPr>
          <p:cNvPr id="17" name="TextBox 16">
            <a:extLst>
              <a:ext uri="{FF2B5EF4-FFF2-40B4-BE49-F238E27FC236}">
                <a16:creationId xmlns:a16="http://schemas.microsoft.com/office/drawing/2014/main" id="{06A1266B-A509-3B79-73EA-109F6A5F359E}"/>
              </a:ext>
            </a:extLst>
          </p:cNvPr>
          <p:cNvSpPr txBox="1"/>
          <p:nvPr/>
        </p:nvSpPr>
        <p:spPr>
          <a:xfrm>
            <a:off x="476250" y="7498080"/>
            <a:ext cx="12230100" cy="550920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algn="l"/>
            <a:r>
              <a:rPr lang="fr-FR" u="sng" noProof="1">
                <a:solidFill>
                  <a:schemeClr val="tx1"/>
                </a:solidFill>
              </a:rPr>
              <a:t>Insertion</a:t>
            </a:r>
            <a:r>
              <a:rPr lang="fr-FR" noProof="1">
                <a:solidFill>
                  <a:schemeClr val="tx1"/>
                </a:solidFill>
              </a:rPr>
              <a:t> :</a:t>
            </a:r>
          </a:p>
          <a:p>
            <a:pPr algn="l"/>
            <a:endParaRPr lang="fr-FR" b="0" noProof="1">
              <a:solidFill>
                <a:schemeClr val="tx1"/>
              </a:solidFill>
            </a:endParaRPr>
          </a:p>
          <a:p>
            <a:pPr marL="457200" indent="-457200" algn="just">
              <a:buFont typeface="Arial" panose="020B0604020202020204" pitchFamily="34" charset="0"/>
              <a:buChar char="•"/>
            </a:pPr>
            <a:r>
              <a:rPr lang="en-US" b="0" dirty="0"/>
              <a:t>LATMOS : </a:t>
            </a:r>
            <a:r>
              <a:rPr lang="fr-FR" b="0" dirty="0"/>
              <a:t>département Système solaire, à l’interface entre les équipes surface/sous-surface, atmosphères, et l’équipe polaire du département Terre. </a:t>
            </a:r>
            <a:r>
              <a:rPr lang="fr-FR" dirty="0"/>
              <a:t>Préparation pour candidatures CNRS/CNAP pour les prochaines années.</a:t>
            </a:r>
          </a:p>
          <a:p>
            <a:pPr marL="457200" indent="-457200" algn="just">
              <a:buFont typeface="Arial" panose="020B0604020202020204" pitchFamily="34" charset="0"/>
              <a:buChar char="•"/>
            </a:pPr>
            <a:endParaRPr lang="fr-FR" b="0" dirty="0"/>
          </a:p>
          <a:p>
            <a:pPr marL="457200" indent="-457200" algn="just">
              <a:buFont typeface="Arial" panose="020B0604020202020204" pitchFamily="34" charset="0"/>
              <a:buChar char="•"/>
            </a:pPr>
            <a:r>
              <a:rPr lang="fr-FR" b="0" dirty="0"/>
              <a:t>France : Collaborations </a:t>
            </a:r>
            <a:r>
              <a:rPr lang="en-US" b="0" dirty="0"/>
              <a:t>avec LMD, LPG, GEOPS, IAS, LIRA, CEN, etc. </a:t>
            </a:r>
          </a:p>
          <a:p>
            <a:pPr marL="457200" indent="-457200" algn="just">
              <a:buFont typeface="Arial" panose="020B0604020202020204" pitchFamily="34" charset="0"/>
              <a:buChar char="•"/>
            </a:pPr>
            <a:endParaRPr lang="en-US" b="0" dirty="0"/>
          </a:p>
          <a:p>
            <a:pPr marL="457200" indent="-457200" algn="just">
              <a:buFont typeface="Arial" panose="020B0604020202020204" pitchFamily="34" charset="0"/>
              <a:buChar char="•"/>
            </a:pPr>
            <a:r>
              <a:rPr lang="en-US" b="0" dirty="0"/>
              <a:t>International : JPL, </a:t>
            </a:r>
            <a:r>
              <a:rPr lang="en-US" b="0" dirty="0" err="1"/>
              <a:t>U.Colorado</a:t>
            </a:r>
            <a:r>
              <a:rPr lang="en-US" b="0" dirty="0"/>
              <a:t>, NAU, équipe Europa Clipper </a:t>
            </a:r>
          </a:p>
        </p:txBody>
      </p:sp>
      <p:sp>
        <p:nvSpPr>
          <p:cNvPr id="20" name="TextBox 19">
            <a:extLst>
              <a:ext uri="{FF2B5EF4-FFF2-40B4-BE49-F238E27FC236}">
                <a16:creationId xmlns:a16="http://schemas.microsoft.com/office/drawing/2014/main" id="{7BD1CB44-5D50-1CDA-B8B9-2DA78AF56EF8}"/>
              </a:ext>
            </a:extLst>
          </p:cNvPr>
          <p:cNvSpPr txBox="1"/>
          <p:nvPr/>
        </p:nvSpPr>
        <p:spPr>
          <a:xfrm>
            <a:off x="476250" y="2286000"/>
            <a:ext cx="12230100" cy="403187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algn="l"/>
            <a:r>
              <a:rPr lang="fr-FR" u="sng" noProof="1">
                <a:solidFill>
                  <a:schemeClr val="tx1"/>
                </a:solidFill>
              </a:rPr>
              <a:t>Objectifs du projet</a:t>
            </a:r>
            <a:r>
              <a:rPr lang="fr-FR" noProof="1">
                <a:solidFill>
                  <a:schemeClr val="tx1"/>
                </a:solidFill>
              </a:rPr>
              <a:t> :</a:t>
            </a:r>
          </a:p>
          <a:p>
            <a:pPr algn="l"/>
            <a:endParaRPr lang="fr-FR" b="0" noProof="1">
              <a:solidFill>
                <a:schemeClr val="tx1"/>
              </a:solidFill>
            </a:endParaRPr>
          </a:p>
          <a:p>
            <a:pPr marL="457200" indent="-457200" algn="just">
              <a:buFont typeface="Arial" panose="020B0604020202020204" pitchFamily="34" charset="0"/>
              <a:buChar char="•"/>
            </a:pPr>
            <a:r>
              <a:rPr lang="en-US" b="0" dirty="0"/>
              <a:t>Étudier la physique de </a:t>
            </a:r>
            <a:r>
              <a:rPr lang="en-US" b="0" dirty="0" err="1"/>
              <a:t>l’évolution</a:t>
            </a:r>
            <a:r>
              <a:rPr lang="en-US" b="0" dirty="0"/>
              <a:t> des </a:t>
            </a:r>
            <a:r>
              <a:rPr lang="en-US" b="0" dirty="0" err="1"/>
              <a:t>neiges</a:t>
            </a:r>
            <a:r>
              <a:rPr lang="en-US" b="0" dirty="0"/>
              <a:t> et des </a:t>
            </a:r>
            <a:r>
              <a:rPr lang="en-US" b="0" dirty="0" err="1"/>
              <a:t>glaces</a:t>
            </a:r>
            <a:r>
              <a:rPr lang="en-US" b="0" dirty="0"/>
              <a:t> </a:t>
            </a:r>
            <a:r>
              <a:rPr lang="en-US" b="0" dirty="0" err="1"/>
              <a:t>en</a:t>
            </a:r>
            <a:r>
              <a:rPr lang="en-US" b="0" dirty="0"/>
              <a:t> conditions </a:t>
            </a:r>
            <a:r>
              <a:rPr lang="en-US" b="0" dirty="0" err="1"/>
              <a:t>extraterrestres</a:t>
            </a:r>
            <a:r>
              <a:rPr lang="en-US" b="0" dirty="0"/>
              <a:t>.</a:t>
            </a:r>
          </a:p>
          <a:p>
            <a:pPr marL="457200" indent="-457200" algn="just">
              <a:buFont typeface="Arial" panose="020B0604020202020204" pitchFamily="34" charset="0"/>
              <a:buChar char="•"/>
            </a:pPr>
            <a:endParaRPr lang="en-US" b="0" dirty="0"/>
          </a:p>
          <a:p>
            <a:pPr marL="457200" indent="-457200" algn="just">
              <a:buFont typeface="Arial" panose="020B0604020202020204" pitchFamily="34" charset="0"/>
              <a:buChar char="•"/>
            </a:pPr>
            <a:r>
              <a:rPr lang="en-US" b="0" dirty="0" err="1"/>
              <a:t>Développer</a:t>
            </a:r>
            <a:r>
              <a:rPr lang="en-US" b="0" dirty="0"/>
              <a:t> un </a:t>
            </a:r>
            <a:r>
              <a:rPr lang="en-US" b="0" dirty="0" err="1"/>
              <a:t>outil</a:t>
            </a:r>
            <a:r>
              <a:rPr lang="en-US" b="0" dirty="0"/>
              <a:t> numérique </a:t>
            </a:r>
            <a:r>
              <a:rPr lang="en-US" b="0" dirty="0" err="1"/>
              <a:t>complet</a:t>
            </a:r>
            <a:r>
              <a:rPr lang="en-US" b="0" dirty="0"/>
              <a:t> et </a:t>
            </a:r>
            <a:r>
              <a:rPr lang="en-US" b="0" dirty="0" err="1"/>
              <a:t>en</a:t>
            </a:r>
            <a:r>
              <a:rPr lang="en-US" b="0" dirty="0"/>
              <a:t> libre </a:t>
            </a:r>
            <a:r>
              <a:rPr lang="en-US" b="0" dirty="0" err="1"/>
              <a:t>accès</a:t>
            </a:r>
            <a:r>
              <a:rPr lang="en-US" b="0" dirty="0"/>
              <a:t> </a:t>
            </a:r>
            <a:r>
              <a:rPr lang="en-US" b="0" dirty="0" err="1"/>
              <a:t>permettant</a:t>
            </a:r>
            <a:r>
              <a:rPr lang="en-US" b="0" dirty="0"/>
              <a:t> de </a:t>
            </a:r>
            <a:r>
              <a:rPr lang="en-US" b="0" dirty="0" err="1"/>
              <a:t>modéliser</a:t>
            </a:r>
            <a:r>
              <a:rPr lang="en-US" b="0" dirty="0"/>
              <a:t> et </a:t>
            </a:r>
            <a:r>
              <a:rPr lang="en-US" b="0" dirty="0" err="1"/>
              <a:t>d’étudier</a:t>
            </a:r>
            <a:r>
              <a:rPr lang="en-US" b="0" dirty="0"/>
              <a:t> les </a:t>
            </a:r>
            <a:r>
              <a:rPr lang="en-US" b="0" dirty="0" err="1"/>
              <a:t>glaces</a:t>
            </a:r>
            <a:r>
              <a:rPr lang="en-US" b="0" dirty="0"/>
              <a:t> à la surface de tout corps </a:t>
            </a:r>
            <a:r>
              <a:rPr lang="en-US" b="0" dirty="0" err="1"/>
              <a:t>planétaire</a:t>
            </a:r>
            <a:r>
              <a:rPr lang="en-US" b="0" dirty="0"/>
              <a:t> (Mars, Europe, </a:t>
            </a:r>
            <a:r>
              <a:rPr lang="en-US" b="0" dirty="0" err="1"/>
              <a:t>Encelade</a:t>
            </a:r>
            <a:r>
              <a:rPr lang="en-US" b="0" dirty="0"/>
              <a:t>, Pluton, </a:t>
            </a:r>
            <a:r>
              <a:rPr lang="en-US" b="0" dirty="0" err="1"/>
              <a:t>etc</a:t>
            </a:r>
            <a:r>
              <a:rPr lang="en-US" b="0" dirty="0"/>
              <a:t>).</a:t>
            </a:r>
          </a:p>
        </p:txBody>
      </p:sp>
      <p:sp>
        <p:nvSpPr>
          <p:cNvPr id="21" name="TextBox 20">
            <a:extLst>
              <a:ext uri="{FF2B5EF4-FFF2-40B4-BE49-F238E27FC236}">
                <a16:creationId xmlns:a16="http://schemas.microsoft.com/office/drawing/2014/main" id="{3DBE2A98-77AF-70C4-4D30-189D979CAA4B}"/>
              </a:ext>
            </a:extLst>
          </p:cNvPr>
          <p:cNvSpPr txBox="1"/>
          <p:nvPr/>
        </p:nvSpPr>
        <p:spPr>
          <a:xfrm>
            <a:off x="14057053" y="7498080"/>
            <a:ext cx="9850697" cy="452431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algn="l"/>
            <a:r>
              <a:rPr lang="fr-FR" u="sng" noProof="1">
                <a:solidFill>
                  <a:schemeClr val="tx1"/>
                </a:solidFill>
              </a:rPr>
              <a:t>Soutien missions CNES</a:t>
            </a:r>
            <a:r>
              <a:rPr lang="fr-FR" noProof="1">
                <a:solidFill>
                  <a:schemeClr val="tx1"/>
                </a:solidFill>
              </a:rPr>
              <a:t> :</a:t>
            </a:r>
          </a:p>
          <a:p>
            <a:pPr algn="l"/>
            <a:endParaRPr lang="fr-FR" b="0" noProof="1">
              <a:solidFill>
                <a:schemeClr val="tx1"/>
              </a:solidFill>
            </a:endParaRPr>
          </a:p>
          <a:p>
            <a:pPr marL="457200" indent="-457200" algn="l">
              <a:buFont typeface="Arial" panose="020B0604020202020204" pitchFamily="34" charset="0"/>
              <a:buChar char="•"/>
            </a:pPr>
            <a:r>
              <a:rPr lang="fr-FR" b="0" noProof="1">
                <a:solidFill>
                  <a:schemeClr val="tx1"/>
                </a:solidFill>
              </a:rPr>
              <a:t>JUICE (SWI, MAJIS, et interfaçage avec Europa Clipper).</a:t>
            </a:r>
            <a:br>
              <a:rPr lang="fr-FR" b="0" noProof="1">
                <a:solidFill>
                  <a:schemeClr val="tx1"/>
                </a:solidFill>
              </a:rPr>
            </a:br>
            <a:endParaRPr lang="fr-FR" b="0" noProof="1">
              <a:solidFill>
                <a:schemeClr val="tx1"/>
              </a:solidFill>
            </a:endParaRPr>
          </a:p>
          <a:p>
            <a:pPr marL="457200" indent="-457200" algn="l">
              <a:buFont typeface="Arial" panose="020B0604020202020204" pitchFamily="34" charset="0"/>
              <a:buChar char="•"/>
            </a:pPr>
            <a:r>
              <a:rPr lang="fr-FR" b="0" noProof="1">
                <a:solidFill>
                  <a:schemeClr val="tx1"/>
                </a:solidFill>
              </a:rPr>
              <a:t>ExoMars (</a:t>
            </a:r>
            <a:r>
              <a:rPr lang="fr-FR" b="0" dirty="0"/>
              <a:t>WISDOM).</a:t>
            </a:r>
            <a:br>
              <a:rPr lang="fr-FR" b="0" dirty="0"/>
            </a:br>
            <a:endParaRPr lang="fr-FR" b="0" dirty="0"/>
          </a:p>
          <a:p>
            <a:pPr marL="457200" indent="-457200" algn="l">
              <a:buFont typeface="Arial" panose="020B0604020202020204" pitchFamily="34" charset="0"/>
              <a:buChar char="•"/>
            </a:pPr>
            <a:r>
              <a:rPr lang="fr-FR" b="0" dirty="0"/>
              <a:t>Futures missions ?</a:t>
            </a:r>
            <a:r>
              <a:rPr lang="fr-FR" dirty="0"/>
              <a:t> </a:t>
            </a:r>
            <a:r>
              <a:rPr lang="fr-FR" b="0" dirty="0" err="1"/>
              <a:t>Dragonfly</a:t>
            </a:r>
            <a:r>
              <a:rPr lang="fr-FR" b="0" dirty="0"/>
              <a:t>, Europa Lander, exploration humaine de Mars (?).</a:t>
            </a:r>
            <a:endParaRPr lang="fr-FR" b="0" noProof="1">
              <a:solidFill>
                <a:schemeClr val="tx1"/>
              </a:solidFill>
            </a:endParaRPr>
          </a:p>
        </p:txBody>
      </p:sp>
      <p:sp>
        <p:nvSpPr>
          <p:cNvPr id="3" name="Titre 1">
            <a:extLst>
              <a:ext uri="{FF2B5EF4-FFF2-40B4-BE49-F238E27FC236}">
                <a16:creationId xmlns:a16="http://schemas.microsoft.com/office/drawing/2014/main" id="{D3F0A990-C912-091B-CA7D-6041B57F0AD0}"/>
              </a:ext>
            </a:extLst>
          </p:cNvPr>
          <p:cNvSpPr txBox="1"/>
          <p:nvPr/>
        </p:nvSpPr>
        <p:spPr>
          <a:xfrm>
            <a:off x="4736118" y="226436"/>
            <a:ext cx="14911763" cy="1085924"/>
          </a:xfrm>
          <a:prstGeom prst="rect">
            <a:avLst/>
          </a:prstGeom>
          <a:ln w="38100">
            <a:solidFill>
              <a:srgbClr val="000000"/>
            </a:solidFill>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68580" tIns="68580" rIns="68580" bIns="68580">
            <a:spAutoFit/>
          </a:bodyPr>
          <a:lstStyle>
            <a:lvl1pPr defTabSz="457200">
              <a:lnSpc>
                <a:spcPts val="10000"/>
              </a:lnSpc>
              <a:spcBef>
                <a:spcPts val="1600"/>
              </a:spcBef>
              <a:defRPr sz="6000">
                <a:latin typeface="Times Roman"/>
                <a:ea typeface="Times Roman"/>
                <a:cs typeface="Times Roman"/>
                <a:sym typeface="Times Roman"/>
              </a:defRPr>
            </a:lvl1pPr>
          </a:lstStyle>
          <a:p>
            <a:pPr>
              <a:lnSpc>
                <a:spcPct val="100000"/>
              </a:lnSpc>
            </a:pPr>
            <a:r>
              <a:rPr lang="en-US" sz="6200" u="sng" dirty="0" err="1">
                <a:latin typeface="+mj-lt"/>
              </a:rPr>
              <a:t>Projet</a:t>
            </a:r>
            <a:r>
              <a:rPr lang="en-US" sz="6200" dirty="0">
                <a:latin typeface="+mj-lt"/>
              </a:rPr>
              <a:t> : FROST : From Snow to Ice</a:t>
            </a:r>
            <a:endParaRPr sz="6200" dirty="0">
              <a:latin typeface="+mj-lt"/>
            </a:endParaRPr>
          </a:p>
        </p:txBody>
      </p:sp>
      <p:pic>
        <p:nvPicPr>
          <p:cNvPr id="4" name="Picture 3">
            <a:extLst>
              <a:ext uri="{FF2B5EF4-FFF2-40B4-BE49-F238E27FC236}">
                <a16:creationId xmlns:a16="http://schemas.microsoft.com/office/drawing/2014/main" id="{EC1CBF5C-FCD5-F00D-DE72-4E735C818B3A}"/>
              </a:ext>
            </a:extLst>
          </p:cNvPr>
          <p:cNvPicPr>
            <a:picLocks noChangeAspect="1"/>
          </p:cNvPicPr>
          <p:nvPr/>
        </p:nvPicPr>
        <p:blipFill>
          <a:blip r:embed="rId3"/>
          <a:stretch>
            <a:fillRect/>
          </a:stretch>
        </p:blipFill>
        <p:spPr>
          <a:xfrm>
            <a:off x="13036115" y="2286000"/>
            <a:ext cx="11303784" cy="4610754"/>
          </a:xfrm>
          <a:prstGeom prst="rect">
            <a:avLst/>
          </a:prstGeom>
        </p:spPr>
      </p:pic>
    </p:spTree>
    <p:extLst>
      <p:ext uri="{BB962C8B-B14F-4D97-AF65-F5344CB8AC3E}">
        <p14:creationId xmlns:p14="http://schemas.microsoft.com/office/powerpoint/2010/main" val="2259553504"/>
      </p:ext>
    </p:extLst>
  </p:cSld>
  <p:clrMapOvr>
    <a:masterClrMapping/>
  </p:clrMapOvr>
  <p:transition spd="med"/>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2FB337A-D642-E1D2-2FCB-EAD8B7A7D959}"/>
            </a:ext>
          </a:extLst>
        </p:cNvPr>
        <p:cNvGrpSpPr/>
        <p:nvPr/>
      </p:nvGrpSpPr>
      <p:grpSpPr>
        <a:xfrm>
          <a:off x="0" y="0"/>
          <a:ext cx="0" cy="0"/>
          <a:chOff x="0" y="0"/>
          <a:chExt cx="0" cy="0"/>
        </a:xfrm>
      </p:grpSpPr>
      <p:sp>
        <p:nvSpPr>
          <p:cNvPr id="1642" name="Mon doctorat m’a permis d’acquérir une approche transverse, multidisciplinaire, et des compétences techniques et scientifiques dans des domaines clés du corps des Mines : numérique, environnement.…">
            <a:extLst>
              <a:ext uri="{FF2B5EF4-FFF2-40B4-BE49-F238E27FC236}">
                <a16:creationId xmlns:a16="http://schemas.microsoft.com/office/drawing/2014/main" id="{298A07FE-5562-3C8A-74F2-F4AF1BE6D979}"/>
              </a:ext>
            </a:extLst>
          </p:cNvPr>
          <p:cNvSpPr txBox="1"/>
          <p:nvPr/>
        </p:nvSpPr>
        <p:spPr>
          <a:xfrm>
            <a:off x="0" y="2855805"/>
            <a:ext cx="8462438" cy="143693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71437" tIns="71437" rIns="71437" bIns="71437" anchor="ctr">
            <a:spAutoFit/>
          </a:bodyPr>
          <a:lstStyle/>
          <a:p>
            <a:pPr lvl="0" algn="l"/>
            <a:r>
              <a:rPr lang="en-US" sz="2800" b="0" dirty="0">
                <a:solidFill>
                  <a:schemeClr val="tx1"/>
                </a:solidFill>
              </a:rPr>
              <a:t>Formation </a:t>
            </a:r>
            <a:r>
              <a:rPr lang="en-US" sz="2800" b="0" dirty="0" err="1">
                <a:solidFill>
                  <a:schemeClr val="tx1"/>
                </a:solidFill>
              </a:rPr>
              <a:t>d’ingénieur</a:t>
            </a:r>
            <a:r>
              <a:rPr lang="en-US" sz="2800" b="0" dirty="0">
                <a:solidFill>
                  <a:schemeClr val="tx1"/>
                </a:solidFill>
              </a:rPr>
              <a:t> + Master </a:t>
            </a:r>
            <a:r>
              <a:rPr lang="en-US" sz="2800" b="0" dirty="0" err="1">
                <a:solidFill>
                  <a:schemeClr val="tx1"/>
                </a:solidFill>
              </a:rPr>
              <a:t>en</a:t>
            </a:r>
            <a:r>
              <a:rPr lang="en-US" sz="2800" b="0" dirty="0">
                <a:solidFill>
                  <a:schemeClr val="tx1"/>
                </a:solidFill>
              </a:rPr>
              <a:t> </a:t>
            </a:r>
            <a:r>
              <a:rPr lang="en-US" sz="2800" b="0" dirty="0" err="1">
                <a:solidFill>
                  <a:schemeClr val="tx1"/>
                </a:solidFill>
              </a:rPr>
              <a:t>Astrophysique</a:t>
            </a:r>
            <a:endParaRPr lang="en-US" sz="2800" b="0" dirty="0">
              <a:solidFill>
                <a:schemeClr val="tx1"/>
              </a:solidFill>
            </a:endParaRPr>
          </a:p>
          <a:p>
            <a:pPr algn="just">
              <a:defRPr sz="2800">
                <a:solidFill>
                  <a:schemeClr val="accent1">
                    <a:hueOff val="114395"/>
                    <a:lumOff val="-24975"/>
                  </a:schemeClr>
                </a:solidFill>
              </a:defRPr>
            </a:pPr>
            <a:r>
              <a:rPr lang="en-US" sz="2800" b="0" dirty="0">
                <a:solidFill>
                  <a:schemeClr val="tx1"/>
                </a:solidFill>
              </a:rPr>
              <a:t>1 publication </a:t>
            </a:r>
            <a:r>
              <a:rPr lang="en-US" sz="2800" b="0" dirty="0" err="1">
                <a:solidFill>
                  <a:schemeClr val="tx1"/>
                </a:solidFill>
              </a:rPr>
              <a:t>en</a:t>
            </a:r>
            <a:r>
              <a:rPr lang="en-US" sz="2800" b="0" dirty="0">
                <a:solidFill>
                  <a:schemeClr val="tx1"/>
                </a:solidFill>
              </a:rPr>
              <a:t> 1</a:t>
            </a:r>
            <a:r>
              <a:rPr lang="en-US" sz="2800" b="0" baseline="31999" dirty="0">
                <a:solidFill>
                  <a:schemeClr val="tx1"/>
                </a:solidFill>
              </a:rPr>
              <a:t>er</a:t>
            </a:r>
            <a:r>
              <a:rPr lang="en-US" sz="2800" b="0" dirty="0">
                <a:solidFill>
                  <a:schemeClr val="tx1"/>
                </a:solidFill>
              </a:rPr>
              <a:t> auteur.</a:t>
            </a:r>
          </a:p>
          <a:p>
            <a:pPr algn="just">
              <a:defRPr sz="2800">
                <a:solidFill>
                  <a:schemeClr val="accent1">
                    <a:hueOff val="114395"/>
                    <a:lumOff val="-24975"/>
                  </a:schemeClr>
                </a:solidFill>
              </a:defRPr>
            </a:pPr>
            <a:r>
              <a:rPr lang="en-US" sz="2800" b="0" dirty="0">
                <a:solidFill>
                  <a:schemeClr val="tx1"/>
                </a:solidFill>
              </a:rPr>
              <a:t>3</a:t>
            </a:r>
            <a:r>
              <a:rPr lang="en-US" sz="2800" b="0" baseline="31999" dirty="0">
                <a:solidFill>
                  <a:schemeClr val="tx1"/>
                </a:solidFill>
              </a:rPr>
              <a:t>ème</a:t>
            </a:r>
            <a:r>
              <a:rPr lang="en-US" sz="2800" b="0" dirty="0">
                <a:solidFill>
                  <a:schemeClr val="tx1"/>
                </a:solidFill>
              </a:rPr>
              <a:t> prix au concours </a:t>
            </a:r>
            <a:r>
              <a:rPr lang="en-US" sz="2800" b="0" dirty="0" err="1">
                <a:solidFill>
                  <a:schemeClr val="tx1"/>
                </a:solidFill>
              </a:rPr>
              <a:t>européen</a:t>
            </a:r>
            <a:r>
              <a:rPr lang="en-US" sz="2800" b="0" dirty="0">
                <a:solidFill>
                  <a:schemeClr val="tx1"/>
                </a:solidFill>
              </a:rPr>
              <a:t> PEGASUS.</a:t>
            </a:r>
          </a:p>
        </p:txBody>
      </p:sp>
      <p:sp>
        <p:nvSpPr>
          <p:cNvPr id="5" name="Right Arrow 4">
            <a:extLst>
              <a:ext uri="{FF2B5EF4-FFF2-40B4-BE49-F238E27FC236}">
                <a16:creationId xmlns:a16="http://schemas.microsoft.com/office/drawing/2014/main" id="{8F19F5A3-D433-727E-1849-1C65C4CE4B81}"/>
              </a:ext>
            </a:extLst>
          </p:cNvPr>
          <p:cNvSpPr/>
          <p:nvPr/>
        </p:nvSpPr>
        <p:spPr>
          <a:xfrm>
            <a:off x="1820" y="2449437"/>
            <a:ext cx="24384000" cy="393653"/>
          </a:xfrm>
          <a:prstGeom prst="rightArrow">
            <a:avLst/>
          </a:prstGeom>
          <a:solidFill>
            <a:schemeClr val="tx1"/>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indent="0" algn="ctr" defTabSz="821531"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FFFFFF"/>
              </a:solidFill>
              <a:effectLst/>
              <a:uFillTx/>
              <a:latin typeface="+mn-lt"/>
              <a:ea typeface="+mn-ea"/>
              <a:cs typeface="+mn-cs"/>
              <a:sym typeface="Helvetica Neue Medium"/>
            </a:endParaRPr>
          </a:p>
        </p:txBody>
      </p:sp>
      <p:sp>
        <p:nvSpPr>
          <p:cNvPr id="6" name="TextBox 5">
            <a:extLst>
              <a:ext uri="{FF2B5EF4-FFF2-40B4-BE49-F238E27FC236}">
                <a16:creationId xmlns:a16="http://schemas.microsoft.com/office/drawing/2014/main" id="{FD22ADC2-B888-49D7-0526-F4DA03179BE2}"/>
              </a:ext>
            </a:extLst>
          </p:cNvPr>
          <p:cNvSpPr txBox="1"/>
          <p:nvPr/>
        </p:nvSpPr>
        <p:spPr>
          <a:xfrm>
            <a:off x="0" y="1964664"/>
            <a:ext cx="1054775" cy="63671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71437" tIns="71437" rIns="71437" bIns="71437" numCol="1" spcCol="38100" rtlCol="0" anchor="ctr">
            <a:spAutoFit/>
          </a:bodyPr>
          <a:lstStyle/>
          <a:p>
            <a:pPr marL="0" marR="0" indent="0" algn="ctr" defTabSz="821531" rtl="0" fontAlgn="auto" latinLnBrk="0" hangingPunct="0">
              <a:lnSpc>
                <a:spcPct val="100000"/>
              </a:lnSpc>
              <a:spcBef>
                <a:spcPts val="0"/>
              </a:spcBef>
              <a:spcAft>
                <a:spcPts val="0"/>
              </a:spcAft>
              <a:buClrTx/>
              <a:buSzTx/>
              <a:buFontTx/>
              <a:buNone/>
              <a:tabLst/>
            </a:pPr>
            <a:r>
              <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rPr>
              <a:t>2017</a:t>
            </a:r>
          </a:p>
        </p:txBody>
      </p:sp>
      <p:sp>
        <p:nvSpPr>
          <p:cNvPr id="8" name="TextBox 7">
            <a:extLst>
              <a:ext uri="{FF2B5EF4-FFF2-40B4-BE49-F238E27FC236}">
                <a16:creationId xmlns:a16="http://schemas.microsoft.com/office/drawing/2014/main" id="{F01A54A9-E0D6-39C1-F699-00B325BF95B4}"/>
              </a:ext>
            </a:extLst>
          </p:cNvPr>
          <p:cNvSpPr txBox="1"/>
          <p:nvPr/>
        </p:nvSpPr>
        <p:spPr>
          <a:xfrm>
            <a:off x="16414241" y="1916656"/>
            <a:ext cx="1054775" cy="63671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71437" tIns="71437" rIns="71437" bIns="71437" numCol="1" spcCol="38100" rtlCol="0" anchor="ctr">
            <a:spAutoFit/>
          </a:bodyPr>
          <a:lstStyle/>
          <a:p>
            <a:pPr marL="0" marR="0" indent="0" algn="ctr" defTabSz="821531" rtl="0" fontAlgn="auto" latinLnBrk="0" hangingPunct="0">
              <a:lnSpc>
                <a:spcPct val="100000"/>
              </a:lnSpc>
              <a:spcBef>
                <a:spcPts val="0"/>
              </a:spcBef>
              <a:spcAft>
                <a:spcPts val="0"/>
              </a:spcAft>
              <a:buClrTx/>
              <a:buSzTx/>
              <a:buFontTx/>
              <a:buNone/>
              <a:tabLst/>
            </a:pPr>
            <a:r>
              <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rPr>
              <a:t>2025</a:t>
            </a:r>
          </a:p>
        </p:txBody>
      </p:sp>
      <p:pic>
        <p:nvPicPr>
          <p:cNvPr id="9" name="pasted-movie.png" descr="pasted-movie.png">
            <a:extLst>
              <a:ext uri="{FF2B5EF4-FFF2-40B4-BE49-F238E27FC236}">
                <a16:creationId xmlns:a16="http://schemas.microsoft.com/office/drawing/2014/main" id="{BF25DA5C-DDFD-2652-AAC9-68825D8341D5}"/>
              </a:ext>
            </a:extLst>
          </p:cNvPr>
          <p:cNvPicPr>
            <a:picLocks noChangeAspect="1"/>
          </p:cNvPicPr>
          <p:nvPr/>
        </p:nvPicPr>
        <p:blipFill>
          <a:blip r:embed="rId3">
            <a:alphaModFix/>
          </a:blip>
          <a:stretch>
            <a:fillRect/>
          </a:stretch>
        </p:blipFill>
        <p:spPr>
          <a:xfrm>
            <a:off x="4187352" y="1436041"/>
            <a:ext cx="2536172" cy="870567"/>
          </a:xfrm>
          <a:prstGeom prst="rect">
            <a:avLst/>
          </a:prstGeom>
          <a:ln w="12700">
            <a:miter lim="400000"/>
          </a:ln>
        </p:spPr>
      </p:pic>
      <p:pic>
        <p:nvPicPr>
          <p:cNvPr id="10" name="pasted-movie.png" descr="pasted-movie.png">
            <a:extLst>
              <a:ext uri="{FF2B5EF4-FFF2-40B4-BE49-F238E27FC236}">
                <a16:creationId xmlns:a16="http://schemas.microsoft.com/office/drawing/2014/main" id="{C06D4421-E5D8-DFAE-C9E7-77C60E30C9A3}"/>
              </a:ext>
            </a:extLst>
          </p:cNvPr>
          <p:cNvPicPr>
            <a:picLocks noChangeAspect="1"/>
          </p:cNvPicPr>
          <p:nvPr/>
        </p:nvPicPr>
        <p:blipFill>
          <a:blip r:embed="rId4">
            <a:alphaModFix/>
          </a:blip>
          <a:stretch>
            <a:fillRect/>
          </a:stretch>
        </p:blipFill>
        <p:spPr>
          <a:xfrm>
            <a:off x="1810359" y="1232483"/>
            <a:ext cx="1969196" cy="1193825"/>
          </a:xfrm>
          <a:prstGeom prst="rect">
            <a:avLst/>
          </a:prstGeom>
          <a:ln w="12700">
            <a:miter lim="400000"/>
          </a:ln>
        </p:spPr>
      </p:pic>
      <p:sp>
        <p:nvSpPr>
          <p:cNvPr id="12" name="TextBox 11">
            <a:extLst>
              <a:ext uri="{FF2B5EF4-FFF2-40B4-BE49-F238E27FC236}">
                <a16:creationId xmlns:a16="http://schemas.microsoft.com/office/drawing/2014/main" id="{EC2582FE-DAEC-E0B9-A40C-C33250FBD6A9}"/>
              </a:ext>
            </a:extLst>
          </p:cNvPr>
          <p:cNvSpPr txBox="1"/>
          <p:nvPr/>
        </p:nvSpPr>
        <p:spPr>
          <a:xfrm>
            <a:off x="7035406" y="1952713"/>
            <a:ext cx="1054775" cy="63671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71437" tIns="71437" rIns="71437" bIns="71437" numCol="1" spcCol="38100" rtlCol="0" anchor="ctr">
            <a:spAutoFit/>
          </a:bodyPr>
          <a:lstStyle/>
          <a:p>
            <a:pPr marL="0" marR="0" indent="0" algn="ctr" defTabSz="821531" rtl="0" fontAlgn="auto" latinLnBrk="0" hangingPunct="0">
              <a:lnSpc>
                <a:spcPct val="100000"/>
              </a:lnSpc>
              <a:spcBef>
                <a:spcPts val="0"/>
              </a:spcBef>
              <a:spcAft>
                <a:spcPts val="0"/>
              </a:spcAft>
              <a:buClrTx/>
              <a:buSzTx/>
              <a:buFontTx/>
              <a:buNone/>
              <a:tabLst/>
            </a:pPr>
            <a:r>
              <a:rPr kumimoji="0" lang="en-US" sz="3200" b="0" i="0" u="none" strike="noStrike" cap="none" spc="0" normalizeH="0" baseline="0" dirty="0">
                <a:ln>
                  <a:noFill/>
                </a:ln>
                <a:solidFill>
                  <a:srgbClr val="000000"/>
                </a:solidFill>
                <a:effectLst/>
                <a:uFillTx/>
                <a:latin typeface="Helvetica Neue"/>
                <a:ea typeface="Helvetica Neue"/>
                <a:cs typeface="Helvetica Neue"/>
                <a:sym typeface="Helvetica Neue"/>
              </a:rPr>
              <a:t>2021</a:t>
            </a:r>
          </a:p>
        </p:txBody>
      </p:sp>
      <p:pic>
        <p:nvPicPr>
          <p:cNvPr id="13" name="pasted-movie.png" descr="pasted-movie.png">
            <a:extLst>
              <a:ext uri="{FF2B5EF4-FFF2-40B4-BE49-F238E27FC236}">
                <a16:creationId xmlns:a16="http://schemas.microsoft.com/office/drawing/2014/main" id="{AEAB2158-365B-F63C-4A20-1A40456AC6F9}"/>
              </a:ext>
            </a:extLst>
          </p:cNvPr>
          <p:cNvPicPr>
            <a:picLocks noChangeAspect="1"/>
          </p:cNvPicPr>
          <p:nvPr/>
        </p:nvPicPr>
        <p:blipFill>
          <a:blip r:embed="rId5">
            <a:alphaModFix/>
          </a:blip>
          <a:srcRect l="50707"/>
          <a:stretch>
            <a:fillRect/>
          </a:stretch>
        </p:blipFill>
        <p:spPr>
          <a:xfrm>
            <a:off x="10855975" y="1262847"/>
            <a:ext cx="1240736" cy="1216954"/>
          </a:xfrm>
          <a:prstGeom prst="rect">
            <a:avLst/>
          </a:prstGeom>
          <a:ln w="12700">
            <a:miter lim="400000"/>
          </a:ln>
        </p:spPr>
      </p:pic>
      <p:pic>
        <p:nvPicPr>
          <p:cNvPr id="14" name="pasted-movie.png" descr="pasted-movie.png">
            <a:extLst>
              <a:ext uri="{FF2B5EF4-FFF2-40B4-BE49-F238E27FC236}">
                <a16:creationId xmlns:a16="http://schemas.microsoft.com/office/drawing/2014/main" id="{1D08ACB6-E36B-78A1-0E76-42E90F58819D}"/>
              </a:ext>
            </a:extLst>
          </p:cNvPr>
          <p:cNvPicPr>
            <a:picLocks noChangeAspect="1"/>
          </p:cNvPicPr>
          <p:nvPr/>
        </p:nvPicPr>
        <p:blipFill>
          <a:blip r:embed="rId6">
            <a:alphaModFix/>
          </a:blip>
          <a:stretch>
            <a:fillRect/>
          </a:stretch>
        </p:blipFill>
        <p:spPr>
          <a:xfrm>
            <a:off x="18356573" y="1172316"/>
            <a:ext cx="5104782" cy="1417109"/>
          </a:xfrm>
          <a:prstGeom prst="rect">
            <a:avLst/>
          </a:prstGeom>
          <a:ln w="12700">
            <a:miter lim="400000"/>
          </a:ln>
        </p:spPr>
      </p:pic>
      <p:sp>
        <p:nvSpPr>
          <p:cNvPr id="16" name="Mon doctorat m’a permis d’acquérir une approche transverse, multidisciplinaire, et des compétences techniques et scientifiques dans des domaines clés du corps des Mines : numérique, environnement.…">
            <a:extLst>
              <a:ext uri="{FF2B5EF4-FFF2-40B4-BE49-F238E27FC236}">
                <a16:creationId xmlns:a16="http://schemas.microsoft.com/office/drawing/2014/main" id="{5FDCAE2F-5B86-4C22-D9E0-407F1ED37F7C}"/>
              </a:ext>
            </a:extLst>
          </p:cNvPr>
          <p:cNvSpPr txBox="1"/>
          <p:nvPr/>
        </p:nvSpPr>
        <p:spPr>
          <a:xfrm>
            <a:off x="9219351" y="2856164"/>
            <a:ext cx="6630249" cy="143693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71437" tIns="71437" rIns="71437" bIns="71437" anchor="ctr">
            <a:spAutoFit/>
          </a:bodyPr>
          <a:lstStyle/>
          <a:p>
            <a:pPr lvl="0" algn="l"/>
            <a:r>
              <a:rPr lang="en-US" sz="2800" b="0" dirty="0" err="1">
                <a:solidFill>
                  <a:schemeClr val="tx1"/>
                </a:solidFill>
              </a:rPr>
              <a:t>Thèse</a:t>
            </a:r>
            <a:r>
              <a:rPr lang="en-US" sz="2800" b="0" dirty="0">
                <a:solidFill>
                  <a:schemeClr val="tx1"/>
                </a:solidFill>
              </a:rPr>
              <a:t> sur les </a:t>
            </a:r>
            <a:r>
              <a:rPr lang="en-US" sz="2800" b="0" dirty="0" err="1">
                <a:solidFill>
                  <a:schemeClr val="tx1"/>
                </a:solidFill>
              </a:rPr>
              <a:t>glaces</a:t>
            </a:r>
            <a:r>
              <a:rPr lang="en-US" sz="2800" b="0" dirty="0">
                <a:solidFill>
                  <a:schemeClr val="tx1"/>
                </a:solidFill>
              </a:rPr>
              <a:t> </a:t>
            </a:r>
            <a:r>
              <a:rPr lang="en-US" sz="2800" b="0" dirty="0" err="1">
                <a:solidFill>
                  <a:schemeClr val="tx1"/>
                </a:solidFill>
              </a:rPr>
              <a:t>martiennes</a:t>
            </a:r>
            <a:r>
              <a:rPr lang="en-US" sz="2800" b="0" dirty="0">
                <a:solidFill>
                  <a:schemeClr val="tx1"/>
                </a:solidFill>
              </a:rPr>
              <a:t>.</a:t>
            </a:r>
          </a:p>
          <a:p>
            <a:pPr algn="l">
              <a:defRPr sz="2800">
                <a:solidFill>
                  <a:schemeClr val="accent1">
                    <a:hueOff val="114395"/>
                    <a:lumOff val="-24975"/>
                  </a:schemeClr>
                </a:solidFill>
              </a:defRPr>
            </a:pPr>
            <a:r>
              <a:rPr lang="en-US" sz="2800" b="0" dirty="0">
                <a:solidFill>
                  <a:schemeClr val="tx1"/>
                </a:solidFill>
              </a:rPr>
              <a:t>15 publications </a:t>
            </a:r>
            <a:r>
              <a:rPr lang="en-US" sz="2800" b="0" dirty="0" err="1">
                <a:solidFill>
                  <a:schemeClr val="tx1"/>
                </a:solidFill>
              </a:rPr>
              <a:t>dont</a:t>
            </a:r>
            <a:r>
              <a:rPr lang="en-US" sz="2800" b="0" dirty="0">
                <a:solidFill>
                  <a:schemeClr val="tx1"/>
                </a:solidFill>
              </a:rPr>
              <a:t> 6 </a:t>
            </a:r>
            <a:r>
              <a:rPr lang="en-US" sz="2800" b="0" dirty="0" err="1">
                <a:solidFill>
                  <a:schemeClr val="tx1"/>
                </a:solidFill>
              </a:rPr>
              <a:t>en</a:t>
            </a:r>
            <a:r>
              <a:rPr lang="en-US" sz="2800" b="0" dirty="0">
                <a:solidFill>
                  <a:schemeClr val="tx1"/>
                </a:solidFill>
              </a:rPr>
              <a:t> 1</a:t>
            </a:r>
            <a:r>
              <a:rPr lang="en-US" sz="2800" b="0" baseline="31999" dirty="0">
                <a:solidFill>
                  <a:schemeClr val="tx1"/>
                </a:solidFill>
              </a:rPr>
              <a:t>er</a:t>
            </a:r>
            <a:r>
              <a:rPr lang="en-US" sz="2800" b="0" dirty="0">
                <a:solidFill>
                  <a:schemeClr val="tx1"/>
                </a:solidFill>
              </a:rPr>
              <a:t> auteur.</a:t>
            </a:r>
          </a:p>
          <a:p>
            <a:pPr algn="l">
              <a:defRPr sz="2800">
                <a:solidFill>
                  <a:schemeClr val="accent1">
                    <a:hueOff val="114395"/>
                    <a:lumOff val="-24975"/>
                  </a:schemeClr>
                </a:solidFill>
              </a:defRPr>
            </a:pPr>
            <a:r>
              <a:rPr lang="en-US" sz="2800" b="0" dirty="0">
                <a:solidFill>
                  <a:schemeClr val="tx1"/>
                </a:solidFill>
              </a:rPr>
              <a:t>Prix de </a:t>
            </a:r>
            <a:r>
              <a:rPr lang="en-US" sz="2800" b="0" dirty="0" err="1">
                <a:solidFill>
                  <a:schemeClr val="tx1"/>
                </a:solidFill>
              </a:rPr>
              <a:t>thèse</a:t>
            </a:r>
            <a:r>
              <a:rPr lang="en-US" sz="2800" b="0" dirty="0">
                <a:solidFill>
                  <a:schemeClr val="tx1"/>
                </a:solidFill>
              </a:rPr>
              <a:t> du CNFGG.</a:t>
            </a:r>
          </a:p>
        </p:txBody>
      </p:sp>
      <p:sp>
        <p:nvSpPr>
          <p:cNvPr id="17" name="Mon doctorat m’a permis d’acquérir une approche transverse, multidisciplinaire, et des compétences techniques et scientifiques dans des domaines clés du corps des Mines : numérique, environnement.…">
            <a:extLst>
              <a:ext uri="{FF2B5EF4-FFF2-40B4-BE49-F238E27FC236}">
                <a16:creationId xmlns:a16="http://schemas.microsoft.com/office/drawing/2014/main" id="{E5FED1D5-1631-8619-9C26-46D1CA61B62D}"/>
              </a:ext>
            </a:extLst>
          </p:cNvPr>
          <p:cNvSpPr txBox="1"/>
          <p:nvPr/>
        </p:nvSpPr>
        <p:spPr>
          <a:xfrm>
            <a:off x="16414241" y="3071299"/>
            <a:ext cx="8462438" cy="100604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71437" tIns="71437" rIns="71437" bIns="71437" anchor="ctr">
            <a:spAutoFit/>
          </a:bodyPr>
          <a:lstStyle/>
          <a:p>
            <a:pPr lvl="0" algn="l"/>
            <a:r>
              <a:rPr lang="en-US" sz="2800" b="0" dirty="0" err="1">
                <a:solidFill>
                  <a:schemeClr val="tx1"/>
                </a:solidFill>
              </a:rPr>
              <a:t>Projet</a:t>
            </a:r>
            <a:r>
              <a:rPr lang="en-US" sz="2800" b="0" dirty="0">
                <a:solidFill>
                  <a:schemeClr val="tx1"/>
                </a:solidFill>
              </a:rPr>
              <a:t> postdoctoral </a:t>
            </a:r>
            <a:r>
              <a:rPr lang="en-US" sz="2800" b="0" dirty="0" err="1">
                <a:solidFill>
                  <a:schemeClr val="tx1"/>
                </a:solidFill>
              </a:rPr>
              <a:t>financé</a:t>
            </a:r>
            <a:r>
              <a:rPr lang="en-US" sz="2800" b="0" dirty="0">
                <a:solidFill>
                  <a:schemeClr val="tx1"/>
                </a:solidFill>
              </a:rPr>
              <a:t> par la NASA (400k$).</a:t>
            </a:r>
          </a:p>
          <a:p>
            <a:pPr algn="l">
              <a:defRPr sz="2800">
                <a:solidFill>
                  <a:schemeClr val="accent1">
                    <a:hueOff val="114395"/>
                    <a:lumOff val="-24975"/>
                  </a:schemeClr>
                </a:solidFill>
              </a:defRPr>
            </a:pPr>
            <a:r>
              <a:rPr lang="en-US" sz="2800" b="0" dirty="0">
                <a:solidFill>
                  <a:schemeClr val="tx1"/>
                </a:solidFill>
              </a:rPr>
              <a:t>2 publications </a:t>
            </a:r>
            <a:r>
              <a:rPr lang="en-US" sz="2800" b="0" dirty="0" err="1">
                <a:solidFill>
                  <a:schemeClr val="tx1"/>
                </a:solidFill>
              </a:rPr>
              <a:t>dont</a:t>
            </a:r>
            <a:r>
              <a:rPr lang="en-US" sz="2800" b="0" dirty="0">
                <a:solidFill>
                  <a:schemeClr val="tx1"/>
                </a:solidFill>
              </a:rPr>
              <a:t> 1 </a:t>
            </a:r>
            <a:r>
              <a:rPr lang="en-US" sz="2800" b="0" dirty="0" err="1">
                <a:solidFill>
                  <a:schemeClr val="tx1"/>
                </a:solidFill>
              </a:rPr>
              <a:t>en</a:t>
            </a:r>
            <a:r>
              <a:rPr lang="en-US" sz="2800" b="0" dirty="0">
                <a:solidFill>
                  <a:schemeClr val="tx1"/>
                </a:solidFill>
              </a:rPr>
              <a:t> 1</a:t>
            </a:r>
            <a:r>
              <a:rPr lang="en-US" sz="2800" b="0" baseline="31999" dirty="0">
                <a:solidFill>
                  <a:schemeClr val="tx1"/>
                </a:solidFill>
              </a:rPr>
              <a:t>er</a:t>
            </a:r>
            <a:r>
              <a:rPr lang="en-US" sz="2800" b="0" dirty="0">
                <a:solidFill>
                  <a:schemeClr val="tx1"/>
                </a:solidFill>
              </a:rPr>
              <a:t> auteur, 4 </a:t>
            </a:r>
            <a:r>
              <a:rPr lang="en-US" sz="2800" b="0" dirty="0" err="1">
                <a:solidFill>
                  <a:schemeClr val="tx1"/>
                </a:solidFill>
              </a:rPr>
              <a:t>en</a:t>
            </a:r>
            <a:r>
              <a:rPr lang="en-US" sz="2800" b="0" dirty="0">
                <a:solidFill>
                  <a:schemeClr val="tx1"/>
                </a:solidFill>
              </a:rPr>
              <a:t> prep. </a:t>
            </a:r>
          </a:p>
        </p:txBody>
      </p:sp>
      <p:sp>
        <p:nvSpPr>
          <p:cNvPr id="18" name="20">
            <a:extLst>
              <a:ext uri="{FF2B5EF4-FFF2-40B4-BE49-F238E27FC236}">
                <a16:creationId xmlns:a16="http://schemas.microsoft.com/office/drawing/2014/main" id="{9A16B1C3-A551-23E8-1B96-5429B3749E28}"/>
              </a:ext>
            </a:extLst>
          </p:cNvPr>
          <p:cNvSpPr txBox="1">
            <a:spLocks/>
          </p:cNvSpPr>
          <p:nvPr/>
        </p:nvSpPr>
        <p:spPr>
          <a:xfrm>
            <a:off x="23916069" y="13253127"/>
            <a:ext cx="423832" cy="47705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68579" tIns="68579" rIns="68579" bIns="68579" anchor="ctr">
            <a:sp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r" defTabSz="18288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888888"/>
                </a:solidFill>
                <a:effectLst/>
                <a:uFillTx/>
                <a:latin typeface="Calibri"/>
                <a:ea typeface="Calibri"/>
                <a:cs typeface="Calibri"/>
                <a:sym typeface="Calibri"/>
              </a:defRPr>
            </a:lvl1pPr>
            <a:lvl2pPr marL="0" marR="0" indent="228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2pPr>
            <a:lvl3pPr marL="0" marR="0" indent="457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3pPr>
            <a:lvl4pPr marL="0" marR="0" indent="685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4pPr>
            <a:lvl5pPr marL="0" marR="0" indent="9144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5pPr>
            <a:lvl6pPr marL="0" marR="0" indent="11430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6pPr>
            <a:lvl7pPr marL="0" marR="0" indent="1371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7pPr>
            <a:lvl8pPr marL="0" marR="0" indent="1600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8pPr>
            <a:lvl9pPr marL="0" marR="0" indent="1828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9pPr>
          </a:lstStyle>
          <a:p>
            <a:r>
              <a:rPr lang="en-US" dirty="0"/>
              <a:t>15</a:t>
            </a:r>
          </a:p>
        </p:txBody>
      </p:sp>
      <p:sp>
        <p:nvSpPr>
          <p:cNvPr id="20" name="Rectangle 19">
            <a:extLst>
              <a:ext uri="{FF2B5EF4-FFF2-40B4-BE49-F238E27FC236}">
                <a16:creationId xmlns:a16="http://schemas.microsoft.com/office/drawing/2014/main" id="{80E012F8-1525-268D-98B3-F3CC7BEF10EC}"/>
              </a:ext>
            </a:extLst>
          </p:cNvPr>
          <p:cNvSpPr/>
          <p:nvPr/>
        </p:nvSpPr>
        <p:spPr>
          <a:xfrm>
            <a:off x="17242971" y="12801600"/>
            <a:ext cx="2481943" cy="690053"/>
          </a:xfrm>
          <a:prstGeom prst="rect">
            <a:avLst/>
          </a:prstGeom>
          <a:solidFill>
            <a:schemeClr val="bg1"/>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indent="0" algn="ctr" defTabSz="821531"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FFFFFF"/>
              </a:solidFill>
              <a:effectLst/>
              <a:uFillTx/>
              <a:latin typeface="+mn-lt"/>
              <a:ea typeface="+mn-ea"/>
              <a:cs typeface="+mn-cs"/>
              <a:sym typeface="Helvetica Neue Medium"/>
            </a:endParaRPr>
          </a:p>
        </p:txBody>
      </p:sp>
      <p:sp>
        <p:nvSpPr>
          <p:cNvPr id="15" name="Rectangle 14">
            <a:extLst>
              <a:ext uri="{FF2B5EF4-FFF2-40B4-BE49-F238E27FC236}">
                <a16:creationId xmlns:a16="http://schemas.microsoft.com/office/drawing/2014/main" id="{3CEDDDF7-A8D7-09DD-EC07-46FC2340FD1F}"/>
              </a:ext>
            </a:extLst>
          </p:cNvPr>
          <p:cNvSpPr/>
          <p:nvPr/>
        </p:nvSpPr>
        <p:spPr>
          <a:xfrm>
            <a:off x="8712454" y="131552"/>
            <a:ext cx="6332714" cy="882933"/>
          </a:xfrm>
          <a:prstGeom prst="rect">
            <a:avLst/>
          </a:prstGeom>
          <a:solidFill>
            <a:schemeClr val="bg1"/>
          </a:solidFill>
          <a:ln w="50800" cap="flat">
            <a:solidFill>
              <a:srgbClr val="000000"/>
            </a:solidFill>
            <a:prstDash val="dash"/>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indent="0" algn="ctr" defTabSz="821531" rtl="0" fontAlgn="auto" latinLnBrk="0" hangingPunct="0">
              <a:lnSpc>
                <a:spcPct val="100000"/>
              </a:lnSpc>
              <a:spcBef>
                <a:spcPts val="0"/>
              </a:spcBef>
              <a:spcAft>
                <a:spcPts val="0"/>
              </a:spcAft>
              <a:buClrTx/>
              <a:buSzTx/>
              <a:buFontTx/>
              <a:buNone/>
              <a:tabLst/>
            </a:pPr>
            <a:r>
              <a:rPr kumimoji="0" lang="en-US" sz="4800" b="0" i="0" u="none" strike="noStrike" cap="none" spc="0" normalizeH="0" baseline="0" dirty="0">
                <a:ln>
                  <a:noFill/>
                </a:ln>
                <a:solidFill>
                  <a:schemeClr val="tx1">
                    <a:lumMod val="95000"/>
                    <a:lumOff val="5000"/>
                  </a:schemeClr>
                </a:solidFill>
                <a:effectLst/>
                <a:uFillTx/>
                <a:latin typeface="+mn-lt"/>
                <a:ea typeface="+mn-ea"/>
                <a:cs typeface="+mn-cs"/>
                <a:sym typeface="Helvetica Neue Medium"/>
              </a:rPr>
              <a:t>Mon </a:t>
            </a:r>
            <a:r>
              <a:rPr kumimoji="0" lang="en-US" sz="4800" b="0" i="0" u="none" strike="noStrike" cap="none" spc="0" normalizeH="0" baseline="0" dirty="0" err="1">
                <a:ln>
                  <a:noFill/>
                </a:ln>
                <a:solidFill>
                  <a:schemeClr val="tx1">
                    <a:lumMod val="95000"/>
                    <a:lumOff val="5000"/>
                  </a:schemeClr>
                </a:solidFill>
                <a:effectLst/>
                <a:uFillTx/>
                <a:latin typeface="+mn-lt"/>
                <a:ea typeface="+mn-ea"/>
                <a:cs typeface="+mn-cs"/>
                <a:sym typeface="Helvetica Neue Medium"/>
              </a:rPr>
              <a:t>Parcours</a:t>
            </a:r>
            <a:endParaRPr kumimoji="0" lang="en-US" sz="4800" b="0" i="0" u="none" strike="noStrike" cap="none" spc="0" normalizeH="0" baseline="0" dirty="0">
              <a:ln>
                <a:noFill/>
              </a:ln>
              <a:solidFill>
                <a:schemeClr val="tx1">
                  <a:lumMod val="95000"/>
                  <a:lumOff val="5000"/>
                </a:schemeClr>
              </a:solidFill>
              <a:effectLst/>
              <a:uFillTx/>
              <a:latin typeface="+mn-lt"/>
              <a:ea typeface="+mn-ea"/>
              <a:cs typeface="+mn-cs"/>
              <a:sym typeface="Helvetica Neue Medium"/>
            </a:endParaRPr>
          </a:p>
        </p:txBody>
      </p:sp>
      <p:sp>
        <p:nvSpPr>
          <p:cNvPr id="19" name="Rectangle 18">
            <a:extLst>
              <a:ext uri="{FF2B5EF4-FFF2-40B4-BE49-F238E27FC236}">
                <a16:creationId xmlns:a16="http://schemas.microsoft.com/office/drawing/2014/main" id="{D2EAE7C9-ACDF-53A4-C1AB-CF28057E23FD}"/>
              </a:ext>
            </a:extLst>
          </p:cNvPr>
          <p:cNvSpPr/>
          <p:nvPr/>
        </p:nvSpPr>
        <p:spPr>
          <a:xfrm>
            <a:off x="8712454" y="4591926"/>
            <a:ext cx="6332714" cy="882933"/>
          </a:xfrm>
          <a:prstGeom prst="rect">
            <a:avLst/>
          </a:prstGeom>
          <a:solidFill>
            <a:schemeClr val="bg1"/>
          </a:solidFill>
          <a:ln w="50800" cap="flat">
            <a:solidFill>
              <a:srgbClr val="000000"/>
            </a:solidFill>
            <a:prstDash val="dash"/>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indent="0" algn="ctr" defTabSz="821531" rtl="0" fontAlgn="auto" latinLnBrk="0" hangingPunct="0">
              <a:lnSpc>
                <a:spcPct val="100000"/>
              </a:lnSpc>
              <a:spcBef>
                <a:spcPts val="0"/>
              </a:spcBef>
              <a:spcAft>
                <a:spcPts val="0"/>
              </a:spcAft>
              <a:buClrTx/>
              <a:buSzTx/>
              <a:buFontTx/>
              <a:buNone/>
              <a:tabLst/>
            </a:pPr>
            <a:r>
              <a:rPr kumimoji="0" lang="en-US" sz="4800" b="0" i="0" u="none" strike="noStrike" cap="none" spc="0" normalizeH="0" baseline="0" dirty="0">
                <a:ln>
                  <a:noFill/>
                </a:ln>
                <a:solidFill>
                  <a:schemeClr val="tx1">
                    <a:lumMod val="95000"/>
                    <a:lumOff val="5000"/>
                  </a:schemeClr>
                </a:solidFill>
                <a:effectLst/>
                <a:uFillTx/>
                <a:latin typeface="+mn-lt"/>
                <a:ea typeface="+mn-ea"/>
                <a:cs typeface="+mn-cs"/>
                <a:sym typeface="Helvetica Neue Medium"/>
              </a:rPr>
              <a:t>Mon </a:t>
            </a:r>
            <a:r>
              <a:rPr kumimoji="0" lang="en-US" sz="4800" b="0" i="0" u="none" strike="noStrike" cap="none" spc="0" normalizeH="0" baseline="0" dirty="0" err="1">
                <a:ln>
                  <a:noFill/>
                </a:ln>
                <a:solidFill>
                  <a:schemeClr val="tx1">
                    <a:lumMod val="95000"/>
                    <a:lumOff val="5000"/>
                  </a:schemeClr>
                </a:solidFill>
                <a:effectLst/>
                <a:uFillTx/>
                <a:latin typeface="+mn-lt"/>
                <a:ea typeface="+mn-ea"/>
                <a:cs typeface="+mn-cs"/>
                <a:sym typeface="Helvetica Neue Medium"/>
              </a:rPr>
              <a:t>Projet</a:t>
            </a:r>
            <a:endParaRPr kumimoji="0" lang="en-US" sz="4800" b="0" i="0" u="none" strike="noStrike" cap="none" spc="0" normalizeH="0" baseline="0" dirty="0">
              <a:ln>
                <a:noFill/>
              </a:ln>
              <a:solidFill>
                <a:schemeClr val="tx1">
                  <a:lumMod val="95000"/>
                  <a:lumOff val="5000"/>
                </a:schemeClr>
              </a:solidFill>
              <a:effectLst/>
              <a:uFillTx/>
              <a:latin typeface="+mn-lt"/>
              <a:ea typeface="+mn-ea"/>
              <a:cs typeface="+mn-cs"/>
              <a:sym typeface="Helvetica Neue Medium"/>
            </a:endParaRPr>
          </a:p>
        </p:txBody>
      </p:sp>
      <p:pic>
        <p:nvPicPr>
          <p:cNvPr id="22" name="Picture 21" descr="LATMOS RG: Resource Record Summary">
            <a:extLst>
              <a:ext uri="{FF2B5EF4-FFF2-40B4-BE49-F238E27FC236}">
                <a16:creationId xmlns:a16="http://schemas.microsoft.com/office/drawing/2014/main" id="{85C1967A-06A9-DEF5-65B2-A7DBE8A76F09}"/>
              </a:ext>
            </a:extLst>
          </p:cNvPr>
          <p:cNvPicPr>
            <a:picLocks noChangeAspect="1"/>
          </p:cNvPicPr>
          <p:nvPr/>
        </p:nvPicPr>
        <p:blipFill>
          <a:blip r:embed="rId7"/>
          <a:stretch>
            <a:fillRect/>
          </a:stretch>
        </p:blipFill>
        <p:spPr>
          <a:xfrm>
            <a:off x="13992627" y="4624130"/>
            <a:ext cx="880844" cy="818523"/>
          </a:xfrm>
          <a:prstGeom prst="rect">
            <a:avLst/>
          </a:prstGeom>
        </p:spPr>
      </p:pic>
      <p:grpSp>
        <p:nvGrpSpPr>
          <p:cNvPr id="24" name="Group 23">
            <a:extLst>
              <a:ext uri="{FF2B5EF4-FFF2-40B4-BE49-F238E27FC236}">
                <a16:creationId xmlns:a16="http://schemas.microsoft.com/office/drawing/2014/main" id="{6EA1F4A7-F861-1BF3-4799-269A67390CD0}"/>
              </a:ext>
            </a:extLst>
          </p:cNvPr>
          <p:cNvGrpSpPr/>
          <p:nvPr/>
        </p:nvGrpSpPr>
        <p:grpSpPr>
          <a:xfrm>
            <a:off x="1338303" y="5018417"/>
            <a:ext cx="6146475" cy="8697583"/>
            <a:chOff x="577049" y="4794069"/>
            <a:chExt cx="6146475" cy="8697583"/>
          </a:xfrm>
        </p:grpSpPr>
        <p:pic>
          <p:nvPicPr>
            <p:cNvPr id="3" name="Picture 2">
              <a:extLst>
                <a:ext uri="{FF2B5EF4-FFF2-40B4-BE49-F238E27FC236}">
                  <a16:creationId xmlns:a16="http://schemas.microsoft.com/office/drawing/2014/main" id="{3EB541A2-80FD-3019-49D1-3F681659D941}"/>
                </a:ext>
              </a:extLst>
            </p:cNvPr>
            <p:cNvPicPr>
              <a:picLocks noChangeAspect="1"/>
            </p:cNvPicPr>
            <p:nvPr/>
          </p:nvPicPr>
          <p:blipFill>
            <a:blip r:embed="rId8"/>
            <a:srcRect l="691" t="1625" r="72823" b="30568"/>
            <a:stretch>
              <a:fillRect/>
            </a:stretch>
          </p:blipFill>
          <p:spPr>
            <a:xfrm>
              <a:off x="577049" y="4997163"/>
              <a:ext cx="5823751" cy="8494489"/>
            </a:xfrm>
            <a:prstGeom prst="rect">
              <a:avLst/>
            </a:prstGeom>
          </p:spPr>
        </p:pic>
        <p:sp>
          <p:nvSpPr>
            <p:cNvPr id="23" name="Rectangle 22">
              <a:extLst>
                <a:ext uri="{FF2B5EF4-FFF2-40B4-BE49-F238E27FC236}">
                  <a16:creationId xmlns:a16="http://schemas.microsoft.com/office/drawing/2014/main" id="{2F901F27-CB4A-A7F3-A1C0-0A6FB8194A69}"/>
                </a:ext>
              </a:extLst>
            </p:cNvPr>
            <p:cNvSpPr/>
            <p:nvPr/>
          </p:nvSpPr>
          <p:spPr>
            <a:xfrm>
              <a:off x="5878286" y="4794069"/>
              <a:ext cx="845238" cy="1841862"/>
            </a:xfrm>
            <a:prstGeom prst="rect">
              <a:avLst/>
            </a:prstGeom>
            <a:solidFill>
              <a:schemeClr val="bg1"/>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indent="0" algn="ctr" defTabSz="821531"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FFFFFF"/>
                </a:solidFill>
                <a:effectLst/>
                <a:uFillTx/>
                <a:latin typeface="+mn-lt"/>
                <a:ea typeface="+mn-ea"/>
                <a:cs typeface="+mn-cs"/>
                <a:sym typeface="Helvetica Neue Medium"/>
              </a:endParaRPr>
            </a:p>
          </p:txBody>
        </p:sp>
      </p:grpSp>
      <p:sp>
        <p:nvSpPr>
          <p:cNvPr id="25" name="Rectangle 24">
            <a:extLst>
              <a:ext uri="{FF2B5EF4-FFF2-40B4-BE49-F238E27FC236}">
                <a16:creationId xmlns:a16="http://schemas.microsoft.com/office/drawing/2014/main" id="{42982E82-73AE-6556-BD6E-CE710BEDF775}"/>
              </a:ext>
            </a:extLst>
          </p:cNvPr>
          <p:cNvSpPr/>
          <p:nvPr/>
        </p:nvSpPr>
        <p:spPr>
          <a:xfrm>
            <a:off x="3386888" y="8192691"/>
            <a:ext cx="3056709" cy="966651"/>
          </a:xfrm>
          <a:prstGeom prst="rect">
            <a:avLst/>
          </a:prstGeom>
          <a:solidFill>
            <a:schemeClr val="bg1"/>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indent="0" algn="ctr" defTabSz="821531"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dirty="0">
              <a:ln>
                <a:noFill/>
              </a:ln>
              <a:solidFill>
                <a:srgbClr val="FFFFFF"/>
              </a:solidFill>
              <a:effectLst/>
              <a:uFillTx/>
              <a:latin typeface="+mn-lt"/>
              <a:ea typeface="+mn-ea"/>
              <a:cs typeface="+mn-cs"/>
              <a:sym typeface="Helvetica Neue Medium"/>
            </a:endParaRPr>
          </a:p>
        </p:txBody>
      </p:sp>
      <p:sp>
        <p:nvSpPr>
          <p:cNvPr id="26" name="TextBox 25">
            <a:extLst>
              <a:ext uri="{FF2B5EF4-FFF2-40B4-BE49-F238E27FC236}">
                <a16:creationId xmlns:a16="http://schemas.microsoft.com/office/drawing/2014/main" id="{9198B35E-2085-742E-0A67-8821F22E462E}"/>
              </a:ext>
            </a:extLst>
          </p:cNvPr>
          <p:cNvSpPr txBox="1"/>
          <p:nvPr/>
        </p:nvSpPr>
        <p:spPr>
          <a:xfrm>
            <a:off x="2807865" y="8192691"/>
            <a:ext cx="3831675" cy="88293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indent="0" algn="ctr" defTabSz="821531" rtl="0" fontAlgn="auto" latinLnBrk="0" hangingPunct="0">
              <a:lnSpc>
                <a:spcPct val="100000"/>
              </a:lnSpc>
              <a:spcBef>
                <a:spcPts val="0"/>
              </a:spcBef>
              <a:spcAft>
                <a:spcPts val="0"/>
              </a:spcAft>
              <a:buClrTx/>
              <a:buSzTx/>
              <a:buFontTx/>
              <a:buNone/>
              <a:tabLst/>
            </a:pPr>
            <a:r>
              <a:rPr kumimoji="0" lang="fr-FR" sz="2400" b="0" i="0" u="none" strike="noStrike" cap="none" spc="0" normalizeH="0" baseline="0" noProof="1">
                <a:ln>
                  <a:noFill/>
                </a:ln>
                <a:solidFill>
                  <a:srgbClr val="000000"/>
                </a:solidFill>
                <a:effectLst/>
                <a:uFillTx/>
                <a:latin typeface="Helvetica" pitchFamily="2" charset="0"/>
                <a:cs typeface="Times New Roman" panose="02020603050405020304" pitchFamily="18" charset="0"/>
                <a:sym typeface="Helvetica Neue"/>
              </a:rPr>
              <a:t>Interactions glace – environnement externe</a:t>
            </a:r>
          </a:p>
        </p:txBody>
      </p:sp>
      <p:cxnSp>
        <p:nvCxnSpPr>
          <p:cNvPr id="28" name="Straight Arrow Connector 27">
            <a:extLst>
              <a:ext uri="{FF2B5EF4-FFF2-40B4-BE49-F238E27FC236}">
                <a16:creationId xmlns:a16="http://schemas.microsoft.com/office/drawing/2014/main" id="{3329B74C-69F8-60DB-DDF8-15B8A06A129F}"/>
              </a:ext>
            </a:extLst>
          </p:cNvPr>
          <p:cNvCxnSpPr>
            <a:cxnSpLocks/>
          </p:cNvCxnSpPr>
          <p:nvPr/>
        </p:nvCxnSpPr>
        <p:spPr>
          <a:xfrm flipV="1">
            <a:off x="7302712" y="7700217"/>
            <a:ext cx="2315963" cy="1561012"/>
          </a:xfrm>
          <a:prstGeom prst="straightConnector1">
            <a:avLst/>
          </a:prstGeom>
          <a:noFill/>
          <a:ln w="63500" cap="flat">
            <a:solidFill>
              <a:srgbClr val="000000"/>
            </a:solidFill>
            <a:prstDash val="solid"/>
            <a:miter lim="400000"/>
            <a:tailEnd type="triangle"/>
          </a:ln>
          <a:effectLst/>
          <a:sp3d/>
        </p:spPr>
        <p:style>
          <a:lnRef idx="0">
            <a:scrgbClr r="0" g="0" b="0"/>
          </a:lnRef>
          <a:fillRef idx="0">
            <a:scrgbClr r="0" g="0" b="0"/>
          </a:fillRef>
          <a:effectRef idx="0">
            <a:scrgbClr r="0" g="0" b="0"/>
          </a:effectRef>
          <a:fontRef idx="none"/>
        </p:style>
      </p:cxnSp>
      <p:sp>
        <p:nvSpPr>
          <p:cNvPr id="30" name="TextBox 29">
            <a:extLst>
              <a:ext uri="{FF2B5EF4-FFF2-40B4-BE49-F238E27FC236}">
                <a16:creationId xmlns:a16="http://schemas.microsoft.com/office/drawing/2014/main" id="{C2B17AC8-F0BD-7708-2E95-102E9D95E6E5}"/>
              </a:ext>
            </a:extLst>
          </p:cNvPr>
          <p:cNvSpPr txBox="1"/>
          <p:nvPr/>
        </p:nvSpPr>
        <p:spPr>
          <a:xfrm>
            <a:off x="9828766" y="9726290"/>
            <a:ext cx="14087303" cy="149848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algn="l"/>
            <a:r>
              <a:rPr lang="en-US" dirty="0"/>
              <a:t>Des </a:t>
            </a:r>
            <a:r>
              <a:rPr lang="en-US" dirty="0" err="1"/>
              <a:t>outils</a:t>
            </a:r>
            <a:r>
              <a:rPr lang="en-US" dirty="0"/>
              <a:t> de </a:t>
            </a:r>
            <a:r>
              <a:rPr lang="en-US" dirty="0" err="1"/>
              <a:t>références</a:t>
            </a:r>
            <a:r>
              <a:rPr lang="en-US" dirty="0"/>
              <a:t> pour les futures missions </a:t>
            </a:r>
            <a:r>
              <a:rPr lang="en-US" dirty="0" err="1"/>
              <a:t>d’exploration</a:t>
            </a:r>
            <a:r>
              <a:rPr lang="en-US" dirty="0"/>
              <a:t> du </a:t>
            </a:r>
            <a:r>
              <a:rPr lang="en-US" dirty="0" err="1"/>
              <a:t>système</a:t>
            </a:r>
            <a:r>
              <a:rPr lang="en-US" dirty="0"/>
              <a:t> </a:t>
            </a:r>
            <a:r>
              <a:rPr lang="en-US" dirty="0" err="1"/>
              <a:t>solaire</a:t>
            </a:r>
            <a:r>
              <a:rPr lang="en-US" dirty="0"/>
              <a:t> : JUICE, Europa Clipper, ExoMars, ESA L4 </a:t>
            </a:r>
            <a:r>
              <a:rPr lang="en-US" dirty="0" err="1"/>
              <a:t>Encelade</a:t>
            </a:r>
            <a:r>
              <a:rPr lang="en-US" dirty="0"/>
              <a:t> ?</a:t>
            </a:r>
          </a:p>
          <a:p>
            <a:pPr marL="514350" indent="-514350" algn="l">
              <a:buFontTx/>
              <a:buAutoNum type="arabicPeriod"/>
            </a:pPr>
            <a:endParaRPr kumimoji="0" lang="en-US" sz="2400" b="0" i="0" u="none" strike="noStrike" cap="none" spc="0" normalizeH="0" baseline="0" dirty="0">
              <a:ln>
                <a:noFill/>
              </a:ln>
              <a:solidFill>
                <a:srgbClr val="000000"/>
              </a:solidFill>
              <a:effectLst/>
              <a:uFillTx/>
              <a:latin typeface="Helvetica Neue"/>
              <a:ea typeface="Helvetica Neue"/>
              <a:cs typeface="Helvetica Neue"/>
              <a:sym typeface="Helvetica Neue"/>
            </a:endParaRPr>
          </a:p>
        </p:txBody>
      </p:sp>
      <p:cxnSp>
        <p:nvCxnSpPr>
          <p:cNvPr id="34" name="Straight Arrow Connector 33">
            <a:extLst>
              <a:ext uri="{FF2B5EF4-FFF2-40B4-BE49-F238E27FC236}">
                <a16:creationId xmlns:a16="http://schemas.microsoft.com/office/drawing/2014/main" id="{6C5DCB49-4C30-4F80-0A73-E6D72D2AE850}"/>
              </a:ext>
            </a:extLst>
          </p:cNvPr>
          <p:cNvCxnSpPr>
            <a:cxnSpLocks/>
          </p:cNvCxnSpPr>
          <p:nvPr/>
        </p:nvCxnSpPr>
        <p:spPr>
          <a:xfrm>
            <a:off x="7302711" y="10221723"/>
            <a:ext cx="2315964" cy="0"/>
          </a:xfrm>
          <a:prstGeom prst="straightConnector1">
            <a:avLst/>
          </a:prstGeom>
          <a:noFill/>
          <a:ln w="63500" cap="flat">
            <a:solidFill>
              <a:srgbClr val="000000"/>
            </a:solidFill>
            <a:prstDash val="solid"/>
            <a:miter lim="400000"/>
            <a:tailEnd type="triangle"/>
          </a:ln>
          <a:effectLst/>
          <a:sp3d/>
        </p:spPr>
        <p:style>
          <a:lnRef idx="0">
            <a:scrgbClr r="0" g="0" b="0"/>
          </a:lnRef>
          <a:fillRef idx="0">
            <a:scrgbClr r="0" g="0" b="0"/>
          </a:fillRef>
          <a:effectRef idx="0">
            <a:scrgbClr r="0" g="0" b="0"/>
          </a:effectRef>
          <a:fontRef idx="none"/>
        </p:style>
      </p:cxnSp>
      <p:sp>
        <p:nvSpPr>
          <p:cNvPr id="36" name="TextBox 35">
            <a:extLst>
              <a:ext uri="{FF2B5EF4-FFF2-40B4-BE49-F238E27FC236}">
                <a16:creationId xmlns:a16="http://schemas.microsoft.com/office/drawing/2014/main" id="{0E36026E-AAA4-CFB0-805B-6E56BDFE0F30}"/>
              </a:ext>
            </a:extLst>
          </p:cNvPr>
          <p:cNvSpPr txBox="1"/>
          <p:nvPr/>
        </p:nvSpPr>
        <p:spPr>
          <a:xfrm>
            <a:off x="9759333" y="5939348"/>
            <a:ext cx="14156736" cy="359136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algn="l"/>
            <a:r>
              <a:rPr lang="en-US" dirty="0"/>
              <a:t>4 </a:t>
            </a:r>
            <a:r>
              <a:rPr lang="en-US" dirty="0" err="1"/>
              <a:t>grandes</a:t>
            </a:r>
            <a:r>
              <a:rPr lang="en-US" dirty="0"/>
              <a:t> questions </a:t>
            </a:r>
            <a:r>
              <a:rPr lang="en-US" dirty="0" err="1"/>
              <a:t>scientifiques</a:t>
            </a:r>
            <a:r>
              <a:rPr lang="en-US" dirty="0"/>
              <a:t> (4 publications) :</a:t>
            </a:r>
          </a:p>
          <a:p>
            <a:pPr algn="l"/>
            <a:endParaRPr lang="en-US" sz="2400" dirty="0"/>
          </a:p>
          <a:p>
            <a:pPr marL="514350" indent="-514350" algn="l">
              <a:buFont typeface="+mj-lt"/>
              <a:buAutoNum type="arabicPeriod"/>
            </a:pPr>
            <a:r>
              <a:rPr lang="en-US" sz="2400" b="0" dirty="0"/>
              <a:t>Quel est </a:t>
            </a:r>
            <a:r>
              <a:rPr lang="en-US" sz="2400" b="0" dirty="0" err="1"/>
              <a:t>l’effet</a:t>
            </a:r>
            <a:r>
              <a:rPr lang="en-US" sz="2400" b="0" dirty="0"/>
              <a:t> des </a:t>
            </a:r>
            <a:r>
              <a:rPr lang="en-US" sz="2400" b="0" dirty="0" err="1"/>
              <a:t>impuretés</a:t>
            </a:r>
            <a:r>
              <a:rPr lang="en-US" sz="2400" b="0" dirty="0"/>
              <a:t> sur la </a:t>
            </a:r>
            <a:r>
              <a:rPr lang="en-US" sz="2400" b="0" dirty="0" err="1"/>
              <a:t>stabilité</a:t>
            </a:r>
            <a:r>
              <a:rPr lang="en-US" sz="2400" b="0" dirty="0"/>
              <a:t> et la </a:t>
            </a:r>
            <a:r>
              <a:rPr lang="en-US" sz="2400" b="0" dirty="0" err="1"/>
              <a:t>dynamique</a:t>
            </a:r>
            <a:r>
              <a:rPr lang="en-US" sz="2400" b="0" dirty="0"/>
              <a:t> de la glace d’eau dans le Système </a:t>
            </a:r>
            <a:r>
              <a:rPr lang="en-US" sz="2400" b="0" dirty="0" err="1"/>
              <a:t>solaire</a:t>
            </a:r>
            <a:r>
              <a:rPr lang="en-US" sz="2400" b="0" dirty="0"/>
              <a:t> ? </a:t>
            </a:r>
          </a:p>
          <a:p>
            <a:pPr marL="514350" indent="-514350" algn="l">
              <a:buFont typeface="+mj-lt"/>
              <a:buAutoNum type="arabicPeriod"/>
            </a:pPr>
            <a:r>
              <a:rPr lang="en-US" sz="2400" b="0" dirty="0"/>
              <a:t>Quelle est la </a:t>
            </a:r>
            <a:r>
              <a:rPr lang="en-US" sz="2400" b="0" dirty="0" err="1"/>
              <a:t>cinétique</a:t>
            </a:r>
            <a:r>
              <a:rPr lang="en-US" sz="2400" b="0" dirty="0"/>
              <a:t> du </a:t>
            </a:r>
            <a:r>
              <a:rPr lang="en-US" sz="2400" b="0" dirty="0" err="1"/>
              <a:t>métamorphisme</a:t>
            </a:r>
            <a:r>
              <a:rPr lang="en-US" sz="2400" b="0" dirty="0"/>
              <a:t> de la glace sur Mars et Europe ? </a:t>
            </a:r>
          </a:p>
          <a:p>
            <a:pPr marL="514350" indent="-514350" algn="l">
              <a:buFont typeface="+mj-lt"/>
              <a:buAutoNum type="arabicPeriod"/>
            </a:pPr>
            <a:r>
              <a:rPr lang="en-US" sz="2400" b="0" dirty="0"/>
              <a:t>Le </a:t>
            </a:r>
            <a:r>
              <a:rPr lang="en-US" sz="2400" b="0" dirty="0" err="1"/>
              <a:t>métamorphisme</a:t>
            </a:r>
            <a:r>
              <a:rPr lang="en-US" sz="2400" b="0" dirty="0"/>
              <a:t> par gradient est-il un processus </a:t>
            </a:r>
            <a:r>
              <a:rPr lang="en-US" sz="2400" b="0" dirty="0" err="1"/>
              <a:t>majeur</a:t>
            </a:r>
            <a:r>
              <a:rPr lang="en-US" sz="2400" b="0" dirty="0"/>
              <a:t> dans les </a:t>
            </a:r>
            <a:r>
              <a:rPr lang="en-US" sz="2400" b="0" dirty="0" err="1"/>
              <a:t>glaces</a:t>
            </a:r>
            <a:r>
              <a:rPr lang="en-US" sz="2400" b="0" dirty="0"/>
              <a:t> </a:t>
            </a:r>
            <a:r>
              <a:rPr lang="en-US" sz="2400" b="0" dirty="0" err="1"/>
              <a:t>planétaires</a:t>
            </a:r>
            <a:r>
              <a:rPr lang="en-US" sz="2400" b="0" dirty="0"/>
              <a:t> ? </a:t>
            </a:r>
          </a:p>
          <a:p>
            <a:pPr marL="514350" indent="-514350" algn="l">
              <a:buFont typeface="+mj-lt"/>
              <a:buAutoNum type="arabicPeriod"/>
            </a:pPr>
            <a:r>
              <a:rPr lang="en-US" sz="2400" b="0" dirty="0"/>
              <a:t>Quels processus </a:t>
            </a:r>
            <a:r>
              <a:rPr lang="en-US" sz="2400" b="0" dirty="0" err="1"/>
              <a:t>contrôlent</a:t>
            </a:r>
            <a:r>
              <a:rPr lang="en-US" sz="2400" b="0" dirty="0"/>
              <a:t> la destruction et la reconstruction des surfaces </a:t>
            </a:r>
            <a:r>
              <a:rPr lang="en-US" sz="2400" b="0" dirty="0" err="1"/>
              <a:t>glacées</a:t>
            </a:r>
            <a:r>
              <a:rPr lang="en-US" sz="2400" b="0" dirty="0"/>
              <a:t> </a:t>
            </a:r>
            <a:r>
              <a:rPr lang="en-US" sz="2400" b="0" dirty="0" err="1"/>
              <a:t>d’Europe</a:t>
            </a:r>
            <a:r>
              <a:rPr lang="en-US" sz="2400" b="0" dirty="0"/>
              <a:t> et des lunes </a:t>
            </a:r>
            <a:r>
              <a:rPr lang="en-US" sz="2400" b="0" dirty="0" err="1"/>
              <a:t>glacées</a:t>
            </a:r>
            <a:r>
              <a:rPr lang="en-US" sz="2400" b="0" dirty="0"/>
              <a:t> ? </a:t>
            </a:r>
          </a:p>
          <a:p>
            <a:pPr marL="514350" indent="-514350" algn="l">
              <a:buFontTx/>
              <a:buAutoNum type="arabicPeriod"/>
            </a:pPr>
            <a:endParaRPr kumimoji="0" lang="en-US" sz="2400" b="0" i="0" u="none" strike="noStrike" cap="none" spc="0" normalizeH="0" baseline="0" dirty="0">
              <a:ln>
                <a:noFill/>
              </a:ln>
              <a:solidFill>
                <a:srgbClr val="000000"/>
              </a:solidFill>
              <a:effectLst/>
              <a:uFillTx/>
              <a:latin typeface="Helvetica Neue"/>
              <a:ea typeface="Helvetica Neue"/>
              <a:cs typeface="Helvetica Neue"/>
              <a:sym typeface="Helvetica Neue"/>
            </a:endParaRPr>
          </a:p>
        </p:txBody>
      </p:sp>
      <p:pic>
        <p:nvPicPr>
          <p:cNvPr id="38" name="Picture 37">
            <a:extLst>
              <a:ext uri="{FF2B5EF4-FFF2-40B4-BE49-F238E27FC236}">
                <a16:creationId xmlns:a16="http://schemas.microsoft.com/office/drawing/2014/main" id="{3CF3197F-DD45-0D1F-45BD-DAED4A19D12A}"/>
              </a:ext>
            </a:extLst>
          </p:cNvPr>
          <p:cNvPicPr>
            <a:picLocks noChangeAspect="1"/>
          </p:cNvPicPr>
          <p:nvPr/>
        </p:nvPicPr>
        <p:blipFill>
          <a:blip r:embed="rId8"/>
          <a:srcRect l="-236" t="70743" r="32378" b="60"/>
          <a:stretch>
            <a:fillRect/>
          </a:stretch>
        </p:blipFill>
        <p:spPr>
          <a:xfrm>
            <a:off x="9749026" y="11371735"/>
            <a:ext cx="9368046" cy="2296451"/>
          </a:xfrm>
          <a:prstGeom prst="rect">
            <a:avLst/>
          </a:prstGeom>
        </p:spPr>
      </p:pic>
      <p:cxnSp>
        <p:nvCxnSpPr>
          <p:cNvPr id="41" name="Straight Arrow Connector 40">
            <a:extLst>
              <a:ext uri="{FF2B5EF4-FFF2-40B4-BE49-F238E27FC236}">
                <a16:creationId xmlns:a16="http://schemas.microsoft.com/office/drawing/2014/main" id="{A09A7F2A-D21D-D353-A545-6A6C95388509}"/>
              </a:ext>
            </a:extLst>
          </p:cNvPr>
          <p:cNvCxnSpPr>
            <a:cxnSpLocks/>
          </p:cNvCxnSpPr>
          <p:nvPr/>
        </p:nvCxnSpPr>
        <p:spPr>
          <a:xfrm>
            <a:off x="7302711" y="11028523"/>
            <a:ext cx="2137718" cy="916127"/>
          </a:xfrm>
          <a:prstGeom prst="straightConnector1">
            <a:avLst/>
          </a:prstGeom>
          <a:noFill/>
          <a:ln w="63500" cap="flat">
            <a:solidFill>
              <a:srgbClr val="000000"/>
            </a:solidFill>
            <a:prstDash val="solid"/>
            <a:miter lim="400000"/>
            <a:tailEnd type="triangle"/>
          </a:ln>
          <a:effectLst/>
          <a:sp3d/>
        </p:spPr>
        <p:style>
          <a:lnRef idx="0">
            <a:scrgbClr r="0" g="0" b="0"/>
          </a:lnRef>
          <a:fillRef idx="0">
            <a:scrgbClr r="0" g="0" b="0"/>
          </a:fillRef>
          <a:effectRef idx="0">
            <a:scrgbClr r="0" g="0" b="0"/>
          </a:effectRef>
          <a:fontRef idx="none"/>
        </p:style>
      </p:cxnSp>
    </p:spTree>
    <p:extLst>
      <p:ext uri="{BB962C8B-B14F-4D97-AF65-F5344CB8AC3E}">
        <p14:creationId xmlns:p14="http://schemas.microsoft.com/office/powerpoint/2010/main" val="2697839912"/>
      </p:ext>
    </p:extLst>
  </p:cSld>
  <p:clrMapOvr>
    <a:masterClrMapping/>
  </p:clrMapOvr>
  <p:transition spd="med"/>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DAD71AA-955B-4342-BA3E-4E55FEDE1325}"/>
            </a:ext>
          </a:extLst>
        </p:cNvPr>
        <p:cNvGrpSpPr/>
        <p:nvPr/>
      </p:nvGrpSpPr>
      <p:grpSpPr>
        <a:xfrm>
          <a:off x="0" y="0"/>
          <a:ext cx="0" cy="0"/>
          <a:chOff x="0" y="0"/>
          <a:chExt cx="0" cy="0"/>
        </a:xfrm>
      </p:grpSpPr>
      <p:sp>
        <p:nvSpPr>
          <p:cNvPr id="4" name="Titre 1">
            <a:extLst>
              <a:ext uri="{FF2B5EF4-FFF2-40B4-BE49-F238E27FC236}">
                <a16:creationId xmlns:a16="http://schemas.microsoft.com/office/drawing/2014/main" id="{0A85CC2D-40BD-56C8-7093-DCA148475445}"/>
              </a:ext>
            </a:extLst>
          </p:cNvPr>
          <p:cNvSpPr txBox="1"/>
          <p:nvPr/>
        </p:nvSpPr>
        <p:spPr>
          <a:xfrm>
            <a:off x="429007" y="5765393"/>
            <a:ext cx="23525985" cy="109260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68580" tIns="68580" rIns="68580" bIns="68580">
            <a:spAutoFit/>
          </a:bodyPr>
          <a:lstStyle>
            <a:lvl1pPr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6200">
                <a:latin typeface="Helvetica"/>
                <a:ea typeface="Helvetica"/>
                <a:cs typeface="Helvetica"/>
                <a:sym typeface="Helvetica"/>
              </a:defRPr>
            </a:lvl1pPr>
          </a:lstStyle>
          <a:p>
            <a:r>
              <a:rPr lang="en-US" dirty="0"/>
              <a:t>Backup</a:t>
            </a:r>
            <a:endParaRPr dirty="0"/>
          </a:p>
        </p:txBody>
      </p:sp>
    </p:spTree>
    <p:extLst>
      <p:ext uri="{BB962C8B-B14F-4D97-AF65-F5344CB8AC3E}">
        <p14:creationId xmlns:p14="http://schemas.microsoft.com/office/powerpoint/2010/main" val="1856883405"/>
      </p:ext>
    </p:extLst>
  </p:cSld>
  <p:clrMapOvr>
    <a:masterClrMapping/>
  </p:clrMapOvr>
  <p:transition spd="med"/>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85" name="Mars_Map.jpg" descr="Mars_Map.jpg"/>
          <p:cNvPicPr>
            <a:picLocks noChangeAspect="1"/>
          </p:cNvPicPr>
          <p:nvPr/>
        </p:nvPicPr>
        <p:blipFill>
          <a:blip r:embed="rId2"/>
          <a:srcRect l="1666" t="4461" r="1666" b="4685"/>
          <a:stretch>
            <a:fillRect/>
          </a:stretch>
        </p:blipFill>
        <p:spPr>
          <a:xfrm>
            <a:off x="2560637" y="1577709"/>
            <a:ext cx="19262820" cy="11785894"/>
          </a:xfrm>
          <a:prstGeom prst="rect">
            <a:avLst/>
          </a:prstGeom>
          <a:ln w="12700">
            <a:miter lim="400000"/>
          </a:ln>
        </p:spPr>
      </p:pic>
      <p:sp>
        <p:nvSpPr>
          <p:cNvPr id="286" name="Rectangle 18"/>
          <p:cNvSpPr/>
          <p:nvPr/>
        </p:nvSpPr>
        <p:spPr>
          <a:xfrm>
            <a:off x="2560637" y="1157763"/>
            <a:ext cx="19262726" cy="12654835"/>
          </a:xfrm>
          <a:custGeom>
            <a:avLst/>
            <a:gdLst/>
            <a:ahLst/>
            <a:cxnLst>
              <a:cxn ang="0">
                <a:pos x="wd2" y="hd2"/>
              </a:cxn>
              <a:cxn ang="5400000">
                <a:pos x="wd2" y="hd2"/>
              </a:cxn>
              <a:cxn ang="10800000">
                <a:pos x="wd2" y="hd2"/>
              </a:cxn>
              <a:cxn ang="16200000">
                <a:pos x="wd2" y="hd2"/>
              </a:cxn>
            </a:cxnLst>
            <a:rect l="0" t="0" r="r" b="b"/>
            <a:pathLst>
              <a:path w="21600" h="21600" extrusionOk="0">
                <a:moveTo>
                  <a:pt x="0" y="10800"/>
                </a:moveTo>
                <a:cubicBezTo>
                  <a:pt x="0" y="16747"/>
                  <a:pt x="4835" y="21569"/>
                  <a:pt x="10800" y="21569"/>
                </a:cubicBezTo>
                <a:cubicBezTo>
                  <a:pt x="16765" y="21569"/>
                  <a:pt x="21600" y="16747"/>
                  <a:pt x="21600" y="10800"/>
                </a:cubicBezTo>
                <a:lnTo>
                  <a:pt x="21600" y="21600"/>
                </a:lnTo>
                <a:lnTo>
                  <a:pt x="0" y="21600"/>
                </a:lnTo>
                <a:close/>
                <a:moveTo>
                  <a:pt x="0" y="0"/>
                </a:moveTo>
                <a:lnTo>
                  <a:pt x="21600" y="0"/>
                </a:lnTo>
                <a:lnTo>
                  <a:pt x="21600" y="10800"/>
                </a:lnTo>
                <a:cubicBezTo>
                  <a:pt x="21600" y="4853"/>
                  <a:pt x="16765" y="31"/>
                  <a:pt x="10800" y="31"/>
                </a:cubicBezTo>
                <a:cubicBezTo>
                  <a:pt x="4835" y="31"/>
                  <a:pt x="0" y="4853"/>
                  <a:pt x="0" y="10800"/>
                </a:cubicBezTo>
                <a:close/>
              </a:path>
            </a:pathLst>
          </a:custGeom>
          <a:solidFill>
            <a:srgbClr val="FFFFFF"/>
          </a:solidFill>
          <a:ln w="12700">
            <a:miter lim="400000"/>
          </a:ln>
        </p:spPr>
        <p:txBody>
          <a:bodyPr lIns="45719" rIns="45719"/>
          <a:lstStyle/>
          <a:p>
            <a:pPr defTabSz="914400">
              <a:defRPr sz="2400" b="0">
                <a:solidFill>
                  <a:srgbClr val="FFFFFF"/>
                </a:solidFill>
                <a:latin typeface="Times Roman"/>
                <a:ea typeface="Times Roman"/>
                <a:cs typeface="Times Roman"/>
                <a:sym typeface="Times Roman"/>
              </a:defRPr>
            </a:pPr>
            <a:endParaRPr/>
          </a:p>
        </p:txBody>
      </p:sp>
      <p:sp>
        <p:nvSpPr>
          <p:cNvPr id="287" name="90°N"/>
          <p:cNvSpPr txBox="1"/>
          <p:nvPr/>
        </p:nvSpPr>
        <p:spPr>
          <a:xfrm>
            <a:off x="7329903" y="1247759"/>
            <a:ext cx="1063474" cy="6140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t>90°N</a:t>
            </a:r>
          </a:p>
        </p:txBody>
      </p:sp>
      <p:sp>
        <p:nvSpPr>
          <p:cNvPr id="288" name="60°N"/>
          <p:cNvSpPr txBox="1"/>
          <p:nvPr/>
        </p:nvSpPr>
        <p:spPr>
          <a:xfrm>
            <a:off x="4454314" y="2517445"/>
            <a:ext cx="1063474" cy="6140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t>60°N</a:t>
            </a:r>
          </a:p>
        </p:txBody>
      </p:sp>
      <p:sp>
        <p:nvSpPr>
          <p:cNvPr id="289" name="30°N"/>
          <p:cNvSpPr txBox="1"/>
          <p:nvPr/>
        </p:nvSpPr>
        <p:spPr>
          <a:xfrm>
            <a:off x="2269914" y="4651045"/>
            <a:ext cx="1063474" cy="6140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t>30°N</a:t>
            </a:r>
          </a:p>
        </p:txBody>
      </p:sp>
      <p:sp>
        <p:nvSpPr>
          <p:cNvPr id="290" name="0°"/>
          <p:cNvSpPr txBox="1"/>
          <p:nvPr/>
        </p:nvSpPr>
        <p:spPr>
          <a:xfrm>
            <a:off x="1793003" y="7178133"/>
            <a:ext cx="544095" cy="6140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t>0°</a:t>
            </a:r>
          </a:p>
        </p:txBody>
      </p:sp>
      <p:sp>
        <p:nvSpPr>
          <p:cNvPr id="291" name="30°S"/>
          <p:cNvSpPr txBox="1"/>
          <p:nvPr/>
        </p:nvSpPr>
        <p:spPr>
          <a:xfrm>
            <a:off x="2284951" y="9655410"/>
            <a:ext cx="1033400" cy="6140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t>30°S</a:t>
            </a:r>
          </a:p>
        </p:txBody>
      </p:sp>
      <p:sp>
        <p:nvSpPr>
          <p:cNvPr id="292" name="60°S"/>
          <p:cNvSpPr txBox="1"/>
          <p:nvPr/>
        </p:nvSpPr>
        <p:spPr>
          <a:xfrm>
            <a:off x="4469351" y="11797970"/>
            <a:ext cx="1033400" cy="6140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t>60°S</a:t>
            </a:r>
          </a:p>
        </p:txBody>
      </p:sp>
      <p:sp>
        <p:nvSpPr>
          <p:cNvPr id="293" name="90°S"/>
          <p:cNvSpPr txBox="1"/>
          <p:nvPr/>
        </p:nvSpPr>
        <p:spPr>
          <a:xfrm>
            <a:off x="7344940" y="13114322"/>
            <a:ext cx="1033400" cy="61409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t>90°S</a:t>
            </a:r>
          </a:p>
        </p:txBody>
      </p:sp>
      <p:sp>
        <p:nvSpPr>
          <p:cNvPr id="294" name="180°"/>
          <p:cNvSpPr txBox="1"/>
          <p:nvPr/>
        </p:nvSpPr>
        <p:spPr>
          <a:xfrm>
            <a:off x="8371697" y="1089009"/>
            <a:ext cx="996011" cy="6140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t>180°</a:t>
            </a:r>
          </a:p>
        </p:txBody>
      </p:sp>
      <p:sp>
        <p:nvSpPr>
          <p:cNvPr id="295" name="90°W"/>
          <p:cNvSpPr txBox="1"/>
          <p:nvPr/>
        </p:nvSpPr>
        <p:spPr>
          <a:xfrm>
            <a:off x="9965950" y="1089009"/>
            <a:ext cx="1146379" cy="6140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t>90°W</a:t>
            </a:r>
          </a:p>
        </p:txBody>
      </p:sp>
      <p:sp>
        <p:nvSpPr>
          <p:cNvPr id="296" name="0°"/>
          <p:cNvSpPr txBox="1"/>
          <p:nvPr/>
        </p:nvSpPr>
        <p:spPr>
          <a:xfrm>
            <a:off x="11919953" y="1089009"/>
            <a:ext cx="544094" cy="6140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t>0°</a:t>
            </a:r>
          </a:p>
        </p:txBody>
      </p:sp>
      <p:sp>
        <p:nvSpPr>
          <p:cNvPr id="297" name="90°E"/>
          <p:cNvSpPr txBox="1"/>
          <p:nvPr/>
        </p:nvSpPr>
        <p:spPr>
          <a:xfrm>
            <a:off x="13757340" y="1089009"/>
            <a:ext cx="1018363" cy="6140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t>90°E</a:t>
            </a:r>
          </a:p>
        </p:txBody>
      </p:sp>
      <p:sp>
        <p:nvSpPr>
          <p:cNvPr id="298" name="180°E"/>
          <p:cNvSpPr txBox="1"/>
          <p:nvPr/>
        </p:nvSpPr>
        <p:spPr>
          <a:xfrm>
            <a:off x="15157995" y="1089009"/>
            <a:ext cx="1244322" cy="6140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t>180°E</a:t>
            </a:r>
          </a:p>
        </p:txBody>
      </p:sp>
      <p:pic>
        <p:nvPicPr>
          <p:cNvPr id="299" name="Image" descr="Image"/>
          <p:cNvPicPr>
            <a:picLocks noChangeAspect="1"/>
          </p:cNvPicPr>
          <p:nvPr/>
        </p:nvPicPr>
        <p:blipFill>
          <a:blip r:embed="rId3">
            <a:alphaModFix amt="0"/>
          </a:blip>
          <a:stretch>
            <a:fillRect/>
          </a:stretch>
        </p:blipFill>
        <p:spPr>
          <a:xfrm>
            <a:off x="11857006" y="1639887"/>
            <a:ext cx="614097" cy="614097"/>
          </a:xfrm>
          <a:prstGeom prst="rect">
            <a:avLst/>
          </a:prstGeom>
          <a:ln w="12700">
            <a:miter lim="400000"/>
          </a:ln>
        </p:spPr>
      </p:pic>
      <p:pic>
        <p:nvPicPr>
          <p:cNvPr id="300" name="Image" descr="Image"/>
          <p:cNvPicPr>
            <a:picLocks noChangeAspect="1"/>
          </p:cNvPicPr>
          <p:nvPr/>
        </p:nvPicPr>
        <p:blipFill>
          <a:blip r:embed="rId3">
            <a:alphaModFix amt="0"/>
          </a:blip>
          <a:stretch>
            <a:fillRect/>
          </a:stretch>
        </p:blipFill>
        <p:spPr>
          <a:xfrm>
            <a:off x="11787809" y="1738470"/>
            <a:ext cx="416930" cy="416931"/>
          </a:xfrm>
          <a:prstGeom prst="rect">
            <a:avLst/>
          </a:prstGeom>
          <a:ln w="12700">
            <a:miter lim="400000"/>
          </a:ln>
        </p:spPr>
      </p:pic>
      <p:pic>
        <p:nvPicPr>
          <p:cNvPr id="301" name="Image" descr="Image"/>
          <p:cNvPicPr>
            <a:picLocks/>
          </p:cNvPicPr>
          <p:nvPr/>
        </p:nvPicPr>
        <p:blipFill>
          <a:blip r:embed="rId4">
            <a:alphaModFix amt="0"/>
          </a:blip>
          <a:stretch>
            <a:fillRect/>
          </a:stretch>
        </p:blipFill>
        <p:spPr>
          <a:xfrm>
            <a:off x="11786723" y="1745809"/>
            <a:ext cx="419101" cy="419101"/>
          </a:xfrm>
          <a:prstGeom prst="rect">
            <a:avLst/>
          </a:prstGeom>
          <a:ln w="12700">
            <a:miter lim="400000"/>
          </a:ln>
        </p:spPr>
      </p:pic>
      <p:grpSp>
        <p:nvGrpSpPr>
          <p:cNvPr id="306" name="Group"/>
          <p:cNvGrpSpPr/>
          <p:nvPr/>
        </p:nvGrpSpPr>
        <p:grpSpPr>
          <a:xfrm>
            <a:off x="11737005" y="1693640"/>
            <a:ext cx="996332" cy="1004889"/>
            <a:chOff x="0" y="0"/>
            <a:chExt cx="996330" cy="1004887"/>
          </a:xfrm>
        </p:grpSpPr>
        <p:pic>
          <p:nvPicPr>
            <p:cNvPr id="304" name="Image" descr="Image"/>
            <p:cNvPicPr>
              <a:picLocks noChangeAspect="1"/>
            </p:cNvPicPr>
            <p:nvPr/>
          </p:nvPicPr>
          <p:blipFill>
            <a:blip r:embed="rId3">
              <a:alphaModFix amt="0"/>
            </a:blip>
            <a:srcRect l="432" r="432"/>
            <a:stretch>
              <a:fillRect/>
            </a:stretch>
          </p:blipFill>
          <p:spPr>
            <a:xfrm>
              <a:off x="87" y="0"/>
              <a:ext cx="996085" cy="1004786"/>
            </a:xfrm>
            <a:prstGeom prst="rect">
              <a:avLst/>
            </a:prstGeom>
            <a:ln w="12700" cap="flat">
              <a:noFill/>
              <a:miter lim="400000"/>
            </a:ln>
            <a:effectLst/>
          </p:spPr>
        </p:pic>
        <p:sp>
          <p:nvSpPr>
            <p:cNvPr id="305" name="Rectangle 18"/>
            <p:cNvSpPr/>
            <p:nvPr/>
          </p:nvSpPr>
          <p:spPr>
            <a:xfrm>
              <a:off x="0" y="0"/>
              <a:ext cx="996331" cy="1004888"/>
            </a:xfrm>
            <a:custGeom>
              <a:avLst/>
              <a:gdLst/>
              <a:ahLst/>
              <a:cxnLst>
                <a:cxn ang="0">
                  <a:pos x="wd2" y="hd2"/>
                </a:cxn>
                <a:cxn ang="5400000">
                  <a:pos x="wd2" y="hd2"/>
                </a:cxn>
                <a:cxn ang="10800000">
                  <a:pos x="wd2" y="hd2"/>
                </a:cxn>
                <a:cxn ang="16200000">
                  <a:pos x="wd2" y="hd2"/>
                </a:cxn>
              </a:cxnLst>
              <a:rect l="0" t="0" r="r" b="b"/>
              <a:pathLst>
                <a:path w="21600" h="21600" extrusionOk="0">
                  <a:moveTo>
                    <a:pt x="0" y="10800"/>
                  </a:moveTo>
                  <a:cubicBezTo>
                    <a:pt x="0" y="16747"/>
                    <a:pt x="4835" y="21569"/>
                    <a:pt x="10800" y="21569"/>
                  </a:cubicBezTo>
                  <a:cubicBezTo>
                    <a:pt x="16765" y="21569"/>
                    <a:pt x="21600" y="16747"/>
                    <a:pt x="21600" y="10800"/>
                  </a:cubicBezTo>
                  <a:lnTo>
                    <a:pt x="21600" y="21600"/>
                  </a:lnTo>
                  <a:lnTo>
                    <a:pt x="0" y="21600"/>
                  </a:lnTo>
                  <a:close/>
                  <a:moveTo>
                    <a:pt x="0" y="0"/>
                  </a:moveTo>
                  <a:lnTo>
                    <a:pt x="21600" y="0"/>
                  </a:lnTo>
                  <a:lnTo>
                    <a:pt x="21600" y="10800"/>
                  </a:lnTo>
                  <a:cubicBezTo>
                    <a:pt x="21600" y="4853"/>
                    <a:pt x="16765" y="31"/>
                    <a:pt x="10800" y="31"/>
                  </a:cubicBezTo>
                  <a:cubicBezTo>
                    <a:pt x="4835" y="31"/>
                    <a:pt x="0" y="4853"/>
                    <a:pt x="0" y="10800"/>
                  </a:cubicBezTo>
                  <a:close/>
                </a:path>
              </a:pathLst>
            </a:custGeom>
            <a:solidFill>
              <a:srgbClr val="FFFFFF">
                <a:alpha val="0"/>
              </a:srgbClr>
            </a:solidFill>
            <a:ln w="12700" cap="flat">
              <a:noFill/>
              <a:miter lim="400000"/>
            </a:ln>
            <a:effectLst/>
          </p:spPr>
          <p:txBody>
            <a:bodyPr wrap="square" lIns="45719" tIns="45719" rIns="45719" bIns="45719" numCol="1" anchor="t">
              <a:noAutofit/>
            </a:bodyPr>
            <a:lstStyle/>
            <a:p>
              <a:pPr defTabSz="914400">
                <a:defRPr sz="2400" b="0">
                  <a:latin typeface="Times Roman"/>
                  <a:ea typeface="Times Roman"/>
                  <a:cs typeface="Times Roman"/>
                  <a:sym typeface="Times Roman"/>
                </a:defRPr>
              </a:pPr>
              <a:endParaRPr/>
            </a:p>
          </p:txBody>
        </p:sp>
      </p:grpSp>
      <p:pic>
        <p:nvPicPr>
          <p:cNvPr id="308" name="jgre21866-fig-0001-m.jpg" descr="jgre21866-fig-0001-m.jpg"/>
          <p:cNvPicPr>
            <a:picLocks/>
          </p:cNvPicPr>
          <p:nvPr/>
        </p:nvPicPr>
        <p:blipFill>
          <a:blip r:embed="rId5">
            <a:alphaModFix amt="0"/>
          </a:blip>
          <a:stretch>
            <a:fillRect/>
          </a:stretch>
        </p:blipFill>
        <p:spPr>
          <a:xfrm>
            <a:off x="10568570" y="12697835"/>
            <a:ext cx="416930" cy="416567"/>
          </a:xfrm>
          <a:prstGeom prst="rect">
            <a:avLst/>
          </a:prstGeom>
          <a:ln w="12700">
            <a:miter lim="400000"/>
          </a:ln>
        </p:spPr>
      </p:pic>
      <p:pic>
        <p:nvPicPr>
          <p:cNvPr id="309" name="Image" descr="Image"/>
          <p:cNvPicPr>
            <a:picLocks/>
          </p:cNvPicPr>
          <p:nvPr/>
        </p:nvPicPr>
        <p:blipFill>
          <a:blip r:embed="rId6">
            <a:alphaModFix amt="0"/>
          </a:blip>
          <a:srcRect l="8864" r="14192"/>
          <a:stretch>
            <a:fillRect/>
          </a:stretch>
        </p:blipFill>
        <p:spPr>
          <a:xfrm>
            <a:off x="11689291" y="12447887"/>
            <a:ext cx="614092" cy="558555"/>
          </a:xfrm>
          <a:prstGeom prst="rect">
            <a:avLst/>
          </a:prstGeom>
          <a:ln w="12700">
            <a:miter lim="400000"/>
          </a:ln>
        </p:spPr>
      </p:pic>
      <p:sp>
        <p:nvSpPr>
          <p:cNvPr id="311" name="Line"/>
          <p:cNvSpPr/>
          <p:nvPr/>
        </p:nvSpPr>
        <p:spPr>
          <a:xfrm>
            <a:off x="11537410" y="12906118"/>
            <a:ext cx="1528085" cy="1"/>
          </a:xfrm>
          <a:prstGeom prst="line">
            <a:avLst/>
          </a:prstGeom>
          <a:ln w="76200">
            <a:solidFill>
              <a:srgbClr val="FFFFFF">
                <a:alpha val="0"/>
              </a:srgbClr>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313" name="Titre 1"/>
          <p:cNvSpPr txBox="1"/>
          <p:nvPr/>
        </p:nvSpPr>
        <p:spPr>
          <a:xfrm>
            <a:off x="6883438" y="-30655"/>
            <a:ext cx="10617124" cy="107696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68580" tIns="68580" rIns="68580" bIns="68580">
            <a:spAutoFit/>
          </a:bodyPr>
          <a:lstStyle>
            <a:lvl1pPr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6200">
                <a:latin typeface="Helvetica"/>
                <a:ea typeface="Helvetica"/>
                <a:cs typeface="Helvetica"/>
                <a:sym typeface="Helvetica"/>
              </a:defRPr>
            </a:lvl1pPr>
          </a:lstStyle>
          <a:p>
            <a:r>
              <a:t>Introduction </a:t>
            </a:r>
          </a:p>
        </p:txBody>
      </p:sp>
      <p:sp>
        <p:nvSpPr>
          <p:cNvPr id="2" name="Titre 1">
            <a:extLst>
              <a:ext uri="{FF2B5EF4-FFF2-40B4-BE49-F238E27FC236}">
                <a16:creationId xmlns:a16="http://schemas.microsoft.com/office/drawing/2014/main" id="{909B39FB-E3D8-FBC7-83B6-B19BFAD67BC8}"/>
              </a:ext>
            </a:extLst>
          </p:cNvPr>
          <p:cNvSpPr txBox="1"/>
          <p:nvPr/>
        </p:nvSpPr>
        <p:spPr>
          <a:xfrm>
            <a:off x="285381" y="12105018"/>
            <a:ext cx="8337865" cy="152349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68580" tIns="68580" rIns="68580" bIns="68580">
            <a:spAutoFit/>
          </a:bodyPr>
          <a:lstStyle/>
          <a:p>
            <a:pPr algn="l" defTabSz="457200">
              <a:spcBef>
                <a:spcPts val="1600"/>
              </a:spcBef>
              <a:defRPr sz="3000" b="0" i="1">
                <a:latin typeface="Times Roman"/>
                <a:ea typeface="Times Roman"/>
                <a:cs typeface="Times Roman"/>
                <a:sym typeface="Times Roman"/>
              </a:defRPr>
            </a:pPr>
            <a:br>
              <a:rPr/>
            </a:br>
            <a:r>
              <a:rPr err="1"/>
              <a:t>Crédits</a:t>
            </a:r>
            <a:r>
              <a:t> : MSSS/MO/ JPL /NAS</a:t>
            </a:r>
            <a:r>
              <a:rPr lang="en-US"/>
              <a:t>A</a:t>
            </a:r>
            <a:r>
              <a:t>/National Geographic</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17" name="Mars_Map.jpg" descr="Mars_Map.jpg"/>
          <p:cNvPicPr>
            <a:picLocks noChangeAspect="1"/>
          </p:cNvPicPr>
          <p:nvPr/>
        </p:nvPicPr>
        <p:blipFill>
          <a:blip r:embed="rId3"/>
          <a:srcRect l="1666" t="4461" r="1666" b="4685"/>
          <a:stretch>
            <a:fillRect/>
          </a:stretch>
        </p:blipFill>
        <p:spPr>
          <a:xfrm>
            <a:off x="2560637" y="1577709"/>
            <a:ext cx="19262820" cy="11785894"/>
          </a:xfrm>
          <a:prstGeom prst="rect">
            <a:avLst/>
          </a:prstGeom>
          <a:ln w="12700">
            <a:miter lim="400000"/>
          </a:ln>
        </p:spPr>
      </p:pic>
      <p:sp>
        <p:nvSpPr>
          <p:cNvPr id="318" name="Rectangle 18"/>
          <p:cNvSpPr/>
          <p:nvPr/>
        </p:nvSpPr>
        <p:spPr>
          <a:xfrm>
            <a:off x="2560637" y="1157763"/>
            <a:ext cx="19262726" cy="12654835"/>
          </a:xfrm>
          <a:custGeom>
            <a:avLst/>
            <a:gdLst/>
            <a:ahLst/>
            <a:cxnLst>
              <a:cxn ang="0">
                <a:pos x="wd2" y="hd2"/>
              </a:cxn>
              <a:cxn ang="5400000">
                <a:pos x="wd2" y="hd2"/>
              </a:cxn>
              <a:cxn ang="10800000">
                <a:pos x="wd2" y="hd2"/>
              </a:cxn>
              <a:cxn ang="16200000">
                <a:pos x="wd2" y="hd2"/>
              </a:cxn>
            </a:cxnLst>
            <a:rect l="0" t="0" r="r" b="b"/>
            <a:pathLst>
              <a:path w="21600" h="21600" extrusionOk="0">
                <a:moveTo>
                  <a:pt x="0" y="10800"/>
                </a:moveTo>
                <a:cubicBezTo>
                  <a:pt x="0" y="16747"/>
                  <a:pt x="4835" y="21569"/>
                  <a:pt x="10800" y="21569"/>
                </a:cubicBezTo>
                <a:cubicBezTo>
                  <a:pt x="16765" y="21569"/>
                  <a:pt x="21600" y="16747"/>
                  <a:pt x="21600" y="10800"/>
                </a:cubicBezTo>
                <a:lnTo>
                  <a:pt x="21600" y="21600"/>
                </a:lnTo>
                <a:lnTo>
                  <a:pt x="0" y="21600"/>
                </a:lnTo>
                <a:close/>
                <a:moveTo>
                  <a:pt x="0" y="0"/>
                </a:moveTo>
                <a:lnTo>
                  <a:pt x="21600" y="0"/>
                </a:lnTo>
                <a:lnTo>
                  <a:pt x="21600" y="10800"/>
                </a:lnTo>
                <a:cubicBezTo>
                  <a:pt x="21600" y="4853"/>
                  <a:pt x="16765" y="31"/>
                  <a:pt x="10800" y="31"/>
                </a:cubicBezTo>
                <a:cubicBezTo>
                  <a:pt x="4835" y="31"/>
                  <a:pt x="0" y="4853"/>
                  <a:pt x="0" y="10800"/>
                </a:cubicBezTo>
                <a:close/>
              </a:path>
            </a:pathLst>
          </a:custGeom>
          <a:solidFill>
            <a:srgbClr val="FFFFFF"/>
          </a:solidFill>
          <a:ln w="12700">
            <a:miter lim="400000"/>
          </a:ln>
        </p:spPr>
        <p:txBody>
          <a:bodyPr lIns="45719" rIns="45719"/>
          <a:lstStyle/>
          <a:p>
            <a:pPr defTabSz="914400">
              <a:defRPr sz="2400" b="0">
                <a:solidFill>
                  <a:srgbClr val="FFFFFF"/>
                </a:solidFill>
                <a:latin typeface="Times Roman"/>
                <a:ea typeface="Times Roman"/>
                <a:cs typeface="Times Roman"/>
                <a:sym typeface="Times Roman"/>
              </a:defRPr>
            </a:pPr>
            <a:endParaRPr/>
          </a:p>
        </p:txBody>
      </p:sp>
      <p:sp>
        <p:nvSpPr>
          <p:cNvPr id="319" name="90°N"/>
          <p:cNvSpPr txBox="1"/>
          <p:nvPr/>
        </p:nvSpPr>
        <p:spPr>
          <a:xfrm>
            <a:off x="7329903" y="1247759"/>
            <a:ext cx="1063474" cy="6140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t>90°N</a:t>
            </a:r>
          </a:p>
        </p:txBody>
      </p:sp>
      <p:sp>
        <p:nvSpPr>
          <p:cNvPr id="320" name="60°N"/>
          <p:cNvSpPr txBox="1"/>
          <p:nvPr/>
        </p:nvSpPr>
        <p:spPr>
          <a:xfrm>
            <a:off x="4454314" y="2517445"/>
            <a:ext cx="1063474" cy="6140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t>60°N</a:t>
            </a:r>
          </a:p>
        </p:txBody>
      </p:sp>
      <p:sp>
        <p:nvSpPr>
          <p:cNvPr id="321" name="30°N"/>
          <p:cNvSpPr txBox="1"/>
          <p:nvPr/>
        </p:nvSpPr>
        <p:spPr>
          <a:xfrm>
            <a:off x="2269914" y="4651045"/>
            <a:ext cx="1063474" cy="6140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t>30°N</a:t>
            </a:r>
          </a:p>
        </p:txBody>
      </p:sp>
      <p:sp>
        <p:nvSpPr>
          <p:cNvPr id="322" name="0°"/>
          <p:cNvSpPr txBox="1"/>
          <p:nvPr/>
        </p:nvSpPr>
        <p:spPr>
          <a:xfrm>
            <a:off x="1793003" y="7178133"/>
            <a:ext cx="544095" cy="6140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t>0°</a:t>
            </a:r>
          </a:p>
        </p:txBody>
      </p:sp>
      <p:sp>
        <p:nvSpPr>
          <p:cNvPr id="323" name="30°S"/>
          <p:cNvSpPr txBox="1"/>
          <p:nvPr/>
        </p:nvSpPr>
        <p:spPr>
          <a:xfrm>
            <a:off x="2284951" y="9655410"/>
            <a:ext cx="1033400" cy="6140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t>30°S</a:t>
            </a:r>
          </a:p>
        </p:txBody>
      </p:sp>
      <p:sp>
        <p:nvSpPr>
          <p:cNvPr id="324" name="60°S"/>
          <p:cNvSpPr txBox="1"/>
          <p:nvPr/>
        </p:nvSpPr>
        <p:spPr>
          <a:xfrm>
            <a:off x="4469351" y="11797970"/>
            <a:ext cx="1033400" cy="6140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t>60°S</a:t>
            </a:r>
          </a:p>
        </p:txBody>
      </p:sp>
      <p:sp>
        <p:nvSpPr>
          <p:cNvPr id="325" name="90°S"/>
          <p:cNvSpPr txBox="1"/>
          <p:nvPr/>
        </p:nvSpPr>
        <p:spPr>
          <a:xfrm>
            <a:off x="7344940" y="13114322"/>
            <a:ext cx="1033400" cy="61409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t>90°S</a:t>
            </a:r>
          </a:p>
        </p:txBody>
      </p:sp>
      <p:sp>
        <p:nvSpPr>
          <p:cNvPr id="326" name="180°"/>
          <p:cNvSpPr txBox="1"/>
          <p:nvPr/>
        </p:nvSpPr>
        <p:spPr>
          <a:xfrm>
            <a:off x="8371697" y="1089009"/>
            <a:ext cx="996011" cy="6140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t>180°</a:t>
            </a:r>
          </a:p>
        </p:txBody>
      </p:sp>
      <p:sp>
        <p:nvSpPr>
          <p:cNvPr id="327" name="90°W"/>
          <p:cNvSpPr txBox="1"/>
          <p:nvPr/>
        </p:nvSpPr>
        <p:spPr>
          <a:xfrm>
            <a:off x="9965950" y="1089009"/>
            <a:ext cx="1146379" cy="6140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t>90°W</a:t>
            </a:r>
          </a:p>
        </p:txBody>
      </p:sp>
      <p:sp>
        <p:nvSpPr>
          <p:cNvPr id="328" name="0°"/>
          <p:cNvSpPr txBox="1"/>
          <p:nvPr/>
        </p:nvSpPr>
        <p:spPr>
          <a:xfrm>
            <a:off x="11919953" y="1089009"/>
            <a:ext cx="544094" cy="6140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t>0°</a:t>
            </a:r>
          </a:p>
        </p:txBody>
      </p:sp>
      <p:sp>
        <p:nvSpPr>
          <p:cNvPr id="329" name="90°E"/>
          <p:cNvSpPr txBox="1"/>
          <p:nvPr/>
        </p:nvSpPr>
        <p:spPr>
          <a:xfrm>
            <a:off x="13757340" y="1089009"/>
            <a:ext cx="1018363" cy="6140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t>90°E</a:t>
            </a:r>
          </a:p>
        </p:txBody>
      </p:sp>
      <p:sp>
        <p:nvSpPr>
          <p:cNvPr id="330" name="180°E"/>
          <p:cNvSpPr txBox="1"/>
          <p:nvPr/>
        </p:nvSpPr>
        <p:spPr>
          <a:xfrm>
            <a:off x="15157995" y="1089009"/>
            <a:ext cx="1244322" cy="6140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t>180°E</a:t>
            </a:r>
          </a:p>
        </p:txBody>
      </p:sp>
      <p:pic>
        <p:nvPicPr>
          <p:cNvPr id="331" name="Image" descr="Image"/>
          <p:cNvPicPr>
            <a:picLocks noChangeAspect="1"/>
          </p:cNvPicPr>
          <p:nvPr/>
        </p:nvPicPr>
        <p:blipFill>
          <a:blip r:embed="rId4">
            <a:alphaModFix amt="0"/>
          </a:blip>
          <a:stretch>
            <a:fillRect/>
          </a:stretch>
        </p:blipFill>
        <p:spPr>
          <a:xfrm>
            <a:off x="11857006" y="1639887"/>
            <a:ext cx="614097" cy="614097"/>
          </a:xfrm>
          <a:prstGeom prst="rect">
            <a:avLst/>
          </a:prstGeom>
          <a:ln w="12700">
            <a:miter lim="400000"/>
          </a:ln>
        </p:spPr>
      </p:pic>
      <p:pic>
        <p:nvPicPr>
          <p:cNvPr id="332" name="Image" descr="Image"/>
          <p:cNvPicPr>
            <a:picLocks noChangeAspect="1"/>
          </p:cNvPicPr>
          <p:nvPr/>
        </p:nvPicPr>
        <p:blipFill>
          <a:blip r:embed="rId4">
            <a:alphaModFix amt="0"/>
          </a:blip>
          <a:stretch>
            <a:fillRect/>
          </a:stretch>
        </p:blipFill>
        <p:spPr>
          <a:xfrm>
            <a:off x="11787809" y="1738470"/>
            <a:ext cx="416930" cy="416931"/>
          </a:xfrm>
          <a:prstGeom prst="rect">
            <a:avLst/>
          </a:prstGeom>
          <a:ln w="12700">
            <a:miter lim="400000"/>
          </a:ln>
        </p:spPr>
      </p:pic>
      <p:pic>
        <p:nvPicPr>
          <p:cNvPr id="333" name="Image" descr="Image"/>
          <p:cNvPicPr>
            <a:picLocks/>
          </p:cNvPicPr>
          <p:nvPr/>
        </p:nvPicPr>
        <p:blipFill>
          <a:blip r:embed="rId5">
            <a:alphaModFix amt="0"/>
          </a:blip>
          <a:stretch>
            <a:fillRect/>
          </a:stretch>
        </p:blipFill>
        <p:spPr>
          <a:xfrm>
            <a:off x="11786723" y="1745809"/>
            <a:ext cx="419101" cy="419101"/>
          </a:xfrm>
          <a:prstGeom prst="rect">
            <a:avLst/>
          </a:prstGeom>
          <a:ln w="12700">
            <a:miter lim="400000"/>
          </a:ln>
        </p:spPr>
      </p:pic>
      <p:pic>
        <p:nvPicPr>
          <p:cNvPr id="340" name="jgre21866-fig-0001-m.jpg" descr="jgre21866-fig-0001-m.jpg"/>
          <p:cNvPicPr>
            <a:picLocks/>
          </p:cNvPicPr>
          <p:nvPr/>
        </p:nvPicPr>
        <p:blipFill>
          <a:blip r:embed="rId6"/>
          <a:stretch>
            <a:fillRect/>
          </a:stretch>
        </p:blipFill>
        <p:spPr>
          <a:xfrm>
            <a:off x="2286000" y="2463800"/>
            <a:ext cx="8801100" cy="8801100"/>
          </a:xfrm>
          <a:prstGeom prst="rect">
            <a:avLst/>
          </a:prstGeom>
          <a:ln w="12700">
            <a:miter lim="400000"/>
          </a:ln>
        </p:spPr>
      </p:pic>
      <p:pic>
        <p:nvPicPr>
          <p:cNvPr id="341" name="Image" descr="Image"/>
          <p:cNvPicPr>
            <a:picLocks/>
          </p:cNvPicPr>
          <p:nvPr/>
        </p:nvPicPr>
        <p:blipFill>
          <a:blip r:embed="rId7"/>
          <a:srcRect l="8864" r="14192"/>
          <a:stretch>
            <a:fillRect/>
          </a:stretch>
        </p:blipFill>
        <p:spPr>
          <a:xfrm>
            <a:off x="13258800" y="2463800"/>
            <a:ext cx="8801101" cy="8801100"/>
          </a:xfrm>
          <a:prstGeom prst="rect">
            <a:avLst/>
          </a:prstGeom>
          <a:ln w="12700">
            <a:miter lim="400000"/>
          </a:ln>
        </p:spPr>
      </p:pic>
      <p:sp>
        <p:nvSpPr>
          <p:cNvPr id="342" name="Crédits : MSSS / JPL / NASA"/>
          <p:cNvSpPr txBox="1"/>
          <p:nvPr/>
        </p:nvSpPr>
        <p:spPr>
          <a:xfrm>
            <a:off x="17453271" y="10570234"/>
            <a:ext cx="4593631" cy="61277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defTabSz="457200">
              <a:lnSpc>
                <a:spcPts val="6400"/>
              </a:lnSpc>
              <a:spcBef>
                <a:spcPts val="1600"/>
              </a:spcBef>
              <a:defRPr sz="3000" b="0" i="1">
                <a:solidFill>
                  <a:srgbClr val="FFFFFF"/>
                </a:solidFill>
                <a:latin typeface="Times Roman"/>
                <a:ea typeface="Times Roman"/>
                <a:cs typeface="Times Roman"/>
                <a:sym typeface="Times Roman"/>
              </a:defRPr>
            </a:lvl1pPr>
          </a:lstStyle>
          <a:p>
            <a:r>
              <a:rPr err="1"/>
              <a:t>Crédits</a:t>
            </a:r>
            <a:r>
              <a:t> : MSSS / JPL / NASA</a:t>
            </a:r>
          </a:p>
        </p:txBody>
      </p:sp>
      <p:sp>
        <p:nvSpPr>
          <p:cNvPr id="343" name="Line"/>
          <p:cNvSpPr/>
          <p:nvPr/>
        </p:nvSpPr>
        <p:spPr>
          <a:xfrm flipV="1">
            <a:off x="7200739" y="2441696"/>
            <a:ext cx="6035720" cy="2154833"/>
          </a:xfrm>
          <a:prstGeom prst="line">
            <a:avLst/>
          </a:prstGeom>
          <a:ln w="25400">
            <a:solidFill>
              <a:srgbClr val="000000"/>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344" name="Line"/>
          <p:cNvSpPr/>
          <p:nvPr/>
        </p:nvSpPr>
        <p:spPr>
          <a:xfrm>
            <a:off x="7200738" y="6301784"/>
            <a:ext cx="6035721" cy="4929794"/>
          </a:xfrm>
          <a:prstGeom prst="line">
            <a:avLst/>
          </a:prstGeom>
          <a:ln w="25400">
            <a:solidFill>
              <a:srgbClr val="000000"/>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345" name="Line"/>
          <p:cNvSpPr/>
          <p:nvPr/>
        </p:nvSpPr>
        <p:spPr>
          <a:xfrm>
            <a:off x="13661116" y="11056617"/>
            <a:ext cx="1528085" cy="1"/>
          </a:xfrm>
          <a:prstGeom prst="line">
            <a:avLst/>
          </a:prstGeom>
          <a:ln w="76200">
            <a:solidFill>
              <a:srgbClr val="FFFFFF"/>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346" name="120 km"/>
          <p:cNvSpPr txBox="1"/>
          <p:nvPr/>
        </p:nvSpPr>
        <p:spPr>
          <a:xfrm>
            <a:off x="13770568" y="10455150"/>
            <a:ext cx="1309180" cy="61277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defTabSz="457200">
              <a:lnSpc>
                <a:spcPts val="6400"/>
              </a:lnSpc>
              <a:spcBef>
                <a:spcPts val="1600"/>
              </a:spcBef>
              <a:defRPr sz="3000" b="0">
                <a:solidFill>
                  <a:srgbClr val="FFFFFF"/>
                </a:solidFill>
                <a:latin typeface="Times Roman"/>
                <a:ea typeface="Times Roman"/>
                <a:cs typeface="Times Roman"/>
                <a:sym typeface="Times Roman"/>
              </a:defRPr>
            </a:lvl1pPr>
          </a:lstStyle>
          <a:p>
            <a:r>
              <a:t>120 km</a:t>
            </a:r>
          </a:p>
        </p:txBody>
      </p:sp>
      <p:sp>
        <p:nvSpPr>
          <p:cNvPr id="347" name="Smith et al., 2022"/>
          <p:cNvSpPr txBox="1"/>
          <p:nvPr/>
        </p:nvSpPr>
        <p:spPr>
          <a:xfrm>
            <a:off x="8118985" y="10682923"/>
            <a:ext cx="2832994" cy="55849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3000" b="0" i="1">
                <a:solidFill>
                  <a:srgbClr val="FFFFFF"/>
                </a:solidFill>
                <a:latin typeface="Times New Roman"/>
                <a:ea typeface="Times New Roman"/>
                <a:cs typeface="Times New Roman"/>
                <a:sym typeface="Times New Roman"/>
              </a:defRPr>
            </a:lvl1pPr>
          </a:lstStyle>
          <a:p>
            <a:r>
              <a:t>Smith et al., 2022</a:t>
            </a:r>
          </a:p>
        </p:txBody>
      </p:sp>
      <p:sp>
        <p:nvSpPr>
          <p:cNvPr id="348" name="Titre 1"/>
          <p:cNvSpPr txBox="1"/>
          <p:nvPr/>
        </p:nvSpPr>
        <p:spPr>
          <a:xfrm>
            <a:off x="6883438" y="-30655"/>
            <a:ext cx="10617124" cy="107696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68580" tIns="68580" rIns="68580" bIns="68580">
            <a:spAutoFit/>
          </a:bodyPr>
          <a:lstStyle>
            <a:lvl1pPr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6200">
                <a:latin typeface="Helvetica"/>
                <a:ea typeface="Helvetica"/>
                <a:cs typeface="Helvetica"/>
                <a:sym typeface="Helvetica"/>
              </a:defRPr>
            </a:lvl1pPr>
          </a:lstStyle>
          <a:p>
            <a:r>
              <a:t>Introduction </a:t>
            </a:r>
          </a:p>
        </p:txBody>
      </p:sp>
      <p:sp>
        <p:nvSpPr>
          <p:cNvPr id="349" name="Titre 1"/>
          <p:cNvSpPr txBox="1"/>
          <p:nvPr/>
        </p:nvSpPr>
        <p:spPr>
          <a:xfrm>
            <a:off x="285381" y="12105018"/>
            <a:ext cx="8337865" cy="152349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68580" tIns="68580" rIns="68580" bIns="68580">
            <a:spAutoFit/>
          </a:bodyPr>
          <a:lstStyle/>
          <a:p>
            <a:pPr algn="l" defTabSz="457200">
              <a:spcBef>
                <a:spcPts val="1600"/>
              </a:spcBef>
              <a:defRPr sz="3000" b="0" i="1">
                <a:latin typeface="Times Roman"/>
                <a:ea typeface="Times Roman"/>
                <a:cs typeface="Times Roman"/>
                <a:sym typeface="Times Roman"/>
              </a:defRPr>
            </a:pPr>
            <a:br>
              <a:rPr/>
            </a:br>
            <a:r>
              <a:rPr err="1"/>
              <a:t>Crédits</a:t>
            </a:r>
            <a:r>
              <a:t> : MSSS/MO/ JPL /NAS</a:t>
            </a:r>
            <a:r>
              <a:rPr lang="en-US"/>
              <a:t>A</a:t>
            </a:r>
            <a:r>
              <a:t>/National Geographic</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2" name="Oval"/>
          <p:cNvSpPr/>
          <p:nvPr/>
        </p:nvSpPr>
        <p:spPr>
          <a:xfrm rot="660000">
            <a:off x="10279112" y="4071516"/>
            <a:ext cx="11642354" cy="6402825"/>
          </a:xfrm>
          <a:prstGeom prst="ellipse">
            <a:avLst/>
          </a:prstGeom>
          <a:ln w="76200">
            <a:solidFill>
              <a:srgbClr val="FFFFFF"/>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353" name="Line"/>
          <p:cNvSpPr/>
          <p:nvPr/>
        </p:nvSpPr>
        <p:spPr>
          <a:xfrm flipV="1">
            <a:off x="10601579" y="7205165"/>
            <a:ext cx="10602741" cy="12701"/>
          </a:xfrm>
          <a:prstGeom prst="line">
            <a:avLst/>
          </a:prstGeom>
          <a:ln w="25400">
            <a:solidFill>
              <a:srgbClr val="000000"/>
            </a:solidFill>
            <a:prstDash val="sysDot"/>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354" name="Line"/>
          <p:cNvSpPr/>
          <p:nvPr/>
        </p:nvSpPr>
        <p:spPr>
          <a:xfrm flipV="1">
            <a:off x="14705401" y="4305575"/>
            <a:ext cx="1" cy="5811880"/>
          </a:xfrm>
          <a:prstGeom prst="line">
            <a:avLst/>
          </a:prstGeom>
          <a:ln w="25400">
            <a:solidFill>
              <a:srgbClr val="FFFFFF"/>
            </a:solidFill>
            <a:prstDash val="sysDot"/>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355" name="Line"/>
          <p:cNvSpPr/>
          <p:nvPr/>
        </p:nvSpPr>
        <p:spPr>
          <a:xfrm flipH="1" flipV="1">
            <a:off x="10297453" y="6192461"/>
            <a:ext cx="11210995" cy="2435044"/>
          </a:xfrm>
          <a:prstGeom prst="line">
            <a:avLst/>
          </a:prstGeom>
          <a:ln w="25400">
            <a:solidFill>
              <a:srgbClr val="000000"/>
            </a:solidFill>
            <a:prstDash val="sysDot"/>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pic>
        <p:nvPicPr>
          <p:cNvPr id="356" name="Image" descr="Image"/>
          <p:cNvPicPr>
            <a:picLocks noChangeAspect="1"/>
          </p:cNvPicPr>
          <p:nvPr/>
        </p:nvPicPr>
        <p:blipFill>
          <a:blip r:embed="rId2"/>
          <a:srcRect l="7494" t="5558" r="7494" b="5558"/>
          <a:stretch>
            <a:fillRect/>
          </a:stretch>
        </p:blipFill>
        <p:spPr>
          <a:xfrm>
            <a:off x="9703140" y="5587348"/>
            <a:ext cx="1005732" cy="1051561"/>
          </a:xfrm>
          <a:prstGeom prst="rect">
            <a:avLst/>
          </a:prstGeom>
          <a:ln w="12700">
            <a:miter lim="400000"/>
          </a:ln>
        </p:spPr>
      </p:pic>
      <p:pic>
        <p:nvPicPr>
          <p:cNvPr id="357" name="Image" descr="Image"/>
          <p:cNvPicPr>
            <a:picLocks noChangeAspect="1"/>
          </p:cNvPicPr>
          <p:nvPr/>
        </p:nvPicPr>
        <p:blipFill>
          <a:blip r:embed="rId2"/>
          <a:srcRect l="7494" t="5558" r="7494" b="5558"/>
          <a:stretch>
            <a:fillRect/>
          </a:stretch>
        </p:blipFill>
        <p:spPr>
          <a:xfrm>
            <a:off x="14202560" y="3419076"/>
            <a:ext cx="1005732" cy="1051561"/>
          </a:xfrm>
          <a:prstGeom prst="rect">
            <a:avLst/>
          </a:prstGeom>
          <a:ln w="12700">
            <a:miter lim="400000"/>
          </a:ln>
        </p:spPr>
      </p:pic>
      <p:pic>
        <p:nvPicPr>
          <p:cNvPr id="358" name="Image" descr="Image"/>
          <p:cNvPicPr>
            <a:picLocks noChangeAspect="1"/>
          </p:cNvPicPr>
          <p:nvPr/>
        </p:nvPicPr>
        <p:blipFill>
          <a:blip r:embed="rId2"/>
          <a:srcRect l="7494" t="5558" r="7494" b="5558"/>
          <a:stretch>
            <a:fillRect/>
          </a:stretch>
        </p:blipFill>
        <p:spPr>
          <a:xfrm>
            <a:off x="14102420" y="9673559"/>
            <a:ext cx="1005732" cy="1051561"/>
          </a:xfrm>
          <a:prstGeom prst="rect">
            <a:avLst/>
          </a:prstGeom>
          <a:ln w="12700">
            <a:miter lim="400000"/>
          </a:ln>
        </p:spPr>
      </p:pic>
      <p:pic>
        <p:nvPicPr>
          <p:cNvPr id="359" name="Image" descr="Image"/>
          <p:cNvPicPr>
            <a:picLocks noChangeAspect="1"/>
          </p:cNvPicPr>
          <p:nvPr/>
        </p:nvPicPr>
        <p:blipFill>
          <a:blip r:embed="rId2"/>
          <a:srcRect l="7494" t="5558" r="7494" b="5558"/>
          <a:stretch>
            <a:fillRect/>
          </a:stretch>
        </p:blipFill>
        <p:spPr>
          <a:xfrm>
            <a:off x="21185085" y="6685655"/>
            <a:ext cx="1005732" cy="1051561"/>
          </a:xfrm>
          <a:prstGeom prst="rect">
            <a:avLst/>
          </a:prstGeom>
          <a:ln w="12700">
            <a:miter lim="400000"/>
          </a:ln>
        </p:spPr>
      </p:pic>
      <p:pic>
        <p:nvPicPr>
          <p:cNvPr id="360" name="Image" descr="Image"/>
          <p:cNvPicPr>
            <a:picLocks noChangeAspect="1"/>
          </p:cNvPicPr>
          <p:nvPr/>
        </p:nvPicPr>
        <p:blipFill>
          <a:blip r:embed="rId2"/>
          <a:srcRect l="7494" t="5558" r="7494" b="5558"/>
          <a:stretch>
            <a:fillRect/>
          </a:stretch>
        </p:blipFill>
        <p:spPr>
          <a:xfrm>
            <a:off x="21364412" y="8129915"/>
            <a:ext cx="1005732" cy="1051560"/>
          </a:xfrm>
          <a:prstGeom prst="rect">
            <a:avLst/>
          </a:prstGeom>
          <a:ln w="12700">
            <a:miter lim="400000"/>
          </a:ln>
        </p:spPr>
      </p:pic>
      <p:sp>
        <p:nvSpPr>
          <p:cNvPr id="361" name="Aphélie…"/>
          <p:cNvSpPr txBox="1"/>
          <p:nvPr/>
        </p:nvSpPr>
        <p:spPr>
          <a:xfrm>
            <a:off x="22528036" y="8493242"/>
            <a:ext cx="1503616" cy="63671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p>
            <a:pPr>
              <a:defRPr b="0"/>
            </a:pPr>
            <a:r>
              <a:rPr dirty="0" err="1"/>
              <a:t>Aphélie</a:t>
            </a:r>
            <a:endParaRPr dirty="0"/>
          </a:p>
        </p:txBody>
      </p:sp>
      <p:sp>
        <p:nvSpPr>
          <p:cNvPr id="362" name="Solstice d’été…"/>
          <p:cNvSpPr txBox="1"/>
          <p:nvPr/>
        </p:nvSpPr>
        <p:spPr>
          <a:xfrm>
            <a:off x="21302521" y="6017154"/>
            <a:ext cx="2643351" cy="63671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p>
            <a:pPr>
              <a:defRPr b="0"/>
            </a:pPr>
            <a:r>
              <a:rPr dirty="0"/>
              <a:t>Solstice </a:t>
            </a:r>
            <a:r>
              <a:rPr dirty="0" err="1"/>
              <a:t>d’été</a:t>
            </a:r>
            <a:endParaRPr dirty="0"/>
          </a:p>
        </p:txBody>
      </p:sp>
      <p:sp>
        <p:nvSpPr>
          <p:cNvPr id="363" name="Équinoxe de printemps Sud…"/>
          <p:cNvSpPr txBox="1"/>
          <p:nvPr/>
        </p:nvSpPr>
        <p:spPr>
          <a:xfrm>
            <a:off x="12517706" y="2595143"/>
            <a:ext cx="5241819" cy="63671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p>
            <a:pPr>
              <a:defRPr b="0"/>
            </a:pPr>
            <a:r>
              <a:rPr dirty="0" err="1"/>
              <a:t>Équinoxe</a:t>
            </a:r>
            <a:r>
              <a:rPr dirty="0"/>
              <a:t> de printemps Sud</a:t>
            </a:r>
          </a:p>
        </p:txBody>
      </p:sp>
      <p:sp>
        <p:nvSpPr>
          <p:cNvPr id="364" name="Périhelie…"/>
          <p:cNvSpPr txBox="1"/>
          <p:nvPr/>
        </p:nvSpPr>
        <p:spPr>
          <a:xfrm>
            <a:off x="7641898" y="5862009"/>
            <a:ext cx="1821010" cy="63671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p>
            <a:pPr>
              <a:defRPr b="0"/>
            </a:pPr>
            <a:r>
              <a:rPr dirty="0" err="1"/>
              <a:t>Périhelie</a:t>
            </a:r>
            <a:r>
              <a:rPr dirty="0"/>
              <a:t> </a:t>
            </a:r>
          </a:p>
        </p:txBody>
      </p:sp>
      <p:sp>
        <p:nvSpPr>
          <p:cNvPr id="365" name="Solstice d’hiver…"/>
          <p:cNvSpPr txBox="1"/>
          <p:nvPr/>
        </p:nvSpPr>
        <p:spPr>
          <a:xfrm>
            <a:off x="6420665" y="6954572"/>
            <a:ext cx="2954334" cy="63671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p>
            <a:pPr>
              <a:defRPr b="0"/>
            </a:pPr>
            <a:r>
              <a:rPr dirty="0"/>
              <a:t>Solstice </a:t>
            </a:r>
            <a:r>
              <a:rPr dirty="0" err="1"/>
              <a:t>d’hiver</a:t>
            </a:r>
            <a:endParaRPr dirty="0"/>
          </a:p>
        </p:txBody>
      </p:sp>
      <p:pic>
        <p:nvPicPr>
          <p:cNvPr id="366" name="calvinimage.jpg" descr="calvinimage.jpg"/>
          <p:cNvPicPr>
            <a:picLocks noChangeAspect="1"/>
          </p:cNvPicPr>
          <p:nvPr/>
        </p:nvPicPr>
        <p:blipFill>
          <a:blip r:embed="rId3">
            <a:alphaModFix amt="0"/>
          </a:blip>
          <a:srcRect r="66935" b="67762"/>
          <a:stretch>
            <a:fillRect/>
          </a:stretch>
        </p:blipFill>
        <p:spPr>
          <a:xfrm>
            <a:off x="15247709" y="9673559"/>
            <a:ext cx="1310468" cy="1318505"/>
          </a:xfrm>
          <a:prstGeom prst="rect">
            <a:avLst/>
          </a:prstGeom>
          <a:ln w="12700">
            <a:miter lim="400000"/>
          </a:ln>
        </p:spPr>
      </p:pic>
      <p:sp>
        <p:nvSpPr>
          <p:cNvPr id="367" name="Calvin et al., 2015"/>
          <p:cNvSpPr txBox="1"/>
          <p:nvPr/>
        </p:nvSpPr>
        <p:spPr>
          <a:xfrm>
            <a:off x="14412411" y="9673559"/>
            <a:ext cx="2981078" cy="55849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3000" b="0" i="1">
                <a:solidFill>
                  <a:srgbClr val="FFFFFF"/>
                </a:solidFill>
                <a:latin typeface="Times New Roman"/>
                <a:ea typeface="Times New Roman"/>
                <a:cs typeface="Times New Roman"/>
                <a:sym typeface="Times New Roman"/>
              </a:defRPr>
            </a:lvl1pPr>
          </a:lstStyle>
          <a:p>
            <a:r>
              <a:t>Calvin et al., 2015</a:t>
            </a:r>
          </a:p>
        </p:txBody>
      </p:sp>
      <p:sp>
        <p:nvSpPr>
          <p:cNvPr id="368" name="Line"/>
          <p:cNvSpPr/>
          <p:nvPr/>
        </p:nvSpPr>
        <p:spPr>
          <a:xfrm flipV="1">
            <a:off x="3103775" y="2330920"/>
            <a:ext cx="1" cy="8695002"/>
          </a:xfrm>
          <a:prstGeom prst="line">
            <a:avLst/>
          </a:prstGeom>
          <a:ln w="101600">
            <a:solidFill>
              <a:srgbClr val="000000"/>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369" name="Line"/>
          <p:cNvSpPr/>
          <p:nvPr/>
        </p:nvSpPr>
        <p:spPr>
          <a:xfrm flipH="1" flipV="1">
            <a:off x="1252700" y="2871684"/>
            <a:ext cx="3702152" cy="7867474"/>
          </a:xfrm>
          <a:prstGeom prst="line">
            <a:avLst/>
          </a:prstGeom>
          <a:ln w="101600">
            <a:solidFill>
              <a:srgbClr val="000000"/>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388" name="Connection Line"/>
          <p:cNvSpPr/>
          <p:nvPr/>
        </p:nvSpPr>
        <p:spPr>
          <a:xfrm>
            <a:off x="1387952" y="2465939"/>
            <a:ext cx="1676922" cy="533836"/>
          </a:xfrm>
          <a:custGeom>
            <a:avLst/>
            <a:gdLst/>
            <a:ahLst/>
            <a:cxnLst>
              <a:cxn ang="0">
                <a:pos x="wd2" y="hd2"/>
              </a:cxn>
              <a:cxn ang="5400000">
                <a:pos x="wd2" y="hd2"/>
              </a:cxn>
              <a:cxn ang="10800000">
                <a:pos x="wd2" y="hd2"/>
              </a:cxn>
              <a:cxn ang="16200000">
                <a:pos x="wd2" y="hd2"/>
              </a:cxn>
            </a:cxnLst>
            <a:rect l="0" t="0" r="r" b="b"/>
            <a:pathLst>
              <a:path w="21600" h="19052" extrusionOk="0">
                <a:moveTo>
                  <a:pt x="0" y="19052"/>
                </a:moveTo>
                <a:cubicBezTo>
                  <a:pt x="4922" y="3478"/>
                  <a:pt x="12122" y="-2548"/>
                  <a:pt x="21600" y="974"/>
                </a:cubicBezTo>
              </a:path>
            </a:pathLst>
          </a:custGeom>
          <a:ln w="76200">
            <a:solidFill>
              <a:srgbClr val="000000"/>
            </a:solidFill>
            <a:miter lim="400000"/>
            <a:headEnd type="triangle"/>
          </a:ln>
        </p:spPr>
        <p:txBody>
          <a:bodyPr/>
          <a:lstStyle/>
          <a:p>
            <a:endParaRPr/>
          </a:p>
        </p:txBody>
      </p:sp>
      <p:sp>
        <p:nvSpPr>
          <p:cNvPr id="371" name="25.2°"/>
          <p:cNvSpPr txBox="1"/>
          <p:nvPr/>
        </p:nvSpPr>
        <p:spPr>
          <a:xfrm>
            <a:off x="1674450" y="1710198"/>
            <a:ext cx="1108990" cy="6140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t>25.2°</a:t>
            </a:r>
          </a:p>
        </p:txBody>
      </p:sp>
      <p:pic>
        <p:nvPicPr>
          <p:cNvPr id="372" name="Image" descr="Image"/>
          <p:cNvPicPr>
            <a:picLocks noChangeAspect="1"/>
          </p:cNvPicPr>
          <p:nvPr/>
        </p:nvPicPr>
        <p:blipFill>
          <a:blip r:embed="rId4"/>
          <a:stretch>
            <a:fillRect/>
          </a:stretch>
        </p:blipFill>
        <p:spPr>
          <a:xfrm rot="21060000">
            <a:off x="752042" y="4233534"/>
            <a:ext cx="4411018" cy="4404569"/>
          </a:xfrm>
          <a:prstGeom prst="rect">
            <a:avLst/>
          </a:prstGeom>
          <a:ln w="12700">
            <a:miter lim="400000"/>
          </a:ln>
        </p:spPr>
      </p:pic>
      <p:sp>
        <p:nvSpPr>
          <p:cNvPr id="373" name="Oval"/>
          <p:cNvSpPr/>
          <p:nvPr/>
        </p:nvSpPr>
        <p:spPr>
          <a:xfrm rot="660000">
            <a:off x="10279112" y="4071516"/>
            <a:ext cx="11642354" cy="6402825"/>
          </a:xfrm>
          <a:prstGeom prst="ellipse">
            <a:avLst/>
          </a:prstGeom>
          <a:ln w="76200">
            <a:solidFill>
              <a:srgbClr val="000000"/>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pic>
        <p:nvPicPr>
          <p:cNvPr id="374" name="Image" descr="Image"/>
          <p:cNvPicPr>
            <a:picLocks noChangeAspect="1"/>
          </p:cNvPicPr>
          <p:nvPr/>
        </p:nvPicPr>
        <p:blipFill>
          <a:blip r:embed="rId4"/>
          <a:stretch>
            <a:fillRect/>
          </a:stretch>
        </p:blipFill>
        <p:spPr>
          <a:xfrm>
            <a:off x="9672542" y="5588670"/>
            <a:ext cx="1066756" cy="1065196"/>
          </a:xfrm>
          <a:prstGeom prst="rect">
            <a:avLst/>
          </a:prstGeom>
          <a:ln w="12700">
            <a:miter lim="400000"/>
          </a:ln>
        </p:spPr>
      </p:pic>
      <p:pic>
        <p:nvPicPr>
          <p:cNvPr id="375" name="Image" descr="Image"/>
          <p:cNvPicPr>
            <a:picLocks noChangeAspect="1"/>
          </p:cNvPicPr>
          <p:nvPr/>
        </p:nvPicPr>
        <p:blipFill>
          <a:blip r:embed="rId4"/>
          <a:stretch>
            <a:fillRect/>
          </a:stretch>
        </p:blipFill>
        <p:spPr>
          <a:xfrm>
            <a:off x="9753211" y="6678909"/>
            <a:ext cx="1066756" cy="1065196"/>
          </a:xfrm>
          <a:prstGeom prst="rect">
            <a:avLst/>
          </a:prstGeom>
          <a:ln w="12700">
            <a:miter lim="400000"/>
          </a:ln>
        </p:spPr>
      </p:pic>
      <p:pic>
        <p:nvPicPr>
          <p:cNvPr id="376" name="Image" descr="Image"/>
          <p:cNvPicPr>
            <a:picLocks noChangeAspect="1"/>
          </p:cNvPicPr>
          <p:nvPr/>
        </p:nvPicPr>
        <p:blipFill>
          <a:blip r:embed="rId4"/>
          <a:stretch>
            <a:fillRect/>
          </a:stretch>
        </p:blipFill>
        <p:spPr>
          <a:xfrm>
            <a:off x="14172001" y="3412329"/>
            <a:ext cx="1066756" cy="1065197"/>
          </a:xfrm>
          <a:prstGeom prst="rect">
            <a:avLst/>
          </a:prstGeom>
          <a:ln w="12700">
            <a:miter lim="400000"/>
          </a:ln>
        </p:spPr>
      </p:pic>
      <p:pic>
        <p:nvPicPr>
          <p:cNvPr id="377" name="Image" descr="Image"/>
          <p:cNvPicPr>
            <a:picLocks noChangeAspect="1"/>
          </p:cNvPicPr>
          <p:nvPr/>
        </p:nvPicPr>
        <p:blipFill>
          <a:blip r:embed="rId4"/>
          <a:stretch>
            <a:fillRect/>
          </a:stretch>
        </p:blipFill>
        <p:spPr>
          <a:xfrm>
            <a:off x="21154525" y="6678909"/>
            <a:ext cx="1066756" cy="1065196"/>
          </a:xfrm>
          <a:prstGeom prst="rect">
            <a:avLst/>
          </a:prstGeom>
          <a:ln w="12700">
            <a:miter lim="400000"/>
          </a:ln>
        </p:spPr>
      </p:pic>
      <p:pic>
        <p:nvPicPr>
          <p:cNvPr id="378" name="Image" descr="Image"/>
          <p:cNvPicPr>
            <a:picLocks noChangeAspect="1"/>
          </p:cNvPicPr>
          <p:nvPr/>
        </p:nvPicPr>
        <p:blipFill>
          <a:blip r:embed="rId4"/>
          <a:stretch>
            <a:fillRect/>
          </a:stretch>
        </p:blipFill>
        <p:spPr>
          <a:xfrm>
            <a:off x="21333852" y="8123168"/>
            <a:ext cx="1066756" cy="1065196"/>
          </a:xfrm>
          <a:prstGeom prst="rect">
            <a:avLst/>
          </a:prstGeom>
          <a:ln w="12700">
            <a:miter lim="400000"/>
          </a:ln>
        </p:spPr>
      </p:pic>
      <p:pic>
        <p:nvPicPr>
          <p:cNvPr id="379" name="Image" descr="Image"/>
          <p:cNvPicPr>
            <a:picLocks noChangeAspect="1"/>
          </p:cNvPicPr>
          <p:nvPr/>
        </p:nvPicPr>
        <p:blipFill>
          <a:blip r:embed="rId4"/>
          <a:stretch>
            <a:fillRect/>
          </a:stretch>
        </p:blipFill>
        <p:spPr>
          <a:xfrm>
            <a:off x="14071860" y="9666813"/>
            <a:ext cx="1066756" cy="1065196"/>
          </a:xfrm>
          <a:prstGeom prst="rect">
            <a:avLst/>
          </a:prstGeom>
          <a:ln w="12700">
            <a:miter lim="400000"/>
          </a:ln>
        </p:spPr>
      </p:pic>
      <p:pic>
        <p:nvPicPr>
          <p:cNvPr id="380" name="Image" descr="Image"/>
          <p:cNvPicPr>
            <a:picLocks noChangeAspect="1"/>
          </p:cNvPicPr>
          <p:nvPr/>
        </p:nvPicPr>
        <p:blipFill>
          <a:blip r:embed="rId5"/>
          <a:stretch>
            <a:fillRect/>
          </a:stretch>
        </p:blipFill>
        <p:spPr>
          <a:xfrm>
            <a:off x="13184902" y="5555176"/>
            <a:ext cx="3040999" cy="3040999"/>
          </a:xfrm>
          <a:prstGeom prst="rect">
            <a:avLst/>
          </a:prstGeom>
          <a:ln w="12700">
            <a:miter lim="400000"/>
          </a:ln>
        </p:spPr>
      </p:pic>
      <p:sp>
        <p:nvSpPr>
          <p:cNvPr id="381" name="Obliquité"/>
          <p:cNvSpPr txBox="1"/>
          <p:nvPr/>
        </p:nvSpPr>
        <p:spPr>
          <a:xfrm>
            <a:off x="1436401" y="2837615"/>
            <a:ext cx="1585088" cy="56471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sz="2800" b="0"/>
            </a:lvl1pPr>
          </a:lstStyle>
          <a:p>
            <a:r>
              <a:t>Obliquité</a:t>
            </a:r>
          </a:p>
        </p:txBody>
      </p:sp>
      <p:sp>
        <p:nvSpPr>
          <p:cNvPr id="383" name="Titre 1"/>
          <p:cNvSpPr txBox="1"/>
          <p:nvPr/>
        </p:nvSpPr>
        <p:spPr>
          <a:xfrm>
            <a:off x="6883438" y="-30655"/>
            <a:ext cx="10617124" cy="107696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68580" tIns="68580" rIns="68580" bIns="68580">
            <a:spAutoFit/>
          </a:bodyPr>
          <a:lstStyle>
            <a:lvl1pPr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6200">
                <a:latin typeface="Helvetica"/>
                <a:ea typeface="Helvetica"/>
                <a:cs typeface="Helvetica"/>
                <a:sym typeface="Helvetica"/>
              </a:defRPr>
            </a:lvl1pPr>
          </a:lstStyle>
          <a:p>
            <a:r>
              <a:t>Introduction </a:t>
            </a:r>
          </a:p>
        </p:txBody>
      </p:sp>
      <p:sp>
        <p:nvSpPr>
          <p:cNvPr id="384" name="Équinoxe de printemps Nord…"/>
          <p:cNvSpPr txBox="1"/>
          <p:nvPr/>
        </p:nvSpPr>
        <p:spPr>
          <a:xfrm>
            <a:off x="11896988" y="11059836"/>
            <a:ext cx="5416546" cy="63671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p>
            <a:pPr>
              <a:defRPr b="0"/>
            </a:pPr>
            <a:r>
              <a:rPr dirty="0" err="1"/>
              <a:t>Équinoxe</a:t>
            </a:r>
            <a:r>
              <a:rPr dirty="0"/>
              <a:t> de printemps Nord</a:t>
            </a:r>
          </a:p>
        </p:txBody>
      </p:sp>
      <p:sp>
        <p:nvSpPr>
          <p:cNvPr id="386" name="206 Mkm"/>
          <p:cNvSpPr txBox="1"/>
          <p:nvPr/>
        </p:nvSpPr>
        <p:spPr>
          <a:xfrm rot="720000">
            <a:off x="11318153" y="6116058"/>
            <a:ext cx="1857986" cy="61409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t>206 Mkm</a:t>
            </a:r>
          </a:p>
        </p:txBody>
      </p:sp>
      <p:sp>
        <p:nvSpPr>
          <p:cNvPr id="387" name="249 Mkm"/>
          <p:cNvSpPr txBox="1"/>
          <p:nvPr/>
        </p:nvSpPr>
        <p:spPr>
          <a:xfrm rot="720000">
            <a:off x="18634329" y="7680177"/>
            <a:ext cx="1857986" cy="6140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t>249 Mkm</a:t>
            </a:r>
          </a:p>
        </p:txBody>
      </p:sp>
    </p:spTree>
  </p:cSld>
  <p:clrMapOvr>
    <a:masterClrMapping/>
  </p:clrMapOvr>
  <p:transition spd="med"/>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8" name="Titre 1"/>
          <p:cNvSpPr txBox="1"/>
          <p:nvPr/>
        </p:nvSpPr>
        <p:spPr>
          <a:xfrm>
            <a:off x="-212688" y="11526011"/>
            <a:ext cx="6332423" cy="166494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68580" tIns="68580" rIns="68580" bIns="68580">
            <a:spAutoFit/>
          </a:bodyPr>
          <a:lstStyle/>
          <a:p>
            <a:pPr defTabSz="457200">
              <a:lnSpc>
                <a:spcPts val="6400"/>
              </a:lnSpc>
              <a:spcBef>
                <a:spcPts val="1600"/>
              </a:spcBef>
              <a:defRPr sz="3000" b="0" i="1">
                <a:latin typeface="Times Roman"/>
                <a:ea typeface="Times Roman"/>
                <a:cs typeface="Times Roman"/>
                <a:sym typeface="Times Roman"/>
              </a:defRPr>
            </a:pPr>
            <a:br>
              <a:rPr dirty="0"/>
            </a:br>
            <a:r>
              <a:rPr lang="en-US" dirty="0" err="1"/>
              <a:t>Crédits</a:t>
            </a:r>
            <a:r>
              <a:rPr dirty="0"/>
              <a:t> : NASA / ESA</a:t>
            </a:r>
          </a:p>
        </p:txBody>
      </p:sp>
      <p:pic>
        <p:nvPicPr>
          <p:cNvPr id="469" name="image2.png" descr="image2.png"/>
          <p:cNvPicPr>
            <a:picLocks noChangeAspect="1"/>
          </p:cNvPicPr>
          <p:nvPr/>
        </p:nvPicPr>
        <p:blipFill>
          <a:blip r:embed="rId2"/>
          <a:stretch>
            <a:fillRect/>
          </a:stretch>
        </p:blipFill>
        <p:spPr>
          <a:xfrm>
            <a:off x="14604744" y="2689426"/>
            <a:ext cx="4062427" cy="9230852"/>
          </a:xfrm>
          <a:prstGeom prst="rect">
            <a:avLst/>
          </a:prstGeom>
          <a:ln w="25400">
            <a:solidFill>
              <a:srgbClr val="000000"/>
            </a:solidFill>
            <a:miter lim="400000"/>
          </a:ln>
        </p:spPr>
      </p:pic>
      <p:pic>
        <p:nvPicPr>
          <p:cNvPr id="470" name="image4.png" descr="image4.png"/>
          <p:cNvPicPr>
            <a:picLocks noChangeAspect="1"/>
          </p:cNvPicPr>
          <p:nvPr/>
        </p:nvPicPr>
        <p:blipFill>
          <a:blip r:embed="rId3"/>
          <a:stretch>
            <a:fillRect/>
          </a:stretch>
        </p:blipFill>
        <p:spPr>
          <a:xfrm>
            <a:off x="18660040" y="2689426"/>
            <a:ext cx="2537136" cy="9230852"/>
          </a:xfrm>
          <a:prstGeom prst="rect">
            <a:avLst/>
          </a:prstGeom>
          <a:ln w="25400">
            <a:solidFill>
              <a:srgbClr val="000000"/>
            </a:solidFill>
            <a:miter lim="400000"/>
          </a:ln>
        </p:spPr>
      </p:pic>
      <p:sp>
        <p:nvSpPr>
          <p:cNvPr id="471" name="Formation de givres d’eau de quelques millimètres"/>
          <p:cNvSpPr txBox="1"/>
          <p:nvPr/>
        </p:nvSpPr>
        <p:spPr>
          <a:xfrm>
            <a:off x="13253807" y="1980444"/>
            <a:ext cx="9302421" cy="6140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t>Formation de givres d’eau de quelques millimètres</a:t>
            </a:r>
          </a:p>
        </p:txBody>
      </p:sp>
      <p:sp>
        <p:nvSpPr>
          <p:cNvPr id="472" name="Titre 1"/>
          <p:cNvSpPr txBox="1"/>
          <p:nvPr/>
        </p:nvSpPr>
        <p:spPr>
          <a:xfrm>
            <a:off x="16739241" y="11806883"/>
            <a:ext cx="6332423" cy="60706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68580" tIns="68580" rIns="68580" bIns="68580">
            <a:spAutoFit/>
          </a:bodyPr>
          <a:lstStyle>
            <a:lvl1pPr defTabSz="457200">
              <a:lnSpc>
                <a:spcPts val="6400"/>
              </a:lnSpc>
              <a:spcBef>
                <a:spcPts val="1600"/>
              </a:spcBef>
              <a:defRPr sz="3000" b="0" i="1">
                <a:latin typeface="Times Roman"/>
                <a:ea typeface="Times Roman"/>
                <a:cs typeface="Times Roman"/>
                <a:sym typeface="Times Roman"/>
              </a:defRPr>
            </a:lvl1pPr>
          </a:lstStyle>
          <a:p>
            <a:r>
              <a:t>Lange et al. 2024</a:t>
            </a:r>
          </a:p>
        </p:txBody>
      </p:sp>
      <p:pic>
        <p:nvPicPr>
          <p:cNvPr id="473" name="Image" descr="Image"/>
          <p:cNvPicPr>
            <a:picLocks noChangeAspect="1"/>
          </p:cNvPicPr>
          <p:nvPr/>
        </p:nvPicPr>
        <p:blipFill>
          <a:blip r:embed="rId4"/>
          <a:stretch>
            <a:fillRect/>
          </a:stretch>
        </p:blipFill>
        <p:spPr>
          <a:xfrm>
            <a:off x="3034864" y="2499668"/>
            <a:ext cx="9069392" cy="9121216"/>
          </a:xfrm>
          <a:prstGeom prst="rect">
            <a:avLst/>
          </a:prstGeom>
          <a:ln w="12700">
            <a:miter lim="400000"/>
          </a:ln>
        </p:spPr>
      </p:pic>
      <p:sp>
        <p:nvSpPr>
          <p:cNvPr id="474" name="Rectangle 18"/>
          <p:cNvSpPr/>
          <p:nvPr/>
        </p:nvSpPr>
        <p:spPr>
          <a:xfrm>
            <a:off x="3210404" y="2694157"/>
            <a:ext cx="8718313" cy="8732238"/>
          </a:xfrm>
          <a:custGeom>
            <a:avLst/>
            <a:gdLst/>
            <a:ahLst/>
            <a:cxnLst>
              <a:cxn ang="0">
                <a:pos x="wd2" y="hd2"/>
              </a:cxn>
              <a:cxn ang="5400000">
                <a:pos x="wd2" y="hd2"/>
              </a:cxn>
              <a:cxn ang="10800000">
                <a:pos x="wd2" y="hd2"/>
              </a:cxn>
              <a:cxn ang="16200000">
                <a:pos x="wd2" y="hd2"/>
              </a:cxn>
            </a:cxnLst>
            <a:rect l="0" t="0" r="r" b="b"/>
            <a:pathLst>
              <a:path w="21600" h="21600" extrusionOk="0">
                <a:moveTo>
                  <a:pt x="0" y="10800"/>
                </a:moveTo>
                <a:cubicBezTo>
                  <a:pt x="0" y="16747"/>
                  <a:pt x="4835" y="21569"/>
                  <a:pt x="10800" y="21569"/>
                </a:cubicBezTo>
                <a:cubicBezTo>
                  <a:pt x="16765" y="21569"/>
                  <a:pt x="21600" y="16747"/>
                  <a:pt x="21600" y="10800"/>
                </a:cubicBezTo>
                <a:lnTo>
                  <a:pt x="21600" y="21600"/>
                </a:lnTo>
                <a:lnTo>
                  <a:pt x="0" y="21600"/>
                </a:lnTo>
                <a:close/>
                <a:moveTo>
                  <a:pt x="0" y="0"/>
                </a:moveTo>
                <a:lnTo>
                  <a:pt x="21600" y="0"/>
                </a:lnTo>
                <a:lnTo>
                  <a:pt x="21600" y="10800"/>
                </a:lnTo>
                <a:cubicBezTo>
                  <a:pt x="21600" y="4853"/>
                  <a:pt x="16765" y="31"/>
                  <a:pt x="10800" y="31"/>
                </a:cubicBezTo>
                <a:cubicBezTo>
                  <a:pt x="4835" y="31"/>
                  <a:pt x="0" y="4853"/>
                  <a:pt x="0" y="10800"/>
                </a:cubicBezTo>
                <a:close/>
              </a:path>
            </a:pathLst>
          </a:custGeom>
          <a:solidFill>
            <a:srgbClr val="FFFFFF"/>
          </a:solidFill>
          <a:ln w="12700">
            <a:miter lim="400000"/>
          </a:ln>
        </p:spPr>
        <p:txBody>
          <a:bodyPr lIns="45719" rIns="45719"/>
          <a:lstStyle/>
          <a:p>
            <a:pPr defTabSz="914400">
              <a:defRPr sz="2400" b="0">
                <a:latin typeface="Times Roman"/>
                <a:ea typeface="Times Roman"/>
                <a:cs typeface="Times Roman"/>
                <a:sym typeface="Times Roman"/>
              </a:defRPr>
            </a:pPr>
            <a:endParaRPr/>
          </a:p>
        </p:txBody>
      </p:sp>
      <p:sp>
        <p:nvSpPr>
          <p:cNvPr id="475" name="Rectangle"/>
          <p:cNvSpPr/>
          <p:nvPr/>
        </p:nvSpPr>
        <p:spPr>
          <a:xfrm>
            <a:off x="2993832" y="11405218"/>
            <a:ext cx="9405456" cy="383197"/>
          </a:xfrm>
          <a:prstGeom prst="rect">
            <a:avLst/>
          </a:prstGeom>
          <a:solidFill>
            <a:srgbClr val="FFFFFF"/>
          </a:soli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476" name="Rectangle"/>
          <p:cNvSpPr/>
          <p:nvPr/>
        </p:nvSpPr>
        <p:spPr>
          <a:xfrm>
            <a:off x="2993832" y="2322895"/>
            <a:ext cx="9405456" cy="383197"/>
          </a:xfrm>
          <a:prstGeom prst="rect">
            <a:avLst/>
          </a:prstGeom>
          <a:solidFill>
            <a:srgbClr val="FFFFFF"/>
          </a:soli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477" name="Rectangle"/>
          <p:cNvSpPr/>
          <p:nvPr/>
        </p:nvSpPr>
        <p:spPr>
          <a:xfrm>
            <a:off x="11927283" y="2491881"/>
            <a:ext cx="1159529" cy="9167589"/>
          </a:xfrm>
          <a:prstGeom prst="rect">
            <a:avLst/>
          </a:prstGeom>
          <a:solidFill>
            <a:srgbClr val="FFFFFF"/>
          </a:soli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478" name="Rectangle"/>
          <p:cNvSpPr/>
          <p:nvPr/>
        </p:nvSpPr>
        <p:spPr>
          <a:xfrm>
            <a:off x="2052393" y="2476481"/>
            <a:ext cx="1159529" cy="9167590"/>
          </a:xfrm>
          <a:prstGeom prst="rect">
            <a:avLst/>
          </a:prstGeom>
          <a:solidFill>
            <a:srgbClr val="FFFFFF"/>
          </a:soli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479" name="Rectangle"/>
          <p:cNvSpPr/>
          <p:nvPr/>
        </p:nvSpPr>
        <p:spPr>
          <a:xfrm>
            <a:off x="7689712" y="10749353"/>
            <a:ext cx="629845" cy="383197"/>
          </a:xfrm>
          <a:prstGeom prst="rect">
            <a:avLst/>
          </a:prstGeom>
          <a:ln w="50800">
            <a:solidFill>
              <a:srgbClr val="000000"/>
            </a:solidFill>
            <a:prstDash val="sysDot"/>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480" name="Line"/>
          <p:cNvSpPr/>
          <p:nvPr/>
        </p:nvSpPr>
        <p:spPr>
          <a:xfrm flipV="1">
            <a:off x="8266982" y="2701997"/>
            <a:ext cx="6325013" cy="8063590"/>
          </a:xfrm>
          <a:prstGeom prst="line">
            <a:avLst/>
          </a:prstGeom>
          <a:ln w="25400">
            <a:solidFill>
              <a:srgbClr val="000000"/>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481" name="Line"/>
          <p:cNvSpPr/>
          <p:nvPr/>
        </p:nvSpPr>
        <p:spPr>
          <a:xfrm>
            <a:off x="8266982" y="11180450"/>
            <a:ext cx="6325012" cy="710774"/>
          </a:xfrm>
          <a:prstGeom prst="line">
            <a:avLst/>
          </a:prstGeom>
          <a:ln w="25400">
            <a:solidFill>
              <a:srgbClr val="000000"/>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482" name="Nuages  d’eau"/>
          <p:cNvSpPr txBox="1"/>
          <p:nvPr/>
        </p:nvSpPr>
        <p:spPr>
          <a:xfrm>
            <a:off x="1054285" y="6309652"/>
            <a:ext cx="1660882" cy="109669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p>
            <a:pPr>
              <a:defRPr b="0"/>
            </a:pPr>
            <a:r>
              <a:t>Nuages </a:t>
            </a:r>
            <a:br>
              <a:rPr/>
            </a:br>
            <a:r>
              <a:t>d’eau</a:t>
            </a:r>
          </a:p>
        </p:txBody>
      </p:sp>
      <p:sp>
        <p:nvSpPr>
          <p:cNvPr id="483" name="Accolade ouvrante 13"/>
          <p:cNvSpPr/>
          <p:nvPr/>
        </p:nvSpPr>
        <p:spPr>
          <a:xfrm>
            <a:off x="2680798" y="5883393"/>
            <a:ext cx="279317" cy="1949214"/>
          </a:xfrm>
          <a:custGeom>
            <a:avLst/>
            <a:gdLst/>
            <a:ahLst/>
            <a:cxnLst>
              <a:cxn ang="0">
                <a:pos x="wd2" y="hd2"/>
              </a:cxn>
              <a:cxn ang="5400000">
                <a:pos x="wd2" y="hd2"/>
              </a:cxn>
              <a:cxn ang="10800000">
                <a:pos x="wd2" y="hd2"/>
              </a:cxn>
              <a:cxn ang="16200000">
                <a:pos x="wd2" y="hd2"/>
              </a:cxn>
            </a:cxnLst>
            <a:rect l="0" t="0" r="r" b="b"/>
            <a:pathLst>
              <a:path w="21600" h="21600" extrusionOk="0">
                <a:moveTo>
                  <a:pt x="21600" y="21600"/>
                </a:moveTo>
                <a:cubicBezTo>
                  <a:pt x="15635" y="21600"/>
                  <a:pt x="10800" y="20678"/>
                  <a:pt x="10800" y="19540"/>
                </a:cubicBezTo>
                <a:lnTo>
                  <a:pt x="10800" y="12860"/>
                </a:lnTo>
                <a:cubicBezTo>
                  <a:pt x="10800" y="11722"/>
                  <a:pt x="5965" y="10800"/>
                  <a:pt x="0" y="10800"/>
                </a:cubicBezTo>
                <a:cubicBezTo>
                  <a:pt x="5965" y="10800"/>
                  <a:pt x="10800" y="9878"/>
                  <a:pt x="10800" y="8740"/>
                </a:cubicBezTo>
                <a:lnTo>
                  <a:pt x="10800" y="2060"/>
                </a:lnTo>
                <a:cubicBezTo>
                  <a:pt x="10800" y="922"/>
                  <a:pt x="15635" y="0"/>
                  <a:pt x="21600" y="0"/>
                </a:cubicBezTo>
              </a:path>
            </a:pathLst>
          </a:custGeom>
          <a:ln w="63500">
            <a:solidFill>
              <a:srgbClr val="000000"/>
            </a:solidFill>
            <a:miter/>
          </a:ln>
        </p:spPr>
        <p:txBody>
          <a:bodyPr lIns="48767" tIns="48767" rIns="48767" bIns="48767" anchor="ctr"/>
          <a:lstStyle/>
          <a:p>
            <a:pPr defTabSz="1300480">
              <a:defRPr sz="2400" b="0">
                <a:latin typeface="Calibri"/>
                <a:ea typeface="Calibri"/>
                <a:cs typeface="Calibri"/>
                <a:sym typeface="Calibri"/>
              </a:defRPr>
            </a:pPr>
            <a:endParaRPr/>
          </a:p>
        </p:txBody>
      </p:sp>
      <p:sp>
        <p:nvSpPr>
          <p:cNvPr id="484" name="Sublimation de la glace d’eau"/>
          <p:cNvSpPr txBox="1"/>
          <p:nvPr/>
        </p:nvSpPr>
        <p:spPr>
          <a:xfrm>
            <a:off x="4899150" y="1980444"/>
            <a:ext cx="5522901" cy="6140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t>Sublimation de la glace d’eau</a:t>
            </a:r>
          </a:p>
        </p:txBody>
      </p:sp>
      <p:sp>
        <p:nvSpPr>
          <p:cNvPr id="493" name="Connection Line"/>
          <p:cNvSpPr/>
          <p:nvPr/>
        </p:nvSpPr>
        <p:spPr>
          <a:xfrm>
            <a:off x="7531100" y="3263900"/>
            <a:ext cx="787415" cy="3796376"/>
          </a:xfrm>
          <a:custGeom>
            <a:avLst/>
            <a:gdLst/>
            <a:ahLst/>
            <a:cxnLst>
              <a:cxn ang="0">
                <a:pos x="wd2" y="hd2"/>
              </a:cxn>
              <a:cxn ang="5400000">
                <a:pos x="wd2" y="hd2"/>
              </a:cxn>
              <a:cxn ang="10800000">
                <a:pos x="wd2" y="hd2"/>
              </a:cxn>
              <a:cxn ang="16200000">
                <a:pos x="wd2" y="hd2"/>
              </a:cxn>
            </a:cxnLst>
            <a:rect l="0" t="0" r="r" b="b"/>
            <a:pathLst>
              <a:path w="16202" h="21600" extrusionOk="0">
                <a:moveTo>
                  <a:pt x="0" y="0"/>
                </a:moveTo>
                <a:cubicBezTo>
                  <a:pt x="21336" y="7329"/>
                  <a:pt x="21600" y="14529"/>
                  <a:pt x="791" y="21600"/>
                </a:cubicBezTo>
              </a:path>
            </a:pathLst>
          </a:custGeom>
          <a:ln w="152400">
            <a:solidFill>
              <a:srgbClr val="FFFFFF"/>
            </a:solidFill>
            <a:miter lim="400000"/>
            <a:tailEnd type="triangle"/>
          </a:ln>
        </p:spPr>
        <p:txBody>
          <a:bodyPr/>
          <a:lstStyle/>
          <a:p>
            <a:endParaRPr/>
          </a:p>
        </p:txBody>
      </p:sp>
      <p:sp>
        <p:nvSpPr>
          <p:cNvPr id="486" name="Transport de la vapeur d’eau vers les plus basses latitudes"/>
          <p:cNvSpPr txBox="1"/>
          <p:nvPr/>
        </p:nvSpPr>
        <p:spPr>
          <a:xfrm>
            <a:off x="8414222" y="4834802"/>
            <a:ext cx="3036116" cy="25444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1437" tIns="71437" rIns="71437" bIns="71437" anchor="ctr">
            <a:spAutoFit/>
          </a:bodyPr>
          <a:lstStyle>
            <a:lvl1pPr algn="l">
              <a:defRPr b="0"/>
            </a:lvl1pPr>
          </a:lstStyle>
          <a:p>
            <a:r>
              <a:t>Transport de la vapeur d’eau vers les plus basses latitudes</a:t>
            </a:r>
          </a:p>
        </p:txBody>
      </p:sp>
      <p:sp>
        <p:nvSpPr>
          <p:cNvPr id="487" name="Arrow 14"/>
          <p:cNvSpPr/>
          <p:nvPr/>
        </p:nvSpPr>
        <p:spPr>
          <a:xfrm>
            <a:off x="21320041" y="2694157"/>
            <a:ext cx="253444" cy="1228044"/>
          </a:xfrm>
          <a:custGeom>
            <a:avLst/>
            <a:gdLst/>
            <a:ahLst/>
            <a:cxnLst>
              <a:cxn ang="0">
                <a:pos x="wd2" y="hd2"/>
              </a:cxn>
              <a:cxn ang="5400000">
                <a:pos x="wd2" y="hd2"/>
              </a:cxn>
              <a:cxn ang="10800000">
                <a:pos x="wd2" y="hd2"/>
              </a:cxn>
              <a:cxn ang="16200000">
                <a:pos x="wd2" y="hd2"/>
              </a:cxn>
            </a:cxnLst>
            <a:rect l="0" t="0" r="r" b="b"/>
            <a:pathLst>
              <a:path w="21600" h="21600" extrusionOk="0">
                <a:moveTo>
                  <a:pt x="10800" y="21600"/>
                </a:moveTo>
                <a:cubicBezTo>
                  <a:pt x="10800" y="21170"/>
                  <a:pt x="4260" y="17558"/>
                  <a:pt x="0" y="15248"/>
                </a:cubicBezTo>
                <a:cubicBezTo>
                  <a:pt x="3158" y="15567"/>
                  <a:pt x="7556" y="16051"/>
                  <a:pt x="9627" y="16455"/>
                </a:cubicBezTo>
                <a:lnTo>
                  <a:pt x="9627" y="6859"/>
                </a:lnTo>
                <a:cubicBezTo>
                  <a:pt x="7000" y="6396"/>
                  <a:pt x="656" y="5820"/>
                  <a:pt x="656" y="5820"/>
                </a:cubicBezTo>
                <a:lnTo>
                  <a:pt x="656" y="4821"/>
                </a:lnTo>
                <a:cubicBezTo>
                  <a:pt x="656" y="4821"/>
                  <a:pt x="7000" y="5397"/>
                  <a:pt x="9627" y="5861"/>
                </a:cubicBezTo>
                <a:lnTo>
                  <a:pt x="9627" y="5254"/>
                </a:lnTo>
                <a:cubicBezTo>
                  <a:pt x="7000" y="4790"/>
                  <a:pt x="656" y="4214"/>
                  <a:pt x="656" y="4214"/>
                </a:cubicBezTo>
                <a:lnTo>
                  <a:pt x="656" y="3454"/>
                </a:lnTo>
                <a:lnTo>
                  <a:pt x="656" y="3213"/>
                </a:lnTo>
                <a:cubicBezTo>
                  <a:pt x="656" y="3213"/>
                  <a:pt x="7000" y="3791"/>
                  <a:pt x="9627" y="4255"/>
                </a:cubicBezTo>
                <a:lnTo>
                  <a:pt x="9627" y="3646"/>
                </a:lnTo>
                <a:cubicBezTo>
                  <a:pt x="7000" y="3183"/>
                  <a:pt x="656" y="2606"/>
                  <a:pt x="656" y="2606"/>
                </a:cubicBezTo>
                <a:lnTo>
                  <a:pt x="656" y="1848"/>
                </a:lnTo>
                <a:lnTo>
                  <a:pt x="656" y="1608"/>
                </a:lnTo>
                <a:cubicBezTo>
                  <a:pt x="656" y="1608"/>
                  <a:pt x="7000" y="2184"/>
                  <a:pt x="9627" y="2647"/>
                </a:cubicBezTo>
                <a:lnTo>
                  <a:pt x="9627" y="2040"/>
                </a:lnTo>
                <a:cubicBezTo>
                  <a:pt x="7000" y="1577"/>
                  <a:pt x="656" y="1001"/>
                  <a:pt x="656" y="1001"/>
                </a:cubicBezTo>
                <a:lnTo>
                  <a:pt x="656" y="240"/>
                </a:lnTo>
                <a:lnTo>
                  <a:pt x="656" y="0"/>
                </a:lnTo>
                <a:cubicBezTo>
                  <a:pt x="656" y="0"/>
                  <a:pt x="9985" y="845"/>
                  <a:pt x="10731" y="1310"/>
                </a:cubicBezTo>
                <a:lnTo>
                  <a:pt x="10878" y="1310"/>
                </a:lnTo>
                <a:cubicBezTo>
                  <a:pt x="11655" y="844"/>
                  <a:pt x="20944" y="0"/>
                  <a:pt x="20944" y="0"/>
                </a:cubicBezTo>
                <a:lnTo>
                  <a:pt x="20944" y="240"/>
                </a:lnTo>
                <a:lnTo>
                  <a:pt x="20944" y="1001"/>
                </a:lnTo>
                <a:cubicBezTo>
                  <a:pt x="20944" y="1001"/>
                  <a:pt x="14601" y="1578"/>
                  <a:pt x="11973" y="2042"/>
                </a:cubicBezTo>
                <a:lnTo>
                  <a:pt x="11973" y="2649"/>
                </a:lnTo>
                <a:cubicBezTo>
                  <a:pt x="14601" y="2185"/>
                  <a:pt x="20944" y="1608"/>
                  <a:pt x="20944" y="1608"/>
                </a:cubicBezTo>
                <a:lnTo>
                  <a:pt x="20944" y="1848"/>
                </a:lnTo>
                <a:lnTo>
                  <a:pt x="20944" y="2606"/>
                </a:lnTo>
                <a:cubicBezTo>
                  <a:pt x="20944" y="2606"/>
                  <a:pt x="14601" y="3184"/>
                  <a:pt x="11973" y="3648"/>
                </a:cubicBezTo>
                <a:lnTo>
                  <a:pt x="11973" y="4257"/>
                </a:lnTo>
                <a:cubicBezTo>
                  <a:pt x="14601" y="3792"/>
                  <a:pt x="20944" y="3213"/>
                  <a:pt x="20944" y="3213"/>
                </a:cubicBezTo>
                <a:lnTo>
                  <a:pt x="20944" y="3454"/>
                </a:lnTo>
                <a:lnTo>
                  <a:pt x="20944" y="4214"/>
                </a:lnTo>
                <a:cubicBezTo>
                  <a:pt x="20944" y="4214"/>
                  <a:pt x="14601" y="4792"/>
                  <a:pt x="11973" y="5255"/>
                </a:cubicBezTo>
                <a:lnTo>
                  <a:pt x="11973" y="5862"/>
                </a:lnTo>
                <a:cubicBezTo>
                  <a:pt x="14601" y="5399"/>
                  <a:pt x="20944" y="4821"/>
                  <a:pt x="20944" y="4821"/>
                </a:cubicBezTo>
                <a:lnTo>
                  <a:pt x="20944" y="5820"/>
                </a:lnTo>
                <a:cubicBezTo>
                  <a:pt x="20944" y="5820"/>
                  <a:pt x="14601" y="6397"/>
                  <a:pt x="11973" y="6861"/>
                </a:cubicBezTo>
                <a:lnTo>
                  <a:pt x="11973" y="16457"/>
                </a:lnTo>
                <a:cubicBezTo>
                  <a:pt x="14046" y="16052"/>
                  <a:pt x="18444" y="15568"/>
                  <a:pt x="21600" y="15248"/>
                </a:cubicBezTo>
                <a:cubicBezTo>
                  <a:pt x="17351" y="17558"/>
                  <a:pt x="10834" y="21170"/>
                  <a:pt x="10800" y="21600"/>
                </a:cubicBezTo>
                <a:close/>
              </a:path>
            </a:pathLst>
          </a:custGeom>
          <a:solidFill>
            <a:srgbClr val="000000"/>
          </a:soli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488" name="S"/>
          <p:cNvSpPr txBox="1"/>
          <p:nvPr/>
        </p:nvSpPr>
        <p:spPr>
          <a:xfrm>
            <a:off x="21231141" y="3756468"/>
            <a:ext cx="419330" cy="62638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p>
            <a:r>
              <a:t>S</a:t>
            </a:r>
          </a:p>
        </p:txBody>
      </p:sp>
      <p:sp>
        <p:nvSpPr>
          <p:cNvPr id="490" name="Titre 1"/>
          <p:cNvSpPr txBox="1"/>
          <p:nvPr/>
        </p:nvSpPr>
        <p:spPr>
          <a:xfrm>
            <a:off x="6883438" y="-30655"/>
            <a:ext cx="10617124" cy="107696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68580" tIns="68580" rIns="68580" bIns="68580">
            <a:spAutoFit/>
          </a:bodyPr>
          <a:lstStyle>
            <a:lvl1pPr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6200">
                <a:latin typeface="Helvetica"/>
                <a:ea typeface="Helvetica"/>
                <a:cs typeface="Helvetica"/>
                <a:sym typeface="Helvetica"/>
              </a:defRPr>
            </a:lvl1pPr>
          </a:lstStyle>
          <a:p>
            <a:r>
              <a:t>Introduction </a:t>
            </a:r>
          </a:p>
        </p:txBody>
      </p:sp>
      <p:sp>
        <p:nvSpPr>
          <p:cNvPr id="491" name="Line"/>
          <p:cNvSpPr/>
          <p:nvPr/>
        </p:nvSpPr>
        <p:spPr>
          <a:xfrm>
            <a:off x="14923627" y="11745677"/>
            <a:ext cx="651463" cy="1"/>
          </a:xfrm>
          <a:prstGeom prst="line">
            <a:avLst/>
          </a:prstGeom>
          <a:ln w="127000">
            <a:solidFill>
              <a:srgbClr val="FFFFFF"/>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492" name="100 m"/>
          <p:cNvSpPr txBox="1"/>
          <p:nvPr/>
        </p:nvSpPr>
        <p:spPr>
          <a:xfrm>
            <a:off x="14592043" y="11066083"/>
            <a:ext cx="1314629" cy="62638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a:solidFill>
                  <a:srgbClr val="FFFFFF"/>
                </a:solidFill>
              </a:defRPr>
            </a:lvl1pPr>
          </a:lstStyle>
          <a:p>
            <a:r>
              <a:t>100 m</a:t>
            </a:r>
          </a:p>
        </p:txBody>
      </p:sp>
    </p:spTree>
  </p:cSld>
  <p:clrMapOvr>
    <a:masterClrMapping/>
  </p:clrMapOvr>
  <p:transition spd="med"/>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18" name="obl_earth.pdf" descr="obl_earth.pdf"/>
          <p:cNvPicPr>
            <a:picLocks noChangeAspect="1"/>
          </p:cNvPicPr>
          <p:nvPr/>
        </p:nvPicPr>
        <p:blipFill>
          <a:blip r:embed="rId2"/>
          <a:srcRect l="3599" b="4569"/>
          <a:stretch>
            <a:fillRect/>
          </a:stretch>
        </p:blipFill>
        <p:spPr>
          <a:xfrm>
            <a:off x="827141" y="1453249"/>
            <a:ext cx="10954333" cy="10809429"/>
          </a:xfrm>
          <a:prstGeom prst="rect">
            <a:avLst/>
          </a:prstGeom>
          <a:ln w="12700">
            <a:miter lim="400000"/>
          </a:ln>
        </p:spPr>
      </p:pic>
      <p:sp>
        <p:nvSpPr>
          <p:cNvPr id="619" name="Laskar et al., 2004"/>
          <p:cNvSpPr txBox="1"/>
          <p:nvPr/>
        </p:nvSpPr>
        <p:spPr>
          <a:xfrm>
            <a:off x="7821070" y="10778404"/>
            <a:ext cx="3445790" cy="62679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i="1"/>
            </a:lvl1pPr>
          </a:lstStyle>
          <a:p>
            <a:r>
              <a:t>Laskar et al., 2004</a:t>
            </a:r>
          </a:p>
        </p:txBody>
      </p:sp>
      <p:sp>
        <p:nvSpPr>
          <p:cNvPr id="620" name="Temps avant le présent [Million d’année terrestre]"/>
          <p:cNvSpPr txBox="1"/>
          <p:nvPr/>
        </p:nvSpPr>
        <p:spPr>
          <a:xfrm>
            <a:off x="2537001" y="12172918"/>
            <a:ext cx="7941276" cy="63671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rPr dirty="0"/>
              <a:t>Temps avant le </a:t>
            </a:r>
            <a:r>
              <a:rPr dirty="0" err="1"/>
              <a:t>présent</a:t>
            </a:r>
            <a:r>
              <a:rPr dirty="0"/>
              <a:t> [Million</a:t>
            </a:r>
            <a:r>
              <a:rPr lang="en-US" dirty="0"/>
              <a:t>s</a:t>
            </a:r>
            <a:r>
              <a:rPr dirty="0"/>
              <a:t> </a:t>
            </a:r>
            <a:r>
              <a:rPr dirty="0" err="1"/>
              <a:t>d’année</a:t>
            </a:r>
            <a:r>
              <a:rPr lang="en-US" dirty="0" err="1"/>
              <a:t>s</a:t>
            </a:r>
            <a:r>
              <a:rPr dirty="0"/>
              <a:t>]</a:t>
            </a:r>
          </a:p>
        </p:txBody>
      </p:sp>
      <p:sp>
        <p:nvSpPr>
          <p:cNvPr id="622" name="Obliquité"/>
          <p:cNvSpPr txBox="1"/>
          <p:nvPr/>
        </p:nvSpPr>
        <p:spPr>
          <a:xfrm rot="16200000">
            <a:off x="-325376" y="6550952"/>
            <a:ext cx="1789304" cy="61409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t>Obliquité</a:t>
            </a:r>
          </a:p>
        </p:txBody>
      </p:sp>
      <p:pic>
        <p:nvPicPr>
          <p:cNvPr id="623" name="Image" descr="Image"/>
          <p:cNvPicPr>
            <a:picLocks noChangeAspect="1"/>
          </p:cNvPicPr>
          <p:nvPr/>
        </p:nvPicPr>
        <p:blipFill>
          <a:blip r:embed="rId3"/>
          <a:stretch>
            <a:fillRect/>
          </a:stretch>
        </p:blipFill>
        <p:spPr>
          <a:xfrm>
            <a:off x="7856789" y="1756527"/>
            <a:ext cx="1082392" cy="1076961"/>
          </a:xfrm>
          <a:prstGeom prst="rect">
            <a:avLst/>
          </a:prstGeom>
          <a:ln w="12700">
            <a:miter lim="400000"/>
          </a:ln>
        </p:spPr>
      </p:pic>
      <p:sp>
        <p:nvSpPr>
          <p:cNvPr id="624" name="Line"/>
          <p:cNvSpPr/>
          <p:nvPr/>
        </p:nvSpPr>
        <p:spPr>
          <a:xfrm>
            <a:off x="9350391" y="2295007"/>
            <a:ext cx="908984" cy="1"/>
          </a:xfrm>
          <a:prstGeom prst="line">
            <a:avLst/>
          </a:prstGeom>
          <a:ln w="127000">
            <a:solidFill>
              <a:srgbClr val="3700FE"/>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3" name="TextBox 2">
            <a:extLst>
              <a:ext uri="{FF2B5EF4-FFF2-40B4-BE49-F238E27FC236}">
                <a16:creationId xmlns:a16="http://schemas.microsoft.com/office/drawing/2014/main" id="{345AB2B9-F944-7700-7120-DD92C339945C}"/>
              </a:ext>
            </a:extLst>
          </p:cNvPr>
          <p:cNvSpPr txBox="1"/>
          <p:nvPr/>
        </p:nvSpPr>
        <p:spPr>
          <a:xfrm>
            <a:off x="13825609" y="4638748"/>
            <a:ext cx="9491591" cy="3960699"/>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571500" indent="-571500" algn="l">
              <a:buFont typeface="Arial" panose="020B0604020202020204" pitchFamily="34" charset="0"/>
              <a:buChar char="•"/>
            </a:pPr>
            <a:r>
              <a:rPr kumimoji="0" lang="en-US" sz="3600" b="1" i="0" u="none" strike="noStrike" cap="none" spc="0" normalizeH="0" baseline="0" dirty="0">
                <a:ln>
                  <a:noFill/>
                </a:ln>
                <a:solidFill>
                  <a:srgbClr val="000000"/>
                </a:solidFill>
                <a:effectLst/>
                <a:uFillTx/>
                <a:latin typeface="Helvetica Neue"/>
                <a:ea typeface="Helvetica Neue"/>
                <a:cs typeface="Helvetica Neue"/>
                <a:sym typeface="Helvetica Neue"/>
              </a:rPr>
              <a:t>Terre : Variations </a:t>
            </a:r>
            <a:r>
              <a:rPr kumimoji="0" lang="en-US" sz="3600" b="1" i="0" u="none" strike="noStrike" cap="none" spc="0" normalizeH="0" baseline="0" dirty="0" err="1">
                <a:ln>
                  <a:noFill/>
                </a:ln>
                <a:solidFill>
                  <a:srgbClr val="000000"/>
                </a:solidFill>
                <a:effectLst/>
                <a:uFillTx/>
                <a:latin typeface="Helvetica Neue"/>
                <a:ea typeface="Helvetica Neue"/>
                <a:cs typeface="Helvetica Neue"/>
                <a:sym typeface="Helvetica Neue"/>
              </a:rPr>
              <a:t>faibles</a:t>
            </a:r>
            <a:r>
              <a:rPr kumimoji="0" lang="en-US" sz="3600" b="1" i="0" u="none" strike="noStrike" cap="none" spc="0" normalizeH="0" baseline="0" dirty="0">
                <a:ln>
                  <a:noFill/>
                </a:ln>
                <a:solidFill>
                  <a:srgbClr val="000000"/>
                </a:solidFill>
                <a:effectLst/>
                <a:uFillTx/>
                <a:latin typeface="Helvetica Neue"/>
                <a:ea typeface="Helvetica Neue"/>
                <a:cs typeface="Helvetica Neue"/>
                <a:sym typeface="Helvetica Neue"/>
              </a:rPr>
              <a:t> </a:t>
            </a:r>
            <a:r>
              <a:rPr lang="en-US" sz="3600" dirty="0"/>
              <a:t>(± 2°)</a:t>
            </a:r>
          </a:p>
          <a:p>
            <a:pPr algn="l"/>
            <a:r>
              <a:rPr lang="en-US" sz="3600" b="0" dirty="0"/>
              <a:t>→ Suffisantes pour </a:t>
            </a:r>
            <a:r>
              <a:rPr lang="en-US" sz="3600" b="0" dirty="0" err="1"/>
              <a:t>déclencher</a:t>
            </a:r>
            <a:r>
              <a:rPr lang="en-US" sz="3600" b="0" dirty="0"/>
              <a:t> les cycles de Milankovitch et les </a:t>
            </a:r>
            <a:r>
              <a:rPr lang="en-US" sz="3600" b="0" dirty="0" err="1"/>
              <a:t>âges</a:t>
            </a:r>
            <a:r>
              <a:rPr lang="en-US" sz="3600" b="0" dirty="0"/>
              <a:t> </a:t>
            </a:r>
            <a:r>
              <a:rPr lang="en-US" sz="3600" b="0" dirty="0" err="1"/>
              <a:t>glaciaires</a:t>
            </a:r>
            <a:r>
              <a:rPr lang="en-US" sz="3600" b="0" dirty="0"/>
              <a:t> </a:t>
            </a:r>
            <a:r>
              <a:rPr lang="en-US" sz="3600" b="0" dirty="0" err="1"/>
              <a:t>récents</a:t>
            </a:r>
            <a:r>
              <a:rPr lang="en-US" sz="3600" b="0" dirty="0"/>
              <a:t>.</a:t>
            </a:r>
          </a:p>
          <a:p>
            <a:pPr algn="l"/>
            <a:endParaRPr lang="en-US" sz="3600" dirty="0">
              <a:solidFill>
                <a:schemeClr val="bg1"/>
              </a:solidFill>
            </a:endParaRPr>
          </a:p>
          <a:p>
            <a:pPr marL="571500" indent="-571500" algn="l">
              <a:buFont typeface="Arial" panose="020B0604020202020204" pitchFamily="34" charset="0"/>
              <a:buChar char="•"/>
            </a:pPr>
            <a:r>
              <a:rPr lang="en-US" sz="3600" dirty="0">
                <a:solidFill>
                  <a:schemeClr val="bg1"/>
                </a:solidFill>
              </a:rPr>
              <a:t>Mars :  Variations majeures (± 15°)</a:t>
            </a:r>
          </a:p>
          <a:p>
            <a:pPr algn="l"/>
            <a:r>
              <a:rPr lang="en-US" sz="3600" b="0" dirty="0">
                <a:solidFill>
                  <a:schemeClr val="bg1"/>
                </a:solidFill>
              </a:rPr>
              <a:t>→ bouleversements </a:t>
            </a:r>
            <a:r>
              <a:rPr lang="en-US" sz="3600" b="0" dirty="0" err="1">
                <a:solidFill>
                  <a:schemeClr val="bg1"/>
                </a:solidFill>
              </a:rPr>
              <a:t>climatiques</a:t>
            </a:r>
            <a:r>
              <a:rPr lang="en-US" sz="3600" b="0" dirty="0">
                <a:solidFill>
                  <a:schemeClr val="bg1"/>
                </a:solidFill>
              </a:rPr>
              <a:t> </a:t>
            </a:r>
            <a:r>
              <a:rPr lang="en-US" sz="3600" b="0" dirty="0" err="1">
                <a:solidFill>
                  <a:schemeClr val="bg1"/>
                </a:solidFill>
              </a:rPr>
              <a:t>radicaux</a:t>
            </a:r>
            <a:r>
              <a:rPr lang="en-US" sz="3600" b="0" dirty="0">
                <a:solidFill>
                  <a:schemeClr val="bg1"/>
                </a:solidFill>
              </a:rPr>
              <a:t> ?</a:t>
            </a:r>
          </a:p>
          <a:p>
            <a:pPr algn="l"/>
            <a:r>
              <a:rPr lang="en-US" dirty="0">
                <a:solidFill>
                  <a:schemeClr val="bg1"/>
                </a:solidFill>
              </a:rPr>
              <a:t> </a:t>
            </a:r>
            <a:endParaRPr kumimoji="0" lang="en-US" sz="3200" b="1" i="0" u="none" strike="noStrike" cap="none" spc="0" normalizeH="0" baseline="0" dirty="0">
              <a:ln>
                <a:noFill/>
              </a:ln>
              <a:solidFill>
                <a:schemeClr val="bg1"/>
              </a:solidFill>
              <a:effectLst/>
              <a:uFillTx/>
              <a:latin typeface="Helvetica Neue"/>
              <a:ea typeface="Helvetica Neue"/>
              <a:cs typeface="Helvetica Neue"/>
              <a:sym typeface="Helvetica Neue"/>
            </a:endParaRPr>
          </a:p>
        </p:txBody>
      </p:sp>
      <p:sp>
        <p:nvSpPr>
          <p:cNvPr id="2" name="Titre 1">
            <a:extLst>
              <a:ext uri="{FF2B5EF4-FFF2-40B4-BE49-F238E27FC236}">
                <a16:creationId xmlns:a16="http://schemas.microsoft.com/office/drawing/2014/main" id="{8E8E9A4E-8AAE-8D17-7A58-96CD50518B22}"/>
              </a:ext>
            </a:extLst>
          </p:cNvPr>
          <p:cNvSpPr txBox="1"/>
          <p:nvPr/>
        </p:nvSpPr>
        <p:spPr>
          <a:xfrm>
            <a:off x="6883438" y="-30655"/>
            <a:ext cx="10617124" cy="107696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68580" tIns="68580" rIns="68580" bIns="68580">
            <a:spAutoFit/>
          </a:bodyPr>
          <a:lstStyle>
            <a:lvl1pPr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6200">
                <a:latin typeface="Helvetica"/>
                <a:ea typeface="Helvetica"/>
                <a:cs typeface="Helvetica"/>
                <a:sym typeface="Helvetica"/>
              </a:defRPr>
            </a:lvl1pPr>
          </a:lstStyle>
          <a:p>
            <a:r>
              <a:t>Problématique </a:t>
            </a:r>
          </a:p>
        </p:txBody>
      </p:sp>
    </p:spTree>
  </p:cSld>
  <p:clrMapOvr>
    <a:masterClrMapping/>
  </p:clrMapOvr>
  <p:transition spd="med"/>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28" name="obl_all.pdf" descr="obl_all.pdf"/>
          <p:cNvPicPr>
            <a:picLocks noChangeAspect="1"/>
          </p:cNvPicPr>
          <p:nvPr/>
        </p:nvPicPr>
        <p:blipFill>
          <a:blip r:embed="rId2"/>
          <a:srcRect l="3889" b="4614"/>
          <a:stretch>
            <a:fillRect/>
          </a:stretch>
        </p:blipFill>
        <p:spPr>
          <a:xfrm>
            <a:off x="861252" y="1447800"/>
            <a:ext cx="10924348" cy="10820400"/>
          </a:xfrm>
          <a:prstGeom prst="rect">
            <a:avLst/>
          </a:prstGeom>
          <a:ln w="12700">
            <a:miter lim="400000"/>
          </a:ln>
        </p:spPr>
      </p:pic>
      <p:pic>
        <p:nvPicPr>
          <p:cNvPr id="629" name="Image" descr="Image"/>
          <p:cNvPicPr>
            <a:picLocks noChangeAspect="1"/>
          </p:cNvPicPr>
          <p:nvPr/>
        </p:nvPicPr>
        <p:blipFill>
          <a:blip r:embed="rId3"/>
          <a:srcRect/>
          <a:stretch>
            <a:fillRect/>
          </a:stretch>
        </p:blipFill>
        <p:spPr>
          <a:xfrm rot="21060000">
            <a:off x="7923527" y="3068958"/>
            <a:ext cx="948799" cy="947412"/>
          </a:xfrm>
          <a:prstGeom prst="rect">
            <a:avLst/>
          </a:prstGeom>
          <a:ln w="12700">
            <a:miter lim="400000"/>
          </a:ln>
        </p:spPr>
      </p:pic>
      <p:sp>
        <p:nvSpPr>
          <p:cNvPr id="630" name="Line"/>
          <p:cNvSpPr/>
          <p:nvPr/>
        </p:nvSpPr>
        <p:spPr>
          <a:xfrm>
            <a:off x="9350391" y="3538454"/>
            <a:ext cx="908984" cy="1"/>
          </a:xfrm>
          <a:prstGeom prst="line">
            <a:avLst/>
          </a:prstGeom>
          <a:ln w="127000">
            <a:solidFill>
              <a:schemeClr val="accent5">
                <a:hueOff val="-82419"/>
                <a:satOff val="-9513"/>
                <a:lumOff val="-16343"/>
              </a:schemeClr>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633" name="Obliquité"/>
          <p:cNvSpPr txBox="1"/>
          <p:nvPr/>
        </p:nvSpPr>
        <p:spPr>
          <a:xfrm rot="16200000">
            <a:off x="-325376" y="6550952"/>
            <a:ext cx="1789304" cy="61409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t>Obliquité</a:t>
            </a:r>
          </a:p>
        </p:txBody>
      </p:sp>
      <p:sp>
        <p:nvSpPr>
          <p:cNvPr id="634" name="Temps avant le présent [Million d’année terrestre]"/>
          <p:cNvSpPr txBox="1"/>
          <p:nvPr/>
        </p:nvSpPr>
        <p:spPr>
          <a:xfrm>
            <a:off x="2537001" y="12172918"/>
            <a:ext cx="7941276" cy="63671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rPr dirty="0"/>
              <a:t>Temps avant le </a:t>
            </a:r>
            <a:r>
              <a:rPr dirty="0" err="1"/>
              <a:t>présent</a:t>
            </a:r>
            <a:r>
              <a:rPr dirty="0"/>
              <a:t> [Million</a:t>
            </a:r>
            <a:r>
              <a:rPr lang="en-US" dirty="0"/>
              <a:t>s</a:t>
            </a:r>
            <a:r>
              <a:rPr dirty="0"/>
              <a:t> </a:t>
            </a:r>
            <a:r>
              <a:rPr dirty="0" err="1"/>
              <a:t>d’année</a:t>
            </a:r>
            <a:r>
              <a:rPr lang="en-US" dirty="0" err="1"/>
              <a:t>s</a:t>
            </a:r>
            <a:r>
              <a:rPr dirty="0"/>
              <a:t>]</a:t>
            </a:r>
          </a:p>
        </p:txBody>
      </p:sp>
      <p:pic>
        <p:nvPicPr>
          <p:cNvPr id="635" name="Image" descr="Image"/>
          <p:cNvPicPr>
            <a:picLocks noChangeAspect="1"/>
          </p:cNvPicPr>
          <p:nvPr/>
        </p:nvPicPr>
        <p:blipFill>
          <a:blip r:embed="rId4"/>
          <a:stretch>
            <a:fillRect/>
          </a:stretch>
        </p:blipFill>
        <p:spPr>
          <a:xfrm>
            <a:off x="7856789" y="1756527"/>
            <a:ext cx="1082392" cy="1076961"/>
          </a:xfrm>
          <a:prstGeom prst="rect">
            <a:avLst/>
          </a:prstGeom>
          <a:ln w="12700">
            <a:miter lim="400000"/>
          </a:ln>
        </p:spPr>
      </p:pic>
      <p:sp>
        <p:nvSpPr>
          <p:cNvPr id="636" name="Line"/>
          <p:cNvSpPr/>
          <p:nvPr/>
        </p:nvSpPr>
        <p:spPr>
          <a:xfrm>
            <a:off x="9350391" y="2295007"/>
            <a:ext cx="908984" cy="1"/>
          </a:xfrm>
          <a:prstGeom prst="line">
            <a:avLst/>
          </a:prstGeom>
          <a:ln w="127000">
            <a:solidFill>
              <a:srgbClr val="3700FE"/>
            </a:solidFill>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637" name="Laskar et al., 2004"/>
          <p:cNvSpPr txBox="1"/>
          <p:nvPr/>
        </p:nvSpPr>
        <p:spPr>
          <a:xfrm>
            <a:off x="7821070" y="10778404"/>
            <a:ext cx="3445790" cy="62679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i="1"/>
            </a:lvl1pPr>
          </a:lstStyle>
          <a:p>
            <a:r>
              <a:t>Laskar et al., 2004</a:t>
            </a:r>
          </a:p>
        </p:txBody>
      </p:sp>
      <p:sp>
        <p:nvSpPr>
          <p:cNvPr id="2" name="TextBox 1">
            <a:extLst>
              <a:ext uri="{FF2B5EF4-FFF2-40B4-BE49-F238E27FC236}">
                <a16:creationId xmlns:a16="http://schemas.microsoft.com/office/drawing/2014/main" id="{416BFFA0-073D-4AB5-D59E-4F3A6E50D361}"/>
              </a:ext>
            </a:extLst>
          </p:cNvPr>
          <p:cNvSpPr txBox="1"/>
          <p:nvPr/>
        </p:nvSpPr>
        <p:spPr>
          <a:xfrm>
            <a:off x="13825609" y="4638748"/>
            <a:ext cx="9491591" cy="3960699"/>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571500" indent="-571500" algn="l">
              <a:buFont typeface="Arial" panose="020B0604020202020204" pitchFamily="34" charset="0"/>
              <a:buChar char="•"/>
            </a:pPr>
            <a:r>
              <a:rPr kumimoji="0" lang="en-US" sz="3600" b="1" i="0" u="none" strike="noStrike" cap="none" spc="0" normalizeH="0" baseline="0" dirty="0">
                <a:ln>
                  <a:noFill/>
                </a:ln>
                <a:solidFill>
                  <a:srgbClr val="000000"/>
                </a:solidFill>
                <a:effectLst/>
                <a:uFillTx/>
                <a:latin typeface="Helvetica Neue"/>
                <a:ea typeface="Helvetica Neue"/>
                <a:cs typeface="Helvetica Neue"/>
                <a:sym typeface="Helvetica Neue"/>
              </a:rPr>
              <a:t>Terre : Variations </a:t>
            </a:r>
            <a:r>
              <a:rPr kumimoji="0" lang="en-US" sz="3600" b="1" i="0" u="none" strike="noStrike" cap="none" spc="0" normalizeH="0" baseline="0" dirty="0" err="1">
                <a:ln>
                  <a:noFill/>
                </a:ln>
                <a:solidFill>
                  <a:srgbClr val="000000"/>
                </a:solidFill>
                <a:effectLst/>
                <a:uFillTx/>
                <a:latin typeface="Helvetica Neue"/>
                <a:ea typeface="Helvetica Neue"/>
                <a:cs typeface="Helvetica Neue"/>
                <a:sym typeface="Helvetica Neue"/>
              </a:rPr>
              <a:t>faibles</a:t>
            </a:r>
            <a:r>
              <a:rPr kumimoji="0" lang="en-US" sz="3600" b="1" i="0" u="none" strike="noStrike" cap="none" spc="0" normalizeH="0" baseline="0" dirty="0">
                <a:ln>
                  <a:noFill/>
                </a:ln>
                <a:solidFill>
                  <a:srgbClr val="000000"/>
                </a:solidFill>
                <a:effectLst/>
                <a:uFillTx/>
                <a:latin typeface="Helvetica Neue"/>
                <a:ea typeface="Helvetica Neue"/>
                <a:cs typeface="Helvetica Neue"/>
                <a:sym typeface="Helvetica Neue"/>
              </a:rPr>
              <a:t> </a:t>
            </a:r>
            <a:r>
              <a:rPr lang="en-US" sz="3600" dirty="0"/>
              <a:t>(± 2°)</a:t>
            </a:r>
          </a:p>
          <a:p>
            <a:pPr algn="l"/>
            <a:r>
              <a:rPr lang="en-US" sz="3600" b="0" dirty="0"/>
              <a:t>→ Suffisantes pour </a:t>
            </a:r>
            <a:r>
              <a:rPr lang="en-US" sz="3600" b="0" dirty="0" err="1"/>
              <a:t>déclencher</a:t>
            </a:r>
            <a:r>
              <a:rPr lang="en-US" sz="3600" b="0" dirty="0"/>
              <a:t> les cycles de Milankovitch et les </a:t>
            </a:r>
            <a:r>
              <a:rPr lang="en-US" sz="3600" b="0" dirty="0" err="1"/>
              <a:t>âges</a:t>
            </a:r>
            <a:r>
              <a:rPr lang="en-US" sz="3600" b="0" dirty="0"/>
              <a:t> </a:t>
            </a:r>
            <a:r>
              <a:rPr lang="en-US" sz="3600" b="0" dirty="0" err="1"/>
              <a:t>glaciaires</a:t>
            </a:r>
            <a:r>
              <a:rPr lang="en-US" sz="3600" b="0" dirty="0"/>
              <a:t> </a:t>
            </a:r>
            <a:r>
              <a:rPr lang="en-US" sz="3600" b="0" dirty="0" err="1"/>
              <a:t>récents</a:t>
            </a:r>
            <a:r>
              <a:rPr lang="en-US" sz="3600" b="0" dirty="0"/>
              <a:t>.</a:t>
            </a:r>
          </a:p>
          <a:p>
            <a:pPr algn="l"/>
            <a:endParaRPr lang="en-US" sz="3600" dirty="0"/>
          </a:p>
          <a:p>
            <a:pPr marL="571500" indent="-571500" algn="l">
              <a:buFont typeface="Arial" panose="020B0604020202020204" pitchFamily="34" charset="0"/>
              <a:buChar char="•"/>
            </a:pPr>
            <a:r>
              <a:rPr lang="en-US" sz="3600" dirty="0"/>
              <a:t>Mars :  Variations majeures (± 15°)</a:t>
            </a:r>
          </a:p>
          <a:p>
            <a:pPr algn="l"/>
            <a:r>
              <a:rPr lang="en-US" sz="3600" b="0" dirty="0"/>
              <a:t>→ bouleversements </a:t>
            </a:r>
            <a:r>
              <a:rPr lang="en-US" sz="3600" b="0" dirty="0" err="1"/>
              <a:t>climatiques</a:t>
            </a:r>
            <a:r>
              <a:rPr lang="en-US" sz="3600" b="0" dirty="0"/>
              <a:t> </a:t>
            </a:r>
            <a:r>
              <a:rPr lang="en-US" sz="3600" b="0" dirty="0" err="1"/>
              <a:t>radicaux</a:t>
            </a:r>
            <a:r>
              <a:rPr lang="en-US" sz="3600" b="0" dirty="0"/>
              <a:t> ?</a:t>
            </a:r>
          </a:p>
          <a:p>
            <a:pPr algn="l"/>
            <a:r>
              <a:rPr lang="en-US" dirty="0"/>
              <a:t> </a:t>
            </a:r>
            <a:endParaRPr kumimoji="0" lang="en-US" sz="3200" b="1" i="0" u="none" strike="noStrike" cap="none" spc="0" normalizeH="0" baseline="0" dirty="0">
              <a:ln>
                <a:noFill/>
              </a:ln>
              <a:solidFill>
                <a:srgbClr val="000000"/>
              </a:solidFill>
              <a:effectLst/>
              <a:uFillTx/>
              <a:latin typeface="Helvetica Neue"/>
              <a:ea typeface="Helvetica Neue"/>
              <a:cs typeface="Helvetica Neue"/>
              <a:sym typeface="Helvetica Neue"/>
            </a:endParaRPr>
          </a:p>
        </p:txBody>
      </p:sp>
      <p:sp>
        <p:nvSpPr>
          <p:cNvPr id="3" name="Titre 1">
            <a:extLst>
              <a:ext uri="{FF2B5EF4-FFF2-40B4-BE49-F238E27FC236}">
                <a16:creationId xmlns:a16="http://schemas.microsoft.com/office/drawing/2014/main" id="{E56CB4AE-D294-A14D-7AEF-127B32832654}"/>
              </a:ext>
            </a:extLst>
          </p:cNvPr>
          <p:cNvSpPr txBox="1"/>
          <p:nvPr/>
        </p:nvSpPr>
        <p:spPr>
          <a:xfrm>
            <a:off x="6883438" y="-30655"/>
            <a:ext cx="10617124" cy="107696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68580" tIns="68580" rIns="68580" bIns="68580">
            <a:spAutoFit/>
          </a:bodyPr>
          <a:lstStyle>
            <a:lvl1pPr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6200">
                <a:latin typeface="Helvetica"/>
                <a:ea typeface="Helvetica"/>
                <a:cs typeface="Helvetica"/>
                <a:sym typeface="Helvetica"/>
              </a:defRPr>
            </a:lvl1pPr>
          </a:lstStyle>
          <a:p>
            <a:r>
              <a:t>Problématique </a:t>
            </a:r>
          </a:p>
        </p:txBody>
      </p:sp>
    </p:spTree>
  </p:cSld>
  <p:clrMapOvr>
    <a:masterClrMapping/>
  </p:clrMapOvr>
  <p:transition spd="med"/>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40" name="stateart.pdf" descr="stateart.pdf"/>
          <p:cNvPicPr>
            <a:picLocks noChangeAspect="1"/>
          </p:cNvPicPr>
          <p:nvPr/>
        </p:nvPicPr>
        <p:blipFill>
          <a:blip r:embed="rId2"/>
          <a:srcRect l="402" t="24589" r="70517" b="27727"/>
          <a:stretch>
            <a:fillRect/>
          </a:stretch>
        </p:blipFill>
        <p:spPr>
          <a:xfrm>
            <a:off x="470023" y="3715174"/>
            <a:ext cx="6833141" cy="8658066"/>
          </a:xfrm>
          <a:prstGeom prst="rect">
            <a:avLst/>
          </a:prstGeom>
          <a:ln w="12700">
            <a:miter lim="400000"/>
          </a:ln>
        </p:spPr>
      </p:pic>
      <p:sp>
        <p:nvSpPr>
          <p:cNvPr id="642" name="Line"/>
          <p:cNvSpPr/>
          <p:nvPr/>
        </p:nvSpPr>
        <p:spPr>
          <a:xfrm flipH="1" flipV="1">
            <a:off x="489258" y="3330478"/>
            <a:ext cx="22888180" cy="1"/>
          </a:xfrm>
          <a:prstGeom prst="line">
            <a:avLst/>
          </a:prstGeom>
          <a:ln w="127000">
            <a:solidFill>
              <a:srgbClr val="000000"/>
            </a:solidFill>
            <a:miter lim="400000"/>
            <a:tailEnd type="triangle"/>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643" name="Présent"/>
          <p:cNvSpPr txBox="1"/>
          <p:nvPr/>
        </p:nvSpPr>
        <p:spPr>
          <a:xfrm>
            <a:off x="3189778" y="2660897"/>
            <a:ext cx="1547902" cy="6140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t>Présent</a:t>
            </a:r>
          </a:p>
        </p:txBody>
      </p:sp>
      <p:sp>
        <p:nvSpPr>
          <p:cNvPr id="645" name="État de l’art sur les paléoclimats martiens (Forget et al., 2017)"/>
          <p:cNvSpPr txBox="1"/>
          <p:nvPr/>
        </p:nvSpPr>
        <p:spPr>
          <a:xfrm>
            <a:off x="699054" y="1472414"/>
            <a:ext cx="13940496" cy="70086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1437" tIns="71437" rIns="71437" bIns="71437" anchor="ctr">
            <a:spAutoFit/>
          </a:bodyPr>
          <a:lstStyle>
            <a:lvl1pPr algn="l">
              <a:defRPr sz="3800" b="0"/>
            </a:lvl1pPr>
          </a:lstStyle>
          <a:p>
            <a:r>
              <a:t>État de l’art sur les paléoclimats martiens (Forget et al., 2017)</a:t>
            </a:r>
          </a:p>
        </p:txBody>
      </p:sp>
      <p:sp>
        <p:nvSpPr>
          <p:cNvPr id="2" name="Titre 1">
            <a:extLst>
              <a:ext uri="{FF2B5EF4-FFF2-40B4-BE49-F238E27FC236}">
                <a16:creationId xmlns:a16="http://schemas.microsoft.com/office/drawing/2014/main" id="{13A7A8D4-C458-B2FE-55E7-B3EB6B4E2BA3}"/>
              </a:ext>
            </a:extLst>
          </p:cNvPr>
          <p:cNvSpPr txBox="1"/>
          <p:nvPr/>
        </p:nvSpPr>
        <p:spPr>
          <a:xfrm>
            <a:off x="6883438" y="-30655"/>
            <a:ext cx="10617124" cy="107696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68580" tIns="68580" rIns="68580" bIns="68580">
            <a:spAutoFit/>
          </a:bodyPr>
          <a:lstStyle>
            <a:lvl1pPr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6200">
                <a:latin typeface="Helvetica"/>
                <a:ea typeface="Helvetica"/>
                <a:cs typeface="Helvetica"/>
                <a:sym typeface="Helvetica"/>
              </a:defRPr>
            </a:lvl1pPr>
          </a:lstStyle>
          <a:p>
            <a:r>
              <a:t>Problématique </a:t>
            </a:r>
          </a:p>
        </p:txBody>
      </p:sp>
    </p:spTree>
  </p:cSld>
  <p:clrMapOvr>
    <a:masterClrMapping/>
  </p:clrMapOvr>
  <p:transition spd="med"/>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47" name="stateart.pdf" descr="stateart.pdf"/>
          <p:cNvPicPr>
            <a:picLocks noChangeAspect="1"/>
          </p:cNvPicPr>
          <p:nvPr/>
        </p:nvPicPr>
        <p:blipFill>
          <a:blip r:embed="rId2"/>
          <a:srcRect l="2594" t="25682" r="71141" b="27466"/>
          <a:stretch>
            <a:fillRect/>
          </a:stretch>
        </p:blipFill>
        <p:spPr>
          <a:xfrm>
            <a:off x="984910" y="3913625"/>
            <a:ext cx="6171528" cy="8507054"/>
          </a:xfrm>
          <a:prstGeom prst="rect">
            <a:avLst/>
          </a:prstGeom>
          <a:ln w="12700">
            <a:miter lim="400000"/>
          </a:ln>
        </p:spPr>
      </p:pic>
      <p:pic>
        <p:nvPicPr>
          <p:cNvPr id="648" name="stateart.pdf" descr="stateart.pdf"/>
          <p:cNvPicPr>
            <a:picLocks noChangeAspect="1"/>
          </p:cNvPicPr>
          <p:nvPr/>
        </p:nvPicPr>
        <p:blipFill>
          <a:blip r:embed="rId2"/>
          <a:srcRect l="28770" t="24850" r="38917" b="27466"/>
          <a:stretch>
            <a:fillRect/>
          </a:stretch>
        </p:blipFill>
        <p:spPr>
          <a:xfrm>
            <a:off x="7135971" y="3762613"/>
            <a:ext cx="7592545" cy="8658067"/>
          </a:xfrm>
          <a:prstGeom prst="rect">
            <a:avLst/>
          </a:prstGeom>
          <a:ln w="12700">
            <a:miter lim="400000"/>
          </a:ln>
        </p:spPr>
      </p:pic>
      <p:sp>
        <p:nvSpPr>
          <p:cNvPr id="650" name="Line"/>
          <p:cNvSpPr/>
          <p:nvPr/>
        </p:nvSpPr>
        <p:spPr>
          <a:xfrm flipH="1" flipV="1">
            <a:off x="489258" y="3330478"/>
            <a:ext cx="22888180" cy="1"/>
          </a:xfrm>
          <a:prstGeom prst="line">
            <a:avLst/>
          </a:prstGeom>
          <a:ln w="127000">
            <a:solidFill>
              <a:srgbClr val="000000"/>
            </a:solidFill>
            <a:miter lim="400000"/>
            <a:tailEnd type="triangle"/>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651" name="Présent"/>
          <p:cNvSpPr txBox="1"/>
          <p:nvPr/>
        </p:nvSpPr>
        <p:spPr>
          <a:xfrm>
            <a:off x="3189778" y="2660897"/>
            <a:ext cx="1547902" cy="6140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t>Présent</a:t>
            </a:r>
          </a:p>
        </p:txBody>
      </p:sp>
      <p:sp>
        <p:nvSpPr>
          <p:cNvPr id="653" name="5 derniers millions d’années"/>
          <p:cNvSpPr txBox="1"/>
          <p:nvPr/>
        </p:nvSpPr>
        <p:spPr>
          <a:xfrm>
            <a:off x="9354935" y="2660897"/>
            <a:ext cx="5342053" cy="6140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t> 5 derniers millions d’années</a:t>
            </a:r>
          </a:p>
        </p:txBody>
      </p:sp>
      <p:sp>
        <p:nvSpPr>
          <p:cNvPr id="654" name="État de l’art sur les paléoclimats martiens (Forget et al., 2017)"/>
          <p:cNvSpPr txBox="1"/>
          <p:nvPr/>
        </p:nvSpPr>
        <p:spPr>
          <a:xfrm>
            <a:off x="699054" y="1472414"/>
            <a:ext cx="13940496" cy="70086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1437" tIns="71437" rIns="71437" bIns="71437" anchor="ctr">
            <a:spAutoFit/>
          </a:bodyPr>
          <a:lstStyle>
            <a:lvl1pPr algn="l">
              <a:defRPr sz="3800" b="0"/>
            </a:lvl1pPr>
          </a:lstStyle>
          <a:p>
            <a:r>
              <a:t>État de l’art sur les paléoclimats martiens (Forget et al., 2017)</a:t>
            </a:r>
          </a:p>
        </p:txBody>
      </p:sp>
      <p:sp>
        <p:nvSpPr>
          <p:cNvPr id="2" name="Titre 1">
            <a:extLst>
              <a:ext uri="{FF2B5EF4-FFF2-40B4-BE49-F238E27FC236}">
                <a16:creationId xmlns:a16="http://schemas.microsoft.com/office/drawing/2014/main" id="{766A2F51-1E62-F335-9758-3D3800C354A3}"/>
              </a:ext>
            </a:extLst>
          </p:cNvPr>
          <p:cNvSpPr txBox="1"/>
          <p:nvPr/>
        </p:nvSpPr>
        <p:spPr>
          <a:xfrm>
            <a:off x="6883438" y="-30655"/>
            <a:ext cx="10617124" cy="107696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68580" tIns="68580" rIns="68580" bIns="68580">
            <a:spAutoFit/>
          </a:bodyPr>
          <a:lstStyle>
            <a:lvl1pPr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6200">
                <a:latin typeface="Helvetica"/>
                <a:ea typeface="Helvetica"/>
                <a:cs typeface="Helvetica"/>
                <a:sym typeface="Helvetica"/>
              </a:defRPr>
            </a:lvl1pPr>
          </a:lstStyle>
          <a:p>
            <a:r>
              <a:t>Problématique </a:t>
            </a:r>
          </a:p>
        </p:txBody>
      </p:sp>
    </p:spTree>
  </p:cSld>
  <p:clrMapOvr>
    <a:masterClrMapping/>
  </p:clrMapOvr>
  <p:transition spd="med"/>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56" name="stateart.pdf" descr="stateart.pdf"/>
          <p:cNvPicPr>
            <a:picLocks noChangeAspect="1"/>
          </p:cNvPicPr>
          <p:nvPr/>
        </p:nvPicPr>
        <p:blipFill>
          <a:blip r:embed="rId2"/>
          <a:srcRect l="2594" t="24850" b="27466"/>
          <a:stretch>
            <a:fillRect/>
          </a:stretch>
        </p:blipFill>
        <p:spPr>
          <a:xfrm>
            <a:off x="984910" y="3762614"/>
            <a:ext cx="22888454" cy="8658065"/>
          </a:xfrm>
          <a:prstGeom prst="rect">
            <a:avLst/>
          </a:prstGeom>
          <a:ln w="12700">
            <a:miter lim="400000"/>
          </a:ln>
        </p:spPr>
      </p:pic>
      <p:pic>
        <p:nvPicPr>
          <p:cNvPr id="657" name="stateart.pdf" descr="stateart.pdf"/>
          <p:cNvPicPr>
            <a:picLocks noChangeAspect="1"/>
          </p:cNvPicPr>
          <p:nvPr/>
        </p:nvPicPr>
        <p:blipFill>
          <a:blip r:embed="rId2">
            <a:alphaModFix amt="20000"/>
          </a:blip>
          <a:srcRect l="61233" t="24850" b="27466"/>
          <a:stretch>
            <a:fillRect/>
          </a:stretch>
        </p:blipFill>
        <p:spPr>
          <a:xfrm>
            <a:off x="14764009" y="3762614"/>
            <a:ext cx="9109355" cy="8658065"/>
          </a:xfrm>
          <a:prstGeom prst="rect">
            <a:avLst/>
          </a:prstGeom>
          <a:ln w="12700">
            <a:miter lim="400000"/>
          </a:ln>
        </p:spPr>
      </p:pic>
      <p:sp>
        <p:nvSpPr>
          <p:cNvPr id="659" name="Line"/>
          <p:cNvSpPr/>
          <p:nvPr/>
        </p:nvSpPr>
        <p:spPr>
          <a:xfrm flipH="1" flipV="1">
            <a:off x="489258" y="3330478"/>
            <a:ext cx="22888180" cy="1"/>
          </a:xfrm>
          <a:prstGeom prst="line">
            <a:avLst/>
          </a:prstGeom>
          <a:ln w="127000">
            <a:solidFill>
              <a:srgbClr val="000000"/>
            </a:solidFill>
            <a:miter lim="400000"/>
            <a:tailEnd type="triangle"/>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660" name="État de l’art sur les paléoclimats martiens (Forget et al., 2017)"/>
          <p:cNvSpPr txBox="1"/>
          <p:nvPr/>
        </p:nvSpPr>
        <p:spPr>
          <a:xfrm>
            <a:off x="699054" y="1472414"/>
            <a:ext cx="13940496" cy="70086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1437" tIns="71437" rIns="71437" bIns="71437" anchor="ctr">
            <a:spAutoFit/>
          </a:bodyPr>
          <a:lstStyle>
            <a:lvl1pPr algn="l">
              <a:defRPr sz="3800" b="0"/>
            </a:lvl1pPr>
          </a:lstStyle>
          <a:p>
            <a:r>
              <a:rPr dirty="0"/>
              <a:t>État de </a:t>
            </a:r>
            <a:r>
              <a:rPr dirty="0" err="1"/>
              <a:t>l’art</a:t>
            </a:r>
            <a:r>
              <a:rPr dirty="0"/>
              <a:t> sur les </a:t>
            </a:r>
            <a:r>
              <a:rPr dirty="0" err="1"/>
              <a:t>paléoclimats</a:t>
            </a:r>
            <a:r>
              <a:rPr dirty="0"/>
              <a:t> </a:t>
            </a:r>
            <a:r>
              <a:rPr dirty="0" err="1"/>
              <a:t>martiens</a:t>
            </a:r>
            <a:r>
              <a:rPr dirty="0"/>
              <a:t> (Forget et al., 2017)</a:t>
            </a:r>
          </a:p>
        </p:txBody>
      </p:sp>
      <p:sp>
        <p:nvSpPr>
          <p:cNvPr id="661" name="Présent"/>
          <p:cNvSpPr txBox="1"/>
          <p:nvPr/>
        </p:nvSpPr>
        <p:spPr>
          <a:xfrm>
            <a:off x="3189778" y="2660897"/>
            <a:ext cx="1547902" cy="6140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t>Présent</a:t>
            </a:r>
          </a:p>
        </p:txBody>
      </p:sp>
      <p:sp>
        <p:nvSpPr>
          <p:cNvPr id="663" name="&gt; 50 millions d’années"/>
          <p:cNvSpPr txBox="1"/>
          <p:nvPr/>
        </p:nvSpPr>
        <p:spPr>
          <a:xfrm>
            <a:off x="19425595" y="2660897"/>
            <a:ext cx="4224047" cy="6140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t>&gt; 50 millions d’années</a:t>
            </a:r>
          </a:p>
        </p:txBody>
      </p:sp>
      <p:sp>
        <p:nvSpPr>
          <p:cNvPr id="664" name="5 derniers millions d’années"/>
          <p:cNvSpPr txBox="1"/>
          <p:nvPr/>
        </p:nvSpPr>
        <p:spPr>
          <a:xfrm>
            <a:off x="9354935" y="2660897"/>
            <a:ext cx="5342053" cy="6140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t> 5 derniers millions d’années</a:t>
            </a:r>
          </a:p>
        </p:txBody>
      </p:sp>
      <p:sp>
        <p:nvSpPr>
          <p:cNvPr id="2" name="Titre 1">
            <a:extLst>
              <a:ext uri="{FF2B5EF4-FFF2-40B4-BE49-F238E27FC236}">
                <a16:creationId xmlns:a16="http://schemas.microsoft.com/office/drawing/2014/main" id="{8203ACE8-9CD9-30F4-D57D-2253AC394800}"/>
              </a:ext>
            </a:extLst>
          </p:cNvPr>
          <p:cNvSpPr txBox="1"/>
          <p:nvPr/>
        </p:nvSpPr>
        <p:spPr>
          <a:xfrm>
            <a:off x="6883438" y="-30655"/>
            <a:ext cx="10617124" cy="107696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68580" tIns="68580" rIns="68580" bIns="68580">
            <a:spAutoFit/>
          </a:bodyPr>
          <a:lstStyle>
            <a:lvl1pPr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6200">
                <a:latin typeface="Helvetica"/>
                <a:ea typeface="Helvetica"/>
                <a:cs typeface="Helvetica"/>
                <a:sym typeface="Helvetica"/>
              </a:defRPr>
            </a:lvl1pPr>
          </a:lstStyle>
          <a:p>
            <a:r>
              <a:t>Problématique </a:t>
            </a:r>
          </a:p>
        </p:txBody>
      </p:sp>
    </p:spTree>
  </p:cSld>
  <p:clrMapOvr>
    <a:masterClrMapping/>
  </p:clrMapOvr>
  <p:transition spd="med"/>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66" name="stateart.pdf" descr="stateart.pdf"/>
          <p:cNvPicPr>
            <a:picLocks noChangeAspect="1"/>
          </p:cNvPicPr>
          <p:nvPr/>
        </p:nvPicPr>
        <p:blipFill>
          <a:blip r:embed="rId2">
            <a:alphaModFix amt="20000"/>
          </a:blip>
          <a:srcRect l="61744" t="24850" b="27466"/>
          <a:stretch>
            <a:fillRect/>
          </a:stretch>
        </p:blipFill>
        <p:spPr>
          <a:xfrm>
            <a:off x="14884167" y="3762614"/>
            <a:ext cx="8989197" cy="8658065"/>
          </a:xfrm>
          <a:prstGeom prst="rect">
            <a:avLst/>
          </a:prstGeom>
          <a:ln w="12700">
            <a:miter lim="400000"/>
          </a:ln>
        </p:spPr>
      </p:pic>
      <p:pic>
        <p:nvPicPr>
          <p:cNvPr id="667" name="stateart.pdf" descr="stateart.pdf"/>
          <p:cNvPicPr>
            <a:picLocks noChangeAspect="1"/>
          </p:cNvPicPr>
          <p:nvPr/>
        </p:nvPicPr>
        <p:blipFill>
          <a:blip r:embed="rId2">
            <a:alphaModFix amt="20000"/>
          </a:blip>
          <a:srcRect l="2594" t="24850" r="71725" b="27466"/>
          <a:stretch>
            <a:fillRect/>
          </a:stretch>
        </p:blipFill>
        <p:spPr>
          <a:xfrm>
            <a:off x="984910" y="3762614"/>
            <a:ext cx="6034408" cy="8658065"/>
          </a:xfrm>
          <a:prstGeom prst="rect">
            <a:avLst/>
          </a:prstGeom>
          <a:ln w="12700">
            <a:miter lim="400000"/>
          </a:ln>
        </p:spPr>
      </p:pic>
      <p:sp>
        <p:nvSpPr>
          <p:cNvPr id="669" name="Line"/>
          <p:cNvSpPr/>
          <p:nvPr/>
        </p:nvSpPr>
        <p:spPr>
          <a:xfrm flipH="1" flipV="1">
            <a:off x="489258" y="3330478"/>
            <a:ext cx="22888180" cy="1"/>
          </a:xfrm>
          <a:prstGeom prst="line">
            <a:avLst/>
          </a:prstGeom>
          <a:ln w="127000">
            <a:solidFill>
              <a:srgbClr val="000000"/>
            </a:solidFill>
            <a:miter lim="400000"/>
            <a:tailEnd type="triangle"/>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671" name="Présent"/>
          <p:cNvSpPr txBox="1"/>
          <p:nvPr/>
        </p:nvSpPr>
        <p:spPr>
          <a:xfrm>
            <a:off x="3189778" y="2660897"/>
            <a:ext cx="1547902" cy="6140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t>Présent</a:t>
            </a:r>
          </a:p>
        </p:txBody>
      </p:sp>
      <p:sp>
        <p:nvSpPr>
          <p:cNvPr id="673" name="&gt; 50 millions d’années"/>
          <p:cNvSpPr txBox="1"/>
          <p:nvPr/>
        </p:nvSpPr>
        <p:spPr>
          <a:xfrm>
            <a:off x="19425595" y="2660897"/>
            <a:ext cx="4224047" cy="6140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t>&gt; 50 millions d’années</a:t>
            </a:r>
          </a:p>
        </p:txBody>
      </p:sp>
      <p:sp>
        <p:nvSpPr>
          <p:cNvPr id="674" name="5 derniers millions d’années"/>
          <p:cNvSpPr txBox="1"/>
          <p:nvPr/>
        </p:nvSpPr>
        <p:spPr>
          <a:xfrm>
            <a:off x="9354935" y="2660897"/>
            <a:ext cx="5342053" cy="6140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a:lvl1pPr>
          </a:lstStyle>
          <a:p>
            <a:r>
              <a:t> 5 derniers millions d’années</a:t>
            </a:r>
          </a:p>
        </p:txBody>
      </p:sp>
      <p:pic>
        <p:nvPicPr>
          <p:cNvPr id="675" name="stateart.pdf" descr="stateart.pdf"/>
          <p:cNvPicPr>
            <a:picLocks noChangeAspect="1"/>
          </p:cNvPicPr>
          <p:nvPr/>
        </p:nvPicPr>
        <p:blipFill>
          <a:blip r:embed="rId2"/>
          <a:srcRect l="28770" t="24850" r="38917" b="27466"/>
          <a:stretch>
            <a:fillRect/>
          </a:stretch>
        </p:blipFill>
        <p:spPr>
          <a:xfrm>
            <a:off x="7135971" y="3762613"/>
            <a:ext cx="7592545" cy="8658067"/>
          </a:xfrm>
          <a:prstGeom prst="rect">
            <a:avLst/>
          </a:prstGeom>
          <a:ln w="12700">
            <a:miter lim="400000"/>
          </a:ln>
        </p:spPr>
      </p:pic>
      <p:sp>
        <p:nvSpPr>
          <p:cNvPr id="676" name="Les modèles théoriques et numériques ne reproduisent pas la formation d’age glaciaire récents, suggérant une mauvaise connaissance de la dynamique des glaces et de leurs représentations"/>
          <p:cNvSpPr txBox="1"/>
          <p:nvPr/>
        </p:nvSpPr>
        <p:spPr>
          <a:xfrm>
            <a:off x="984910" y="12488291"/>
            <a:ext cx="23794331" cy="72904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71437" tIns="71437" rIns="71437" bIns="71437" anchor="ctr">
            <a:spAutoFit/>
          </a:bodyPr>
          <a:lstStyle>
            <a:lvl1pPr algn="l">
              <a:defRPr sz="3800"/>
            </a:lvl1pPr>
          </a:lstStyle>
          <a:p>
            <a:r>
              <a:rPr lang="en-US" dirty="0"/>
              <a:t>Inconsistences entre les </a:t>
            </a:r>
            <a:r>
              <a:rPr lang="en-US" dirty="0" err="1"/>
              <a:t>modèles</a:t>
            </a:r>
            <a:r>
              <a:rPr lang="en-US" dirty="0"/>
              <a:t> de </a:t>
            </a:r>
            <a:r>
              <a:rPr lang="en-US" dirty="0" err="1"/>
              <a:t>climat</a:t>
            </a:r>
            <a:r>
              <a:rPr lang="en-US" dirty="0"/>
              <a:t> et les traces </a:t>
            </a:r>
            <a:r>
              <a:rPr lang="en-US" dirty="0" err="1"/>
              <a:t>géologiques</a:t>
            </a:r>
            <a:r>
              <a:rPr lang="en-US" dirty="0"/>
              <a:t> des </a:t>
            </a:r>
            <a:r>
              <a:rPr lang="en-US" dirty="0" err="1"/>
              <a:t>âges</a:t>
            </a:r>
            <a:r>
              <a:rPr lang="en-US" dirty="0"/>
              <a:t> </a:t>
            </a:r>
            <a:r>
              <a:rPr lang="en-US" dirty="0" err="1"/>
              <a:t>glaciaires</a:t>
            </a:r>
            <a:r>
              <a:rPr lang="en-US" dirty="0"/>
              <a:t> </a:t>
            </a:r>
            <a:r>
              <a:rPr lang="en-US" dirty="0" err="1"/>
              <a:t>récents</a:t>
            </a:r>
            <a:r>
              <a:rPr lang="en-US" dirty="0"/>
              <a:t>. </a:t>
            </a:r>
            <a:endParaRPr dirty="0"/>
          </a:p>
        </p:txBody>
      </p:sp>
      <p:sp>
        <p:nvSpPr>
          <p:cNvPr id="2" name="État de l’art sur les paléoclimats martiens (Forget et al., 2017)">
            <a:extLst>
              <a:ext uri="{FF2B5EF4-FFF2-40B4-BE49-F238E27FC236}">
                <a16:creationId xmlns:a16="http://schemas.microsoft.com/office/drawing/2014/main" id="{9AE00F24-DA64-610F-C40C-333DD8BA3802}"/>
              </a:ext>
            </a:extLst>
          </p:cNvPr>
          <p:cNvSpPr txBox="1"/>
          <p:nvPr/>
        </p:nvSpPr>
        <p:spPr>
          <a:xfrm>
            <a:off x="699054" y="1472414"/>
            <a:ext cx="13940496" cy="70086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1437" tIns="71437" rIns="71437" bIns="71437" anchor="ctr">
            <a:spAutoFit/>
          </a:bodyPr>
          <a:lstStyle>
            <a:lvl1pPr algn="l">
              <a:defRPr sz="3800" b="0"/>
            </a:lvl1pPr>
          </a:lstStyle>
          <a:p>
            <a:r>
              <a:rPr dirty="0"/>
              <a:t>État de </a:t>
            </a:r>
            <a:r>
              <a:rPr dirty="0" err="1"/>
              <a:t>l’art</a:t>
            </a:r>
            <a:r>
              <a:rPr dirty="0"/>
              <a:t> sur les </a:t>
            </a:r>
            <a:r>
              <a:rPr dirty="0" err="1"/>
              <a:t>paléoclimats</a:t>
            </a:r>
            <a:r>
              <a:rPr dirty="0"/>
              <a:t> </a:t>
            </a:r>
            <a:r>
              <a:rPr dirty="0" err="1"/>
              <a:t>martiens</a:t>
            </a:r>
            <a:r>
              <a:rPr dirty="0"/>
              <a:t> (Forget et al., 2017)</a:t>
            </a:r>
          </a:p>
        </p:txBody>
      </p:sp>
      <p:sp>
        <p:nvSpPr>
          <p:cNvPr id="3" name="Titre 1">
            <a:extLst>
              <a:ext uri="{FF2B5EF4-FFF2-40B4-BE49-F238E27FC236}">
                <a16:creationId xmlns:a16="http://schemas.microsoft.com/office/drawing/2014/main" id="{C4218EF4-6121-BCC0-1C75-E6A637908E82}"/>
              </a:ext>
            </a:extLst>
          </p:cNvPr>
          <p:cNvSpPr txBox="1"/>
          <p:nvPr/>
        </p:nvSpPr>
        <p:spPr>
          <a:xfrm>
            <a:off x="6883438" y="-30655"/>
            <a:ext cx="10617124" cy="107696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68580" tIns="68580" rIns="68580" bIns="68580">
            <a:spAutoFit/>
          </a:bodyPr>
          <a:lstStyle>
            <a:lvl1pPr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6200">
                <a:latin typeface="Helvetica"/>
                <a:ea typeface="Helvetica"/>
                <a:cs typeface="Helvetica"/>
                <a:sym typeface="Helvetica"/>
              </a:defRPr>
            </a:lvl1pPr>
          </a:lstStyle>
          <a:p>
            <a:r>
              <a:t>Problématique </a:t>
            </a:r>
          </a:p>
        </p:txBody>
      </p:sp>
    </p:spTree>
  </p:cSld>
  <p:clrMapOvr>
    <a:masterClrMapping/>
  </p:clrMapOvr>
  <p:transition spd="med"/>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78" name="Kahre et al., 2023"/>
          <p:cNvSpPr txBox="1"/>
          <p:nvPr/>
        </p:nvSpPr>
        <p:spPr>
          <a:xfrm>
            <a:off x="388008" y="8629841"/>
            <a:ext cx="3325903" cy="6267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i="1">
                <a:solidFill>
                  <a:srgbClr val="FFFFFF"/>
                </a:solidFill>
              </a:defRPr>
            </a:lvl1pPr>
          </a:lstStyle>
          <a:p>
            <a:r>
              <a:t>Kahre et al., 2023</a:t>
            </a:r>
          </a:p>
        </p:txBody>
      </p:sp>
      <p:sp>
        <p:nvSpPr>
          <p:cNvPr id="679" name="La surface et l’atmosphère de la planète  sont divisées par un maillage hybride.…"/>
          <p:cNvSpPr txBox="1"/>
          <p:nvPr/>
        </p:nvSpPr>
        <p:spPr>
          <a:xfrm>
            <a:off x="12492826" y="5561596"/>
            <a:ext cx="9273463" cy="482247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1437" tIns="71437" rIns="71437" bIns="71437" anchor="ctr">
            <a:spAutoFit/>
          </a:bodyPr>
          <a:lstStyle/>
          <a:p>
            <a:pPr algn="l">
              <a:defRPr sz="3800" b="0"/>
            </a:pPr>
            <a:r>
              <a:rPr dirty="0"/>
              <a:t>La surface et </a:t>
            </a:r>
            <a:r>
              <a:rPr dirty="0" err="1"/>
              <a:t>l’atmosphère</a:t>
            </a:r>
            <a:r>
              <a:rPr dirty="0"/>
              <a:t> de la </a:t>
            </a:r>
            <a:r>
              <a:rPr dirty="0" err="1"/>
              <a:t>planète</a:t>
            </a:r>
            <a:r>
              <a:rPr dirty="0"/>
              <a:t>  </a:t>
            </a:r>
            <a:r>
              <a:rPr dirty="0" err="1"/>
              <a:t>sont</a:t>
            </a:r>
            <a:r>
              <a:rPr dirty="0"/>
              <a:t> </a:t>
            </a:r>
            <a:r>
              <a:rPr dirty="0" err="1"/>
              <a:t>divisées</a:t>
            </a:r>
            <a:r>
              <a:rPr dirty="0"/>
              <a:t> par un </a:t>
            </a:r>
            <a:r>
              <a:rPr dirty="0" err="1"/>
              <a:t>maillage</a:t>
            </a:r>
            <a:r>
              <a:rPr dirty="0"/>
              <a:t> </a:t>
            </a:r>
            <a:r>
              <a:rPr dirty="0" err="1"/>
              <a:t>hybride</a:t>
            </a:r>
            <a:r>
              <a:rPr dirty="0"/>
              <a:t>.</a:t>
            </a:r>
          </a:p>
          <a:p>
            <a:pPr algn="l">
              <a:defRPr sz="3800" b="0"/>
            </a:pPr>
            <a:endParaRPr dirty="0"/>
          </a:p>
          <a:p>
            <a:pPr algn="l">
              <a:defRPr sz="3800" b="0"/>
            </a:pPr>
            <a:r>
              <a:rPr dirty="0"/>
              <a:t>Les </a:t>
            </a:r>
            <a:r>
              <a:rPr dirty="0" err="1"/>
              <a:t>équations</a:t>
            </a:r>
            <a:r>
              <a:rPr dirty="0"/>
              <a:t> de la </a:t>
            </a:r>
            <a:r>
              <a:rPr dirty="0" err="1"/>
              <a:t>dynamique</a:t>
            </a:r>
            <a:r>
              <a:rPr dirty="0"/>
              <a:t> des </a:t>
            </a:r>
            <a:r>
              <a:rPr dirty="0" err="1"/>
              <a:t>fluides</a:t>
            </a:r>
            <a:r>
              <a:rPr dirty="0"/>
              <a:t> </a:t>
            </a:r>
            <a:r>
              <a:rPr dirty="0" err="1"/>
              <a:t>sont</a:t>
            </a:r>
            <a:r>
              <a:rPr dirty="0"/>
              <a:t> </a:t>
            </a:r>
            <a:r>
              <a:rPr dirty="0" err="1"/>
              <a:t>résolues</a:t>
            </a:r>
            <a:r>
              <a:rPr dirty="0"/>
              <a:t> </a:t>
            </a:r>
            <a:r>
              <a:rPr dirty="0" err="1"/>
              <a:t>numériquement</a:t>
            </a:r>
            <a:r>
              <a:rPr dirty="0"/>
              <a:t> avec un pas de temps de ~1</a:t>
            </a:r>
            <a:r>
              <a:rPr lang="en-US" dirty="0"/>
              <a:t> </a:t>
            </a:r>
            <a:r>
              <a:rPr dirty="0"/>
              <a:t>m</a:t>
            </a:r>
            <a:r>
              <a:rPr lang="en-US" dirty="0"/>
              <a:t>i</a:t>
            </a:r>
            <a:r>
              <a:rPr dirty="0"/>
              <a:t>n.</a:t>
            </a:r>
          </a:p>
          <a:p>
            <a:pPr algn="l">
              <a:defRPr sz="3800" b="0"/>
            </a:pPr>
            <a:endParaRPr dirty="0"/>
          </a:p>
          <a:p>
            <a:pPr algn="l">
              <a:defRPr sz="3800" b="0"/>
            </a:pPr>
            <a:endParaRPr dirty="0"/>
          </a:p>
        </p:txBody>
      </p:sp>
      <p:pic>
        <p:nvPicPr>
          <p:cNvPr id="680" name="Image" descr="Image"/>
          <p:cNvPicPr>
            <a:picLocks noChangeAspect="1"/>
          </p:cNvPicPr>
          <p:nvPr/>
        </p:nvPicPr>
        <p:blipFill>
          <a:blip r:embed="rId2"/>
          <a:stretch>
            <a:fillRect/>
          </a:stretch>
        </p:blipFill>
        <p:spPr>
          <a:xfrm>
            <a:off x="114684" y="2214522"/>
            <a:ext cx="10308479" cy="10153851"/>
          </a:xfrm>
          <a:prstGeom prst="rect">
            <a:avLst/>
          </a:prstGeom>
          <a:ln w="12700">
            <a:miter lim="400000"/>
          </a:ln>
        </p:spPr>
      </p:pic>
      <p:sp>
        <p:nvSpPr>
          <p:cNvPr id="681" name="Titre 1"/>
          <p:cNvSpPr txBox="1"/>
          <p:nvPr/>
        </p:nvSpPr>
        <p:spPr>
          <a:xfrm>
            <a:off x="5317782" y="192255"/>
            <a:ext cx="14595850" cy="107696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68580" tIns="68580" rIns="68580" bIns="68580">
            <a:spAutoFit/>
          </a:bodyPr>
          <a:lstStyle>
            <a:lvl1pPr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6200">
                <a:latin typeface="Helvetica"/>
                <a:ea typeface="Helvetica"/>
                <a:cs typeface="Helvetica"/>
                <a:sym typeface="Helvetica"/>
              </a:defRPr>
            </a:lvl1pPr>
          </a:lstStyle>
          <a:p>
            <a:r>
              <a:t>Méthodologie : Les modèles de climat</a:t>
            </a:r>
          </a:p>
        </p:txBody>
      </p:sp>
    </p:spTree>
  </p:cSld>
  <p:clrMapOvr>
    <a:masterClrMapping/>
  </p:clrMapOvr>
  <p:transition spd="med"/>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86" name="Group"/>
          <p:cNvGrpSpPr/>
          <p:nvPr/>
        </p:nvGrpSpPr>
        <p:grpSpPr>
          <a:xfrm>
            <a:off x="8128572" y="2585714"/>
            <a:ext cx="9805025" cy="6941142"/>
            <a:chOff x="0" y="0"/>
            <a:chExt cx="9805023" cy="6941140"/>
          </a:xfrm>
        </p:grpSpPr>
        <p:pic>
          <p:nvPicPr>
            <p:cNvPr id="684" name="Physic_CurrentMars.pdf" descr="Physic_CurrentMars.pdf"/>
            <p:cNvPicPr>
              <a:picLocks noChangeAspect="1"/>
            </p:cNvPicPr>
            <p:nvPr/>
          </p:nvPicPr>
          <p:blipFill>
            <a:blip r:embed="rId2"/>
            <a:srcRect l="56630"/>
            <a:stretch>
              <a:fillRect/>
            </a:stretch>
          </p:blipFill>
          <p:spPr>
            <a:xfrm>
              <a:off x="0" y="0"/>
              <a:ext cx="9805024" cy="6941141"/>
            </a:xfrm>
            <a:prstGeom prst="rect">
              <a:avLst/>
            </a:prstGeom>
            <a:ln w="12700" cap="flat">
              <a:noFill/>
              <a:miter lim="400000"/>
            </a:ln>
            <a:effectLst/>
          </p:spPr>
        </p:pic>
        <p:sp>
          <p:nvSpPr>
            <p:cNvPr id="685" name="Rectangle"/>
            <p:cNvSpPr/>
            <p:nvPr/>
          </p:nvSpPr>
          <p:spPr>
            <a:xfrm>
              <a:off x="122552" y="3431178"/>
              <a:ext cx="2233015" cy="1595049"/>
            </a:xfrm>
            <a:prstGeom prst="rect">
              <a:avLst/>
            </a:prstGeom>
            <a:solidFill>
              <a:srgbClr val="FFFFFF"/>
            </a:solidFill>
            <a:ln w="12700" cap="flat">
              <a:noFill/>
              <a:miter lim="400000"/>
            </a:ln>
            <a:effectLst/>
          </p:spPr>
          <p:txBody>
            <a:bodyPr wrap="square" lIns="71437" tIns="71437" rIns="71437" bIns="71437" numCol="1" anchor="ctr">
              <a:noAutofit/>
            </a:bodyPr>
            <a:lstStyle/>
            <a:p>
              <a:pPr>
                <a:defRPr sz="3000" b="0">
                  <a:solidFill>
                    <a:srgbClr val="FFFFFF"/>
                  </a:solidFill>
                  <a:latin typeface="+mn-lt"/>
                  <a:ea typeface="+mn-ea"/>
                  <a:cs typeface="+mn-cs"/>
                  <a:sym typeface="Helvetica Neue Medium"/>
                </a:defRPr>
              </a:pPr>
              <a:endParaRPr/>
            </a:p>
          </p:txBody>
        </p:sp>
      </p:grpSp>
      <p:sp>
        <p:nvSpPr>
          <p:cNvPr id="687" name="M.Vals,2019"/>
          <p:cNvSpPr txBox="1"/>
          <p:nvPr/>
        </p:nvSpPr>
        <p:spPr>
          <a:xfrm>
            <a:off x="13367734" y="9577036"/>
            <a:ext cx="2361515" cy="6267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i="1"/>
            </a:lvl1pPr>
          </a:lstStyle>
          <a:p>
            <a:r>
              <a:t>M.Vals,2019</a:t>
            </a:r>
          </a:p>
        </p:txBody>
      </p:sp>
      <p:sp>
        <p:nvSpPr>
          <p:cNvPr id="688" name="En parallèle, les processus physiques sont résolues toutes les 15mn"/>
          <p:cNvSpPr txBox="1"/>
          <p:nvPr/>
        </p:nvSpPr>
        <p:spPr>
          <a:xfrm>
            <a:off x="10573415" y="10577692"/>
            <a:ext cx="6443279" cy="16215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1437" tIns="71437" rIns="71437" bIns="71437" anchor="ctr">
            <a:spAutoFit/>
          </a:bodyPr>
          <a:lstStyle>
            <a:lvl1pPr algn="l">
              <a:defRPr b="0"/>
            </a:lvl1pPr>
          </a:lstStyle>
          <a:p>
            <a:r>
              <a:rPr dirty="0"/>
              <a:t>En </a:t>
            </a:r>
            <a:r>
              <a:rPr dirty="0" err="1"/>
              <a:t>parallèle</a:t>
            </a:r>
            <a:r>
              <a:rPr dirty="0"/>
              <a:t>, les processus physiques </a:t>
            </a:r>
            <a:r>
              <a:rPr dirty="0" err="1"/>
              <a:t>sont</a:t>
            </a:r>
            <a:r>
              <a:rPr dirty="0"/>
              <a:t> </a:t>
            </a:r>
            <a:r>
              <a:rPr dirty="0" err="1"/>
              <a:t>résolus</a:t>
            </a:r>
            <a:r>
              <a:rPr dirty="0"/>
              <a:t> </a:t>
            </a:r>
            <a:r>
              <a:rPr dirty="0" err="1"/>
              <a:t>toutes</a:t>
            </a:r>
            <a:r>
              <a:rPr dirty="0"/>
              <a:t> les 15</a:t>
            </a:r>
            <a:r>
              <a:rPr lang="en-US" dirty="0"/>
              <a:t> </a:t>
            </a:r>
            <a:r>
              <a:rPr dirty="0"/>
              <a:t>m</a:t>
            </a:r>
            <a:r>
              <a:rPr lang="en-US" dirty="0"/>
              <a:t>i</a:t>
            </a:r>
            <a:r>
              <a:rPr dirty="0"/>
              <a:t>n</a:t>
            </a:r>
            <a:r>
              <a:rPr lang="en-US" dirty="0"/>
              <a:t>.</a:t>
            </a:r>
            <a:endParaRPr dirty="0"/>
          </a:p>
        </p:txBody>
      </p:sp>
      <p:pic>
        <p:nvPicPr>
          <p:cNvPr id="689" name="Image" descr="Image"/>
          <p:cNvPicPr>
            <a:picLocks noChangeAspect="1"/>
          </p:cNvPicPr>
          <p:nvPr/>
        </p:nvPicPr>
        <p:blipFill>
          <a:blip r:embed="rId3"/>
          <a:stretch>
            <a:fillRect/>
          </a:stretch>
        </p:blipFill>
        <p:spPr>
          <a:xfrm>
            <a:off x="566419" y="2882969"/>
            <a:ext cx="6443279" cy="6346632"/>
          </a:xfrm>
          <a:prstGeom prst="rect">
            <a:avLst/>
          </a:prstGeom>
          <a:ln w="12700">
            <a:miter lim="400000"/>
          </a:ln>
        </p:spPr>
      </p:pic>
      <p:sp>
        <p:nvSpPr>
          <p:cNvPr id="690" name="La surface et l’atmosphère de la planète  sont divisées par un maillage hybride.…"/>
          <p:cNvSpPr txBox="1"/>
          <p:nvPr/>
        </p:nvSpPr>
        <p:spPr>
          <a:xfrm>
            <a:off x="277106" y="9839028"/>
            <a:ext cx="9273463" cy="309892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1437" tIns="71437" rIns="71437" bIns="71437" anchor="ctr">
            <a:spAutoFit/>
          </a:bodyPr>
          <a:lstStyle/>
          <a:p>
            <a:pPr algn="l">
              <a:defRPr b="0"/>
            </a:pPr>
            <a:r>
              <a:rPr dirty="0"/>
              <a:t>La surface et </a:t>
            </a:r>
            <a:r>
              <a:rPr dirty="0" err="1"/>
              <a:t>l’atmosphère</a:t>
            </a:r>
            <a:r>
              <a:rPr dirty="0"/>
              <a:t> de la </a:t>
            </a:r>
            <a:r>
              <a:rPr dirty="0" err="1"/>
              <a:t>planète</a:t>
            </a:r>
            <a:r>
              <a:rPr dirty="0"/>
              <a:t>  </a:t>
            </a:r>
            <a:r>
              <a:rPr dirty="0" err="1"/>
              <a:t>sont</a:t>
            </a:r>
            <a:r>
              <a:rPr dirty="0"/>
              <a:t> </a:t>
            </a:r>
            <a:r>
              <a:rPr dirty="0" err="1"/>
              <a:t>divisées</a:t>
            </a:r>
            <a:r>
              <a:rPr dirty="0"/>
              <a:t> par un </a:t>
            </a:r>
            <a:r>
              <a:rPr dirty="0" err="1"/>
              <a:t>maillage</a:t>
            </a:r>
            <a:r>
              <a:rPr dirty="0"/>
              <a:t> </a:t>
            </a:r>
            <a:r>
              <a:rPr dirty="0" err="1"/>
              <a:t>hybride</a:t>
            </a:r>
            <a:r>
              <a:rPr dirty="0"/>
              <a:t>.</a:t>
            </a:r>
          </a:p>
          <a:p>
            <a:pPr algn="l">
              <a:defRPr b="0"/>
            </a:pPr>
            <a:endParaRPr dirty="0"/>
          </a:p>
          <a:p>
            <a:pPr algn="l">
              <a:defRPr b="0"/>
            </a:pPr>
            <a:r>
              <a:rPr dirty="0"/>
              <a:t>Les </a:t>
            </a:r>
            <a:r>
              <a:rPr dirty="0" err="1"/>
              <a:t>équations</a:t>
            </a:r>
            <a:r>
              <a:rPr dirty="0"/>
              <a:t> de la </a:t>
            </a:r>
            <a:r>
              <a:rPr dirty="0" err="1"/>
              <a:t>dynamique</a:t>
            </a:r>
            <a:r>
              <a:rPr dirty="0"/>
              <a:t> des </a:t>
            </a:r>
            <a:r>
              <a:rPr dirty="0" err="1"/>
              <a:t>fluides</a:t>
            </a:r>
            <a:r>
              <a:rPr dirty="0"/>
              <a:t> </a:t>
            </a:r>
            <a:r>
              <a:rPr dirty="0" err="1"/>
              <a:t>sont</a:t>
            </a:r>
            <a:r>
              <a:rPr dirty="0"/>
              <a:t> </a:t>
            </a:r>
            <a:r>
              <a:rPr dirty="0" err="1"/>
              <a:t>résolues</a:t>
            </a:r>
            <a:r>
              <a:rPr dirty="0"/>
              <a:t> </a:t>
            </a:r>
            <a:r>
              <a:rPr dirty="0" err="1"/>
              <a:t>numériquement</a:t>
            </a:r>
            <a:r>
              <a:rPr dirty="0"/>
              <a:t> avec un pas de temps de ~1</a:t>
            </a:r>
            <a:r>
              <a:rPr lang="en-US" dirty="0"/>
              <a:t> </a:t>
            </a:r>
            <a:r>
              <a:rPr dirty="0"/>
              <a:t>m</a:t>
            </a:r>
            <a:r>
              <a:rPr lang="en-US" dirty="0"/>
              <a:t>i</a:t>
            </a:r>
            <a:r>
              <a:rPr dirty="0"/>
              <a:t>n.</a:t>
            </a:r>
          </a:p>
        </p:txBody>
      </p:sp>
      <p:sp>
        <p:nvSpPr>
          <p:cNvPr id="691" name="Titre 1"/>
          <p:cNvSpPr txBox="1"/>
          <p:nvPr/>
        </p:nvSpPr>
        <p:spPr>
          <a:xfrm>
            <a:off x="5317782" y="192255"/>
            <a:ext cx="14595850" cy="107696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68580" tIns="68580" rIns="68580" bIns="68580">
            <a:spAutoFit/>
          </a:bodyPr>
          <a:lstStyle>
            <a:lvl1pPr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6200">
                <a:latin typeface="Helvetica"/>
                <a:ea typeface="Helvetica"/>
                <a:cs typeface="Helvetica"/>
                <a:sym typeface="Helvetica"/>
              </a:defRPr>
            </a:lvl1pPr>
          </a:lstStyle>
          <a:p>
            <a:r>
              <a:t>Méthodologie : Les modèles de climat</a:t>
            </a:r>
          </a:p>
        </p:txBody>
      </p:sp>
      <p:sp>
        <p:nvSpPr>
          <p:cNvPr id="692" name="Titre 1"/>
          <p:cNvSpPr txBox="1"/>
          <p:nvPr/>
        </p:nvSpPr>
        <p:spPr>
          <a:xfrm>
            <a:off x="2238730" y="1617585"/>
            <a:ext cx="14595849" cy="61976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68580" tIns="68580" rIns="68580" bIns="68580">
            <a:spAutoFit/>
          </a:bodyPr>
          <a:lstStyle>
            <a:lvl1pPr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a:latin typeface="Helvetica"/>
                <a:ea typeface="Helvetica"/>
                <a:cs typeface="Helvetica"/>
                <a:sym typeface="Helvetica"/>
              </a:defRPr>
            </a:lvl1pPr>
          </a:lstStyle>
          <a:p>
            <a:r>
              <a:t>Architecture d’un modèle de climat</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97" name="Group"/>
          <p:cNvGrpSpPr/>
          <p:nvPr/>
        </p:nvGrpSpPr>
        <p:grpSpPr>
          <a:xfrm>
            <a:off x="8128572" y="2585714"/>
            <a:ext cx="9805025" cy="6941142"/>
            <a:chOff x="0" y="0"/>
            <a:chExt cx="9805023" cy="6941140"/>
          </a:xfrm>
        </p:grpSpPr>
        <p:pic>
          <p:nvPicPr>
            <p:cNvPr id="695" name="Physic_CurrentMars.pdf" descr="Physic_CurrentMars.pdf"/>
            <p:cNvPicPr>
              <a:picLocks noChangeAspect="1"/>
            </p:cNvPicPr>
            <p:nvPr/>
          </p:nvPicPr>
          <p:blipFill>
            <a:blip r:embed="rId2"/>
            <a:srcRect l="56630"/>
            <a:stretch>
              <a:fillRect/>
            </a:stretch>
          </p:blipFill>
          <p:spPr>
            <a:xfrm>
              <a:off x="0" y="0"/>
              <a:ext cx="9805024" cy="6941141"/>
            </a:xfrm>
            <a:prstGeom prst="rect">
              <a:avLst/>
            </a:prstGeom>
            <a:ln w="12700" cap="flat">
              <a:noFill/>
              <a:miter lim="400000"/>
            </a:ln>
            <a:effectLst/>
          </p:spPr>
        </p:pic>
        <p:sp>
          <p:nvSpPr>
            <p:cNvPr id="696" name="Rectangle"/>
            <p:cNvSpPr/>
            <p:nvPr/>
          </p:nvSpPr>
          <p:spPr>
            <a:xfrm>
              <a:off x="122552" y="3431178"/>
              <a:ext cx="2233015" cy="1595049"/>
            </a:xfrm>
            <a:prstGeom prst="rect">
              <a:avLst/>
            </a:prstGeom>
            <a:solidFill>
              <a:srgbClr val="FFFFFF"/>
            </a:solidFill>
            <a:ln w="12700" cap="flat">
              <a:noFill/>
              <a:miter lim="400000"/>
            </a:ln>
            <a:effectLst/>
          </p:spPr>
          <p:txBody>
            <a:bodyPr wrap="square" lIns="71437" tIns="71437" rIns="71437" bIns="71437" numCol="1" anchor="ctr">
              <a:noAutofit/>
            </a:bodyPr>
            <a:lstStyle/>
            <a:p>
              <a:pPr>
                <a:defRPr sz="3000" b="0">
                  <a:solidFill>
                    <a:srgbClr val="FFFFFF"/>
                  </a:solidFill>
                  <a:latin typeface="+mn-lt"/>
                  <a:ea typeface="+mn-ea"/>
                  <a:cs typeface="+mn-cs"/>
                  <a:sym typeface="Helvetica Neue Medium"/>
                </a:defRPr>
              </a:pPr>
              <a:endParaRPr/>
            </a:p>
          </p:txBody>
        </p:sp>
      </p:grpSp>
      <p:sp>
        <p:nvSpPr>
          <p:cNvPr id="698" name="M.Vals,2019"/>
          <p:cNvSpPr txBox="1"/>
          <p:nvPr/>
        </p:nvSpPr>
        <p:spPr>
          <a:xfrm>
            <a:off x="13367734" y="9577036"/>
            <a:ext cx="2361515" cy="6267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i="1"/>
            </a:lvl1pPr>
          </a:lstStyle>
          <a:p>
            <a:r>
              <a:t>M.Vals,2019</a:t>
            </a:r>
          </a:p>
        </p:txBody>
      </p:sp>
      <p:sp>
        <p:nvSpPr>
          <p:cNvPr id="699" name="En parallèle, les processus physiques sont résolues toutes les 15mn"/>
          <p:cNvSpPr txBox="1"/>
          <p:nvPr/>
        </p:nvSpPr>
        <p:spPr>
          <a:xfrm>
            <a:off x="10573415" y="10577692"/>
            <a:ext cx="6443279" cy="16215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1437" tIns="71437" rIns="71437" bIns="71437" anchor="ctr">
            <a:spAutoFit/>
          </a:bodyPr>
          <a:lstStyle>
            <a:lvl1pPr algn="l">
              <a:defRPr b="0"/>
            </a:lvl1pPr>
          </a:lstStyle>
          <a:p>
            <a:r>
              <a:rPr dirty="0"/>
              <a:t>En </a:t>
            </a:r>
            <a:r>
              <a:rPr dirty="0" err="1"/>
              <a:t>parallèle</a:t>
            </a:r>
            <a:r>
              <a:rPr dirty="0"/>
              <a:t>, les processus physiques </a:t>
            </a:r>
            <a:r>
              <a:rPr dirty="0" err="1"/>
              <a:t>sont</a:t>
            </a:r>
            <a:r>
              <a:rPr dirty="0"/>
              <a:t> </a:t>
            </a:r>
            <a:r>
              <a:rPr dirty="0" err="1"/>
              <a:t>résolus</a:t>
            </a:r>
            <a:r>
              <a:rPr dirty="0"/>
              <a:t> </a:t>
            </a:r>
            <a:r>
              <a:rPr dirty="0" err="1"/>
              <a:t>toutes</a:t>
            </a:r>
            <a:r>
              <a:rPr dirty="0"/>
              <a:t> les 15</a:t>
            </a:r>
            <a:r>
              <a:rPr lang="en-US" dirty="0"/>
              <a:t> </a:t>
            </a:r>
            <a:r>
              <a:rPr dirty="0"/>
              <a:t>m</a:t>
            </a:r>
            <a:r>
              <a:rPr lang="en-US" dirty="0"/>
              <a:t>i</a:t>
            </a:r>
            <a:r>
              <a:rPr dirty="0"/>
              <a:t>n</a:t>
            </a:r>
            <a:r>
              <a:rPr lang="en-US" dirty="0"/>
              <a:t>.</a:t>
            </a:r>
            <a:endParaRPr dirty="0"/>
          </a:p>
        </p:txBody>
      </p:sp>
      <p:pic>
        <p:nvPicPr>
          <p:cNvPr id="700" name="Image" descr="Image"/>
          <p:cNvPicPr>
            <a:picLocks noChangeAspect="1"/>
          </p:cNvPicPr>
          <p:nvPr/>
        </p:nvPicPr>
        <p:blipFill>
          <a:blip r:embed="rId3"/>
          <a:stretch>
            <a:fillRect/>
          </a:stretch>
        </p:blipFill>
        <p:spPr>
          <a:xfrm>
            <a:off x="566419" y="2882969"/>
            <a:ext cx="6443279" cy="6346632"/>
          </a:xfrm>
          <a:prstGeom prst="rect">
            <a:avLst/>
          </a:prstGeom>
          <a:ln w="12700">
            <a:miter lim="400000"/>
          </a:ln>
        </p:spPr>
      </p:pic>
      <p:sp>
        <p:nvSpPr>
          <p:cNvPr id="701" name="La surface et l’atmosphère de la planète  sont divisées par un maillage hybride.…"/>
          <p:cNvSpPr txBox="1"/>
          <p:nvPr/>
        </p:nvSpPr>
        <p:spPr>
          <a:xfrm>
            <a:off x="277106" y="9839028"/>
            <a:ext cx="9273463" cy="309892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1437" tIns="71437" rIns="71437" bIns="71437" anchor="ctr">
            <a:spAutoFit/>
          </a:bodyPr>
          <a:lstStyle/>
          <a:p>
            <a:pPr algn="l">
              <a:defRPr b="0"/>
            </a:pPr>
            <a:r>
              <a:rPr dirty="0"/>
              <a:t>La surface et </a:t>
            </a:r>
            <a:r>
              <a:rPr dirty="0" err="1"/>
              <a:t>l’atmosphère</a:t>
            </a:r>
            <a:r>
              <a:rPr dirty="0"/>
              <a:t> de la </a:t>
            </a:r>
            <a:r>
              <a:rPr dirty="0" err="1"/>
              <a:t>planète</a:t>
            </a:r>
            <a:r>
              <a:rPr dirty="0"/>
              <a:t>  </a:t>
            </a:r>
            <a:r>
              <a:rPr dirty="0" err="1"/>
              <a:t>sont</a:t>
            </a:r>
            <a:r>
              <a:rPr dirty="0"/>
              <a:t> </a:t>
            </a:r>
            <a:r>
              <a:rPr dirty="0" err="1"/>
              <a:t>divisées</a:t>
            </a:r>
            <a:r>
              <a:rPr dirty="0"/>
              <a:t> par un </a:t>
            </a:r>
            <a:r>
              <a:rPr dirty="0" err="1"/>
              <a:t>maillage</a:t>
            </a:r>
            <a:r>
              <a:rPr dirty="0"/>
              <a:t> </a:t>
            </a:r>
            <a:r>
              <a:rPr dirty="0" err="1"/>
              <a:t>hybride</a:t>
            </a:r>
            <a:r>
              <a:rPr dirty="0"/>
              <a:t>.</a:t>
            </a:r>
          </a:p>
          <a:p>
            <a:pPr algn="l">
              <a:defRPr b="0"/>
            </a:pPr>
            <a:endParaRPr dirty="0"/>
          </a:p>
          <a:p>
            <a:pPr algn="l">
              <a:defRPr b="0"/>
            </a:pPr>
            <a:r>
              <a:rPr dirty="0"/>
              <a:t>Les </a:t>
            </a:r>
            <a:r>
              <a:rPr dirty="0" err="1"/>
              <a:t>équations</a:t>
            </a:r>
            <a:r>
              <a:rPr dirty="0"/>
              <a:t> de la </a:t>
            </a:r>
            <a:r>
              <a:rPr dirty="0" err="1"/>
              <a:t>dynamique</a:t>
            </a:r>
            <a:r>
              <a:rPr dirty="0"/>
              <a:t> des </a:t>
            </a:r>
            <a:r>
              <a:rPr dirty="0" err="1"/>
              <a:t>fluides</a:t>
            </a:r>
            <a:r>
              <a:rPr dirty="0"/>
              <a:t> </a:t>
            </a:r>
            <a:r>
              <a:rPr dirty="0" err="1"/>
              <a:t>sont</a:t>
            </a:r>
            <a:r>
              <a:rPr dirty="0"/>
              <a:t> </a:t>
            </a:r>
            <a:r>
              <a:rPr dirty="0" err="1"/>
              <a:t>résolues</a:t>
            </a:r>
            <a:r>
              <a:rPr dirty="0"/>
              <a:t> </a:t>
            </a:r>
            <a:r>
              <a:rPr dirty="0" err="1"/>
              <a:t>numériquement</a:t>
            </a:r>
            <a:r>
              <a:rPr dirty="0"/>
              <a:t> avec un pas de temps de ~1</a:t>
            </a:r>
            <a:r>
              <a:rPr lang="en-US" dirty="0"/>
              <a:t> </a:t>
            </a:r>
            <a:r>
              <a:rPr dirty="0"/>
              <a:t>m</a:t>
            </a:r>
            <a:r>
              <a:rPr lang="en-US" dirty="0"/>
              <a:t>i</a:t>
            </a:r>
            <a:r>
              <a:rPr dirty="0"/>
              <a:t>n.</a:t>
            </a:r>
          </a:p>
        </p:txBody>
      </p:sp>
      <p:sp>
        <p:nvSpPr>
          <p:cNvPr id="702" name="Rectangle"/>
          <p:cNvSpPr/>
          <p:nvPr/>
        </p:nvSpPr>
        <p:spPr>
          <a:xfrm>
            <a:off x="195194" y="2302456"/>
            <a:ext cx="17830119" cy="10617287"/>
          </a:xfrm>
          <a:prstGeom prst="rect">
            <a:avLst/>
          </a:prstGeom>
          <a:ln w="101600">
            <a:solidFill>
              <a:srgbClr val="000000"/>
            </a:solidFill>
            <a:custDash>
              <a:ds d="200000" sp="200000"/>
            </a:custDash>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703" name="Titre 1"/>
          <p:cNvSpPr txBox="1"/>
          <p:nvPr/>
        </p:nvSpPr>
        <p:spPr>
          <a:xfrm>
            <a:off x="5317782" y="192255"/>
            <a:ext cx="14595850" cy="107696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68580" tIns="68580" rIns="68580" bIns="68580">
            <a:spAutoFit/>
          </a:bodyPr>
          <a:lstStyle>
            <a:lvl1pPr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6200">
                <a:latin typeface="Helvetica"/>
                <a:ea typeface="Helvetica"/>
                <a:cs typeface="Helvetica"/>
                <a:sym typeface="Helvetica"/>
              </a:defRPr>
            </a:lvl1pPr>
          </a:lstStyle>
          <a:p>
            <a:r>
              <a:t>Méthodologie : Les modèles de climat</a:t>
            </a:r>
          </a:p>
        </p:txBody>
      </p:sp>
      <p:sp>
        <p:nvSpPr>
          <p:cNvPr id="704" name="Titre 1"/>
          <p:cNvSpPr txBox="1"/>
          <p:nvPr/>
        </p:nvSpPr>
        <p:spPr>
          <a:xfrm>
            <a:off x="2238730" y="1617585"/>
            <a:ext cx="14595849" cy="61976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68580" tIns="68580" rIns="68580" bIns="68580">
            <a:spAutoFit/>
          </a:bodyPr>
          <a:lstStyle>
            <a:lvl1pPr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a:latin typeface="Helvetica"/>
                <a:ea typeface="Helvetica"/>
                <a:cs typeface="Helvetica"/>
                <a:sym typeface="Helvetica"/>
              </a:defRPr>
            </a:lvl1pPr>
          </a:lstStyle>
          <a:p>
            <a:r>
              <a:t>Architecture d’un modèle de climat</a:t>
            </a:r>
          </a:p>
        </p:txBody>
      </p:sp>
      <p:sp>
        <p:nvSpPr>
          <p:cNvPr id="705" name="Line"/>
          <p:cNvSpPr/>
          <p:nvPr/>
        </p:nvSpPr>
        <p:spPr>
          <a:xfrm>
            <a:off x="18408446" y="7302741"/>
            <a:ext cx="1064460" cy="1"/>
          </a:xfrm>
          <a:prstGeom prst="line">
            <a:avLst/>
          </a:prstGeom>
          <a:ln w="101600">
            <a:solidFill>
              <a:srgbClr val="000000"/>
            </a:solidFill>
            <a:miter lim="400000"/>
            <a:tailEnd type="triangle"/>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706" name="Simulations via le Grand Equipement national de calcul intensif GENCI"/>
          <p:cNvSpPr txBox="1"/>
          <p:nvPr/>
        </p:nvSpPr>
        <p:spPr>
          <a:xfrm>
            <a:off x="19805239" y="6271793"/>
            <a:ext cx="3852627" cy="20618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1437" tIns="71437" rIns="71437" bIns="71437" anchor="ctr">
            <a:spAutoFit/>
          </a:bodyPr>
          <a:lstStyle>
            <a:lvl1pPr algn="l">
              <a:defRPr b="0"/>
            </a:lvl1pPr>
          </a:lstStyle>
          <a:p>
            <a:r>
              <a:t>Simulations via le Grand Equipement national de calcul intensif GENCI</a:t>
            </a:r>
          </a:p>
        </p:txBody>
      </p:sp>
    </p:spTree>
  </p:cSld>
  <p:clrMapOvr>
    <a:masterClrMapping/>
  </p:clrMapOvr>
  <p:transition spd="med"/>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0CF3EC8-C2C6-59F5-B74D-32B017F87943}"/>
            </a:ext>
          </a:extLst>
        </p:cNvPr>
        <p:cNvGrpSpPr/>
        <p:nvPr/>
      </p:nvGrpSpPr>
      <p:grpSpPr>
        <a:xfrm>
          <a:off x="0" y="0"/>
          <a:ext cx="0" cy="0"/>
          <a:chOff x="0" y="0"/>
          <a:chExt cx="0" cy="0"/>
        </a:xfrm>
      </p:grpSpPr>
      <p:sp>
        <p:nvSpPr>
          <p:cNvPr id="1682" name="Rectangle">
            <a:extLst>
              <a:ext uri="{FF2B5EF4-FFF2-40B4-BE49-F238E27FC236}">
                <a16:creationId xmlns:a16="http://schemas.microsoft.com/office/drawing/2014/main" id="{AD1BB334-92A8-9B9B-70AA-9B30A0D3A307}"/>
              </a:ext>
            </a:extLst>
          </p:cNvPr>
          <p:cNvSpPr/>
          <p:nvPr/>
        </p:nvSpPr>
        <p:spPr>
          <a:xfrm>
            <a:off x="6459491" y="11322764"/>
            <a:ext cx="3229530" cy="1270001"/>
          </a:xfrm>
          <a:prstGeom prst="rect">
            <a:avLst/>
          </a:prstGeom>
          <a:solidFill>
            <a:srgbClr val="FFFFFF"/>
          </a:soli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1683" name="Rectangle">
            <a:extLst>
              <a:ext uri="{FF2B5EF4-FFF2-40B4-BE49-F238E27FC236}">
                <a16:creationId xmlns:a16="http://schemas.microsoft.com/office/drawing/2014/main" id="{BFB6FD4C-EB6F-1BAB-4DC3-CD971AA0D89D}"/>
              </a:ext>
            </a:extLst>
          </p:cNvPr>
          <p:cNvSpPr/>
          <p:nvPr/>
        </p:nvSpPr>
        <p:spPr>
          <a:xfrm>
            <a:off x="6176640" y="9985488"/>
            <a:ext cx="3795231" cy="2674900"/>
          </a:xfrm>
          <a:prstGeom prst="rect">
            <a:avLst/>
          </a:prstGeom>
          <a:solidFill>
            <a:srgbClr val="FFFFFF"/>
          </a:soli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1684" name="Rectangle">
            <a:extLst>
              <a:ext uri="{FF2B5EF4-FFF2-40B4-BE49-F238E27FC236}">
                <a16:creationId xmlns:a16="http://schemas.microsoft.com/office/drawing/2014/main" id="{1BE5555C-98BA-1E47-E0F8-064683DB7EEF}"/>
              </a:ext>
            </a:extLst>
          </p:cNvPr>
          <p:cNvSpPr/>
          <p:nvPr/>
        </p:nvSpPr>
        <p:spPr>
          <a:xfrm>
            <a:off x="811302" y="10103289"/>
            <a:ext cx="5277598" cy="467361"/>
          </a:xfrm>
          <a:prstGeom prst="rect">
            <a:avLst/>
          </a:prstGeom>
          <a:solidFill>
            <a:srgbClr val="FFFFFF"/>
          </a:soli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1685" name="Rectangle">
            <a:extLst>
              <a:ext uri="{FF2B5EF4-FFF2-40B4-BE49-F238E27FC236}">
                <a16:creationId xmlns:a16="http://schemas.microsoft.com/office/drawing/2014/main" id="{594CD063-9490-0686-6DE3-F1D885456CF3}"/>
              </a:ext>
            </a:extLst>
          </p:cNvPr>
          <p:cNvSpPr/>
          <p:nvPr/>
        </p:nvSpPr>
        <p:spPr>
          <a:xfrm>
            <a:off x="356081" y="236177"/>
            <a:ext cx="7761598" cy="2674900"/>
          </a:xfrm>
          <a:prstGeom prst="rect">
            <a:avLst/>
          </a:prstGeom>
          <a:solidFill>
            <a:srgbClr val="FFFFFF"/>
          </a:soli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1686" name="Rectangle">
            <a:extLst>
              <a:ext uri="{FF2B5EF4-FFF2-40B4-BE49-F238E27FC236}">
                <a16:creationId xmlns:a16="http://schemas.microsoft.com/office/drawing/2014/main" id="{3A11CC27-192F-0B81-630D-E14ECCC7B889}"/>
              </a:ext>
            </a:extLst>
          </p:cNvPr>
          <p:cNvSpPr/>
          <p:nvPr/>
        </p:nvSpPr>
        <p:spPr>
          <a:xfrm>
            <a:off x="542458" y="6395857"/>
            <a:ext cx="7761597" cy="373051"/>
          </a:xfrm>
          <a:prstGeom prst="rect">
            <a:avLst/>
          </a:prstGeom>
          <a:solidFill>
            <a:srgbClr val="FFFFFF"/>
          </a:soli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1687" name="Rectangle">
            <a:extLst>
              <a:ext uri="{FF2B5EF4-FFF2-40B4-BE49-F238E27FC236}">
                <a16:creationId xmlns:a16="http://schemas.microsoft.com/office/drawing/2014/main" id="{1CAEA12D-F4AE-7079-AA2A-34BD33C730D0}"/>
              </a:ext>
            </a:extLst>
          </p:cNvPr>
          <p:cNvSpPr/>
          <p:nvPr/>
        </p:nvSpPr>
        <p:spPr>
          <a:xfrm>
            <a:off x="2985146" y="6483273"/>
            <a:ext cx="7761597" cy="373050"/>
          </a:xfrm>
          <a:prstGeom prst="rect">
            <a:avLst/>
          </a:prstGeom>
          <a:solidFill>
            <a:srgbClr val="FFFFFF"/>
          </a:soli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1688" name="Hémisphère Sud">
            <a:extLst>
              <a:ext uri="{FF2B5EF4-FFF2-40B4-BE49-F238E27FC236}">
                <a16:creationId xmlns:a16="http://schemas.microsoft.com/office/drawing/2014/main" id="{BE29522B-A380-25B3-8420-7F7214645D16}"/>
              </a:ext>
            </a:extLst>
          </p:cNvPr>
          <p:cNvSpPr txBox="1"/>
          <p:nvPr/>
        </p:nvSpPr>
        <p:spPr>
          <a:xfrm>
            <a:off x="2610418" y="6275334"/>
            <a:ext cx="5797714" cy="61409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lvl1pPr>
              <a:defRPr b="0"/>
            </a:lvl1pPr>
          </a:lstStyle>
          <a:p>
            <a:r>
              <a:t>Hémisphère Sud</a:t>
            </a:r>
          </a:p>
        </p:txBody>
      </p:sp>
      <p:sp>
        <p:nvSpPr>
          <p:cNvPr id="1689" name="Rectangle">
            <a:extLst>
              <a:ext uri="{FF2B5EF4-FFF2-40B4-BE49-F238E27FC236}">
                <a16:creationId xmlns:a16="http://schemas.microsoft.com/office/drawing/2014/main" id="{888F5216-F86C-001B-590C-2C69E5571BE8}"/>
              </a:ext>
            </a:extLst>
          </p:cNvPr>
          <p:cNvSpPr/>
          <p:nvPr/>
        </p:nvSpPr>
        <p:spPr>
          <a:xfrm>
            <a:off x="6877614" y="10244496"/>
            <a:ext cx="3795231" cy="2674900"/>
          </a:xfrm>
          <a:prstGeom prst="rect">
            <a:avLst/>
          </a:prstGeom>
          <a:solidFill>
            <a:srgbClr val="FFFFFF"/>
          </a:soli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pic>
        <p:nvPicPr>
          <p:cNvPr id="1690" name="depth_overtime-1.pdf" descr="depth_overtime-1.pdf">
            <a:extLst>
              <a:ext uri="{FF2B5EF4-FFF2-40B4-BE49-F238E27FC236}">
                <a16:creationId xmlns:a16="http://schemas.microsoft.com/office/drawing/2014/main" id="{B6FC43A4-118C-7144-BC54-F9FF3E717D1B}"/>
              </a:ext>
            </a:extLst>
          </p:cNvPr>
          <p:cNvPicPr>
            <a:picLocks noChangeAspect="1"/>
          </p:cNvPicPr>
          <p:nvPr/>
        </p:nvPicPr>
        <p:blipFill>
          <a:blip r:embed="rId2"/>
          <a:srcRect l="4972" b="8739"/>
          <a:stretch>
            <a:fillRect/>
          </a:stretch>
        </p:blipFill>
        <p:spPr>
          <a:xfrm>
            <a:off x="668344" y="2579415"/>
            <a:ext cx="12395185" cy="9433208"/>
          </a:xfrm>
          <a:prstGeom prst="rect">
            <a:avLst/>
          </a:prstGeom>
          <a:ln w="12700">
            <a:miter lim="400000"/>
          </a:ln>
        </p:spPr>
      </p:pic>
      <p:sp>
        <p:nvSpPr>
          <p:cNvPr id="1691" name="Vos, Forget, Lange et al., Nature Earth &amp; Environnement, 2026">
            <a:extLst>
              <a:ext uri="{FF2B5EF4-FFF2-40B4-BE49-F238E27FC236}">
                <a16:creationId xmlns:a16="http://schemas.microsoft.com/office/drawing/2014/main" id="{5876B762-A9E5-9861-D129-28A07F2B22AD}"/>
              </a:ext>
            </a:extLst>
          </p:cNvPr>
          <p:cNvSpPr txBox="1"/>
          <p:nvPr/>
        </p:nvSpPr>
        <p:spPr>
          <a:xfrm>
            <a:off x="582740" y="12742119"/>
            <a:ext cx="12566410" cy="62679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lvl1pPr algn="l">
              <a:defRPr b="0" i="1"/>
            </a:lvl1pPr>
          </a:lstStyle>
          <a:p>
            <a:r>
              <a:t>Vos, Forget, Lange et al., Nature Earth &amp; Environnement, 2026</a:t>
            </a:r>
          </a:p>
        </p:txBody>
      </p:sp>
      <p:sp>
        <p:nvSpPr>
          <p:cNvPr id="1692" name="Temps avant le présent [milliers d’années]">
            <a:extLst>
              <a:ext uri="{FF2B5EF4-FFF2-40B4-BE49-F238E27FC236}">
                <a16:creationId xmlns:a16="http://schemas.microsoft.com/office/drawing/2014/main" id="{E9FA3DC5-2822-88BE-D23F-019289901E3C}"/>
              </a:ext>
            </a:extLst>
          </p:cNvPr>
          <p:cNvSpPr txBox="1"/>
          <p:nvPr/>
        </p:nvSpPr>
        <p:spPr>
          <a:xfrm>
            <a:off x="2999397" y="12070380"/>
            <a:ext cx="8487038" cy="61409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lvl1pPr>
              <a:defRPr b="0"/>
            </a:lvl1pPr>
          </a:lstStyle>
          <a:p>
            <a:r>
              <a:t>Temps avant le présent [milliers d’années]</a:t>
            </a:r>
          </a:p>
        </p:txBody>
      </p:sp>
      <p:sp>
        <p:nvSpPr>
          <p:cNvPr id="1693" name="Rectangle">
            <a:extLst>
              <a:ext uri="{FF2B5EF4-FFF2-40B4-BE49-F238E27FC236}">
                <a16:creationId xmlns:a16="http://schemas.microsoft.com/office/drawing/2014/main" id="{96C57B2C-4712-646A-0B1F-B32D4BAEB00F}"/>
              </a:ext>
            </a:extLst>
          </p:cNvPr>
          <p:cNvSpPr/>
          <p:nvPr/>
        </p:nvSpPr>
        <p:spPr>
          <a:xfrm>
            <a:off x="2929576" y="8389416"/>
            <a:ext cx="2987361" cy="2424512"/>
          </a:xfrm>
          <a:prstGeom prst="rect">
            <a:avLst/>
          </a:prstGeom>
          <a:solidFill>
            <a:srgbClr val="FFFFFF"/>
          </a:soli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1694" name="Profondeur de la glace [m]">
            <a:extLst>
              <a:ext uri="{FF2B5EF4-FFF2-40B4-BE49-F238E27FC236}">
                <a16:creationId xmlns:a16="http://schemas.microsoft.com/office/drawing/2014/main" id="{0EC224FD-4995-57D2-367F-261B99AF818C}"/>
              </a:ext>
            </a:extLst>
          </p:cNvPr>
          <p:cNvSpPr txBox="1"/>
          <p:nvPr/>
        </p:nvSpPr>
        <p:spPr>
          <a:xfrm rot="16200000">
            <a:off x="-2482343" y="6989028"/>
            <a:ext cx="5797714" cy="61409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lvl1pPr>
              <a:defRPr b="0"/>
            </a:lvl1pPr>
          </a:lstStyle>
          <a:p>
            <a:r>
              <a:t>Profondeur de la glace [m]</a:t>
            </a:r>
          </a:p>
        </p:txBody>
      </p:sp>
      <p:sp>
        <p:nvSpPr>
          <p:cNvPr id="1695" name="0,25% de poussière dans la glace">
            <a:extLst>
              <a:ext uri="{FF2B5EF4-FFF2-40B4-BE49-F238E27FC236}">
                <a16:creationId xmlns:a16="http://schemas.microsoft.com/office/drawing/2014/main" id="{F2E1F418-E87F-184F-3CDB-5DD1855870CA}"/>
              </a:ext>
            </a:extLst>
          </p:cNvPr>
          <p:cNvSpPr txBox="1"/>
          <p:nvPr/>
        </p:nvSpPr>
        <p:spPr>
          <a:xfrm>
            <a:off x="2831753" y="8546752"/>
            <a:ext cx="8068384" cy="44056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lvl1pPr algn="l">
              <a:defRPr sz="2000" b="0"/>
            </a:lvl1pPr>
          </a:lstStyle>
          <a:p>
            <a:r>
              <a:t>0,25% de poussière dans la glace</a:t>
            </a:r>
          </a:p>
        </p:txBody>
      </p:sp>
      <p:sp>
        <p:nvSpPr>
          <p:cNvPr id="1696" name="0,5%">
            <a:extLst>
              <a:ext uri="{FF2B5EF4-FFF2-40B4-BE49-F238E27FC236}">
                <a16:creationId xmlns:a16="http://schemas.microsoft.com/office/drawing/2014/main" id="{2CEA1C84-B048-0CDC-2FE7-CEA81933E26F}"/>
              </a:ext>
            </a:extLst>
          </p:cNvPr>
          <p:cNvSpPr txBox="1"/>
          <p:nvPr/>
        </p:nvSpPr>
        <p:spPr>
          <a:xfrm>
            <a:off x="2832100" y="9010463"/>
            <a:ext cx="5797714" cy="44056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lvl1pPr algn="l">
              <a:defRPr sz="2000" b="0"/>
            </a:lvl1pPr>
          </a:lstStyle>
          <a:p>
            <a:r>
              <a:t>0,5%</a:t>
            </a:r>
          </a:p>
        </p:txBody>
      </p:sp>
      <p:sp>
        <p:nvSpPr>
          <p:cNvPr id="1697" name="1%">
            <a:extLst>
              <a:ext uri="{FF2B5EF4-FFF2-40B4-BE49-F238E27FC236}">
                <a16:creationId xmlns:a16="http://schemas.microsoft.com/office/drawing/2014/main" id="{9D6D3FD1-E161-7B83-F3CF-CA47A23F2699}"/>
              </a:ext>
            </a:extLst>
          </p:cNvPr>
          <p:cNvSpPr txBox="1"/>
          <p:nvPr/>
        </p:nvSpPr>
        <p:spPr>
          <a:xfrm>
            <a:off x="2832100" y="9438327"/>
            <a:ext cx="5797714" cy="44056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lvl1pPr algn="l">
              <a:defRPr sz="2000" b="0"/>
            </a:lvl1pPr>
          </a:lstStyle>
          <a:p>
            <a:r>
              <a:t>1%</a:t>
            </a:r>
          </a:p>
        </p:txBody>
      </p:sp>
      <p:sp>
        <p:nvSpPr>
          <p:cNvPr id="1698" name="2%">
            <a:extLst>
              <a:ext uri="{FF2B5EF4-FFF2-40B4-BE49-F238E27FC236}">
                <a16:creationId xmlns:a16="http://schemas.microsoft.com/office/drawing/2014/main" id="{82DFCA99-D9F8-7F3C-C3A9-ABE6B755AABC}"/>
              </a:ext>
            </a:extLst>
          </p:cNvPr>
          <p:cNvSpPr txBox="1"/>
          <p:nvPr/>
        </p:nvSpPr>
        <p:spPr>
          <a:xfrm>
            <a:off x="2832100" y="9889319"/>
            <a:ext cx="756583" cy="44056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lvl1pPr algn="l">
              <a:defRPr sz="2000" b="0"/>
            </a:lvl1pPr>
          </a:lstStyle>
          <a:p>
            <a:r>
              <a:t>2%</a:t>
            </a:r>
          </a:p>
        </p:txBody>
      </p:sp>
      <p:sp>
        <p:nvSpPr>
          <p:cNvPr id="1699" name="10%">
            <a:extLst>
              <a:ext uri="{FF2B5EF4-FFF2-40B4-BE49-F238E27FC236}">
                <a16:creationId xmlns:a16="http://schemas.microsoft.com/office/drawing/2014/main" id="{6CA0432B-0CE7-CB43-641E-30228DB75DFB}"/>
              </a:ext>
            </a:extLst>
          </p:cNvPr>
          <p:cNvSpPr txBox="1"/>
          <p:nvPr/>
        </p:nvSpPr>
        <p:spPr>
          <a:xfrm>
            <a:off x="2832100" y="10329902"/>
            <a:ext cx="5797714" cy="44056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lvl1pPr algn="l">
              <a:defRPr sz="2000" b="0"/>
            </a:lvl1pPr>
          </a:lstStyle>
          <a:p>
            <a:r>
              <a:t>10%</a:t>
            </a:r>
          </a:p>
        </p:txBody>
      </p:sp>
      <p:sp>
        <p:nvSpPr>
          <p:cNvPr id="1700" name="Grâce à une meilleure modélisation de la dynamique de la glace d’eau et des paléoclimats martien, notre nouveau modèle prédit la formation de glaciers aux moyennes latitudes lors des derniers millions d’années, en particulier lors du dernier âge glaciair">
            <a:extLst>
              <a:ext uri="{FF2B5EF4-FFF2-40B4-BE49-F238E27FC236}">
                <a16:creationId xmlns:a16="http://schemas.microsoft.com/office/drawing/2014/main" id="{E836D59F-AEC1-C6D3-B8F2-B6C6390057E4}"/>
              </a:ext>
            </a:extLst>
          </p:cNvPr>
          <p:cNvSpPr txBox="1"/>
          <p:nvPr/>
        </p:nvSpPr>
        <p:spPr>
          <a:xfrm>
            <a:off x="13781125" y="3277213"/>
            <a:ext cx="9496873" cy="716157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p>
            <a:pPr marL="527843" indent="-527843" algn="l">
              <a:buSzPct val="145000"/>
              <a:buChar char="•"/>
              <a:defRPr sz="3800" b="0"/>
            </a:pPr>
            <a:r>
              <a:t>Grâce à </a:t>
            </a:r>
            <a:r>
              <a:rPr err="1"/>
              <a:t>une</a:t>
            </a:r>
            <a:r>
              <a:t> </a:t>
            </a:r>
            <a:r>
              <a:rPr err="1"/>
              <a:t>meilleure</a:t>
            </a:r>
            <a:r>
              <a:t> </a:t>
            </a:r>
            <a:r>
              <a:rPr err="1"/>
              <a:t>modélisation</a:t>
            </a:r>
            <a:r>
              <a:t> de la </a:t>
            </a:r>
            <a:r>
              <a:rPr err="1"/>
              <a:t>dynamique</a:t>
            </a:r>
            <a:r>
              <a:t> de la glace d’eau et des </a:t>
            </a:r>
            <a:r>
              <a:rPr err="1"/>
              <a:t>paléoclimats</a:t>
            </a:r>
            <a:r>
              <a:t> </a:t>
            </a:r>
            <a:r>
              <a:rPr err="1"/>
              <a:t>martien</a:t>
            </a:r>
            <a:r>
              <a:rPr lang="en-US" err="1"/>
              <a:t>s</a:t>
            </a:r>
            <a:r>
              <a:t>, </a:t>
            </a:r>
            <a:r>
              <a:rPr b="1" err="1"/>
              <a:t>notre</a:t>
            </a:r>
            <a:r>
              <a:rPr b="1"/>
              <a:t> nouveau </a:t>
            </a:r>
            <a:r>
              <a:rPr b="1" err="1"/>
              <a:t>modèle</a:t>
            </a:r>
            <a:r>
              <a:rPr b="1"/>
              <a:t> </a:t>
            </a:r>
            <a:r>
              <a:rPr b="1" err="1"/>
              <a:t>prédit</a:t>
            </a:r>
            <a:r>
              <a:rPr b="1"/>
              <a:t> la formation de glaciers aux </a:t>
            </a:r>
            <a:r>
              <a:rPr b="1" err="1"/>
              <a:t>moyennes</a:t>
            </a:r>
            <a:r>
              <a:rPr b="1"/>
              <a:t> latitudes </a:t>
            </a:r>
            <a:r>
              <a:rPr b="1" err="1"/>
              <a:t>lors</a:t>
            </a:r>
            <a:r>
              <a:rPr b="1"/>
              <a:t> des </a:t>
            </a:r>
            <a:r>
              <a:rPr b="1" err="1"/>
              <a:t>derniers</a:t>
            </a:r>
            <a:r>
              <a:rPr b="1"/>
              <a:t> millions </a:t>
            </a:r>
            <a:r>
              <a:rPr b="1" err="1"/>
              <a:t>d’années</a:t>
            </a:r>
            <a:r>
              <a:rPr b="1"/>
              <a:t>, </a:t>
            </a:r>
            <a:r>
              <a:rPr b="1" err="1"/>
              <a:t>en</a:t>
            </a:r>
            <a:r>
              <a:rPr b="1"/>
              <a:t> particulier </a:t>
            </a:r>
            <a:r>
              <a:rPr b="1" err="1"/>
              <a:t>lors</a:t>
            </a:r>
            <a:r>
              <a:rPr b="1"/>
              <a:t> du dernier </a:t>
            </a:r>
            <a:r>
              <a:rPr b="1" err="1"/>
              <a:t>âge</a:t>
            </a:r>
            <a:r>
              <a:rPr b="1"/>
              <a:t> </a:t>
            </a:r>
            <a:r>
              <a:rPr b="1" err="1"/>
              <a:t>glaciaire</a:t>
            </a:r>
            <a:r>
              <a:rPr b="1"/>
              <a:t> il y a 630 000 ans.</a:t>
            </a:r>
          </a:p>
          <a:p>
            <a:pPr algn="l">
              <a:defRPr sz="3800" b="0"/>
            </a:pPr>
            <a:endParaRPr b="1"/>
          </a:p>
          <a:p>
            <a:pPr marL="527843" indent="-527843" algn="l">
              <a:buSzPct val="145000"/>
              <a:buChar char="•"/>
              <a:defRPr sz="3800" b="0"/>
            </a:pPr>
            <a:r>
              <a:t>La glace </a:t>
            </a:r>
            <a:r>
              <a:rPr err="1"/>
              <a:t>observée</a:t>
            </a:r>
            <a:r>
              <a:t> dans le sous-sol </a:t>
            </a:r>
            <a:r>
              <a:rPr err="1"/>
              <a:t>aujourd’hui</a:t>
            </a:r>
            <a:r>
              <a:t> est un </a:t>
            </a:r>
            <a:r>
              <a:rPr b="1"/>
              <a:t>vestige du dernier </a:t>
            </a:r>
            <a:r>
              <a:rPr b="1" err="1"/>
              <a:t>âge</a:t>
            </a:r>
            <a:r>
              <a:rPr b="1"/>
              <a:t> </a:t>
            </a:r>
            <a:r>
              <a:rPr b="1" err="1"/>
              <a:t>glaciaire</a:t>
            </a:r>
            <a:r>
              <a:rPr b="1"/>
              <a:t> il y a 630 000 </a:t>
            </a:r>
            <a:r>
              <a:rPr b="1" err="1"/>
              <a:t>ans</a:t>
            </a:r>
            <a:endParaRPr b="1"/>
          </a:p>
        </p:txBody>
      </p:sp>
      <p:sp>
        <p:nvSpPr>
          <p:cNvPr id="1701" name="Titre 1">
            <a:extLst>
              <a:ext uri="{FF2B5EF4-FFF2-40B4-BE49-F238E27FC236}">
                <a16:creationId xmlns:a16="http://schemas.microsoft.com/office/drawing/2014/main" id="{F8E28259-2560-E4A5-4368-93441251855B}"/>
              </a:ext>
            </a:extLst>
          </p:cNvPr>
          <p:cNvSpPr txBox="1"/>
          <p:nvPr/>
        </p:nvSpPr>
        <p:spPr>
          <a:xfrm>
            <a:off x="429008" y="192255"/>
            <a:ext cx="23525985" cy="201676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68580" tIns="68580" rIns="68580" bIns="68580">
            <a:spAutoFit/>
          </a:bodyPr>
          <a:lstStyle>
            <a:lvl1pPr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6200">
                <a:latin typeface="Helvetica"/>
                <a:ea typeface="Helvetica"/>
                <a:cs typeface="Helvetica"/>
                <a:sym typeface="Helvetica"/>
              </a:defRPr>
            </a:lvl1pPr>
          </a:lstStyle>
          <a:p>
            <a:r>
              <a:t>Simulation de la dynamique de l’enfouissement des dépôts glaciaires</a:t>
            </a:r>
          </a:p>
        </p:txBody>
      </p:sp>
    </p:spTree>
    <p:extLst>
      <p:ext uri="{BB962C8B-B14F-4D97-AF65-F5344CB8AC3E}">
        <p14:creationId xmlns:p14="http://schemas.microsoft.com/office/powerpoint/2010/main" val="3655627921"/>
      </p:ext>
    </p:extLst>
  </p:cSld>
  <p:clrMapOvr>
    <a:masterClrMapping/>
  </p:clrMapOvr>
  <p:transition spd="med"/>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40" name="Schema_slopepaper-3.pdf" descr="Schema_slopepaper-3.pdf"/>
          <p:cNvPicPr>
            <a:picLocks noChangeAspect="1"/>
          </p:cNvPicPr>
          <p:nvPr/>
        </p:nvPicPr>
        <p:blipFill>
          <a:blip r:embed="rId2"/>
          <a:stretch>
            <a:fillRect/>
          </a:stretch>
        </p:blipFill>
        <p:spPr>
          <a:xfrm>
            <a:off x="966470" y="3874322"/>
            <a:ext cx="22081598" cy="5832875"/>
          </a:xfrm>
          <a:prstGeom prst="rect">
            <a:avLst/>
          </a:prstGeom>
          <a:ln w="12700">
            <a:miter lim="400000"/>
          </a:ln>
        </p:spPr>
      </p:pic>
      <p:sp>
        <p:nvSpPr>
          <p:cNvPr id="1741" name="Chaque pente est représentée par une pente équivalente Nord-Sud…"/>
          <p:cNvSpPr txBox="1"/>
          <p:nvPr/>
        </p:nvSpPr>
        <p:spPr>
          <a:xfrm>
            <a:off x="187439" y="10342343"/>
            <a:ext cx="23100205" cy="211403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71437" tIns="71437" rIns="71437" bIns="71437" anchor="ctr">
            <a:spAutoFit/>
          </a:bodyPr>
          <a:lstStyle/>
          <a:p>
            <a:pPr marL="444500" indent="-444500" algn="l">
              <a:buSzPct val="145000"/>
              <a:buChar char="•"/>
              <a:defRPr b="0"/>
            </a:pPr>
            <a:r>
              <a:rPr dirty="0" err="1"/>
              <a:t>Chaque</a:t>
            </a:r>
            <a:r>
              <a:rPr dirty="0"/>
              <a:t> </a:t>
            </a:r>
            <a:r>
              <a:rPr dirty="0" err="1"/>
              <a:t>pente</a:t>
            </a:r>
            <a:r>
              <a:rPr dirty="0"/>
              <a:t> est </a:t>
            </a:r>
            <a:r>
              <a:rPr dirty="0" err="1"/>
              <a:t>représentée</a:t>
            </a:r>
            <a:r>
              <a:rPr dirty="0"/>
              <a:t> par </a:t>
            </a:r>
            <a:r>
              <a:rPr dirty="0" err="1"/>
              <a:t>une</a:t>
            </a:r>
            <a:r>
              <a:rPr dirty="0"/>
              <a:t> </a:t>
            </a:r>
            <a:r>
              <a:rPr dirty="0" err="1"/>
              <a:t>pente</a:t>
            </a:r>
            <a:r>
              <a:rPr dirty="0"/>
              <a:t> </a:t>
            </a:r>
            <a:r>
              <a:rPr dirty="0" err="1"/>
              <a:t>équivalente</a:t>
            </a:r>
            <a:r>
              <a:rPr dirty="0"/>
              <a:t> Nord-Sud</a:t>
            </a:r>
          </a:p>
          <a:p>
            <a:pPr algn="l">
              <a:defRPr b="0"/>
            </a:pPr>
            <a:endParaRPr dirty="0"/>
          </a:p>
          <a:p>
            <a:pPr marL="444500" indent="-444500" algn="l">
              <a:buSzPct val="145000"/>
              <a:buChar char="•"/>
              <a:defRPr b="0"/>
            </a:pPr>
            <a:r>
              <a:rPr dirty="0"/>
              <a:t>Le </a:t>
            </a:r>
            <a:r>
              <a:rPr dirty="0" err="1"/>
              <a:t>bilan</a:t>
            </a:r>
            <a:r>
              <a:rPr dirty="0"/>
              <a:t> </a:t>
            </a:r>
            <a:r>
              <a:rPr dirty="0" err="1"/>
              <a:t>énergétique</a:t>
            </a:r>
            <a:r>
              <a:rPr dirty="0"/>
              <a:t> et </a:t>
            </a:r>
            <a:r>
              <a:rPr dirty="0" err="1"/>
              <a:t>en</a:t>
            </a:r>
            <a:r>
              <a:rPr dirty="0"/>
              <a:t> </a:t>
            </a:r>
            <a:r>
              <a:rPr dirty="0" err="1"/>
              <a:t>éléments</a:t>
            </a:r>
            <a:r>
              <a:rPr dirty="0"/>
              <a:t> </a:t>
            </a:r>
            <a:r>
              <a:rPr dirty="0" err="1"/>
              <a:t>volatils</a:t>
            </a:r>
            <a:r>
              <a:rPr dirty="0"/>
              <a:t> est </a:t>
            </a:r>
            <a:r>
              <a:rPr dirty="0" err="1"/>
              <a:t>réalisé</a:t>
            </a:r>
            <a:r>
              <a:rPr dirty="0"/>
              <a:t> sur </a:t>
            </a:r>
            <a:r>
              <a:rPr dirty="0" err="1"/>
              <a:t>chaque</a:t>
            </a:r>
            <a:r>
              <a:rPr dirty="0"/>
              <a:t> sous-</a:t>
            </a:r>
            <a:r>
              <a:rPr dirty="0" err="1"/>
              <a:t>pente</a:t>
            </a:r>
            <a:r>
              <a:rPr dirty="0"/>
              <a:t>. </a:t>
            </a:r>
            <a:r>
              <a:rPr dirty="0" err="1"/>
              <a:t>L’atmosphère</a:t>
            </a:r>
            <a:r>
              <a:rPr dirty="0"/>
              <a:t> </a:t>
            </a:r>
            <a:r>
              <a:rPr dirty="0" err="1"/>
              <a:t>voit</a:t>
            </a:r>
            <a:r>
              <a:rPr dirty="0"/>
              <a:t> </a:t>
            </a:r>
            <a:r>
              <a:rPr dirty="0" err="1"/>
              <a:t>une</a:t>
            </a:r>
            <a:r>
              <a:rPr dirty="0"/>
              <a:t> </a:t>
            </a:r>
            <a:r>
              <a:rPr dirty="0" err="1"/>
              <a:t>moyenne</a:t>
            </a:r>
            <a:r>
              <a:rPr dirty="0"/>
              <a:t> de </a:t>
            </a:r>
            <a:r>
              <a:rPr dirty="0" err="1"/>
              <a:t>ces</a:t>
            </a:r>
            <a:r>
              <a:rPr dirty="0"/>
              <a:t> champs sous-</a:t>
            </a:r>
            <a:r>
              <a:rPr dirty="0" err="1"/>
              <a:t>maille</a:t>
            </a:r>
            <a:r>
              <a:rPr dirty="0"/>
              <a:t>.</a:t>
            </a:r>
          </a:p>
        </p:txBody>
      </p:sp>
      <p:sp>
        <p:nvSpPr>
          <p:cNvPr id="1742" name="Lange et al., 2023"/>
          <p:cNvSpPr txBox="1"/>
          <p:nvPr/>
        </p:nvSpPr>
        <p:spPr>
          <a:xfrm>
            <a:off x="20809735" y="9458407"/>
            <a:ext cx="3386050" cy="6267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i="1"/>
            </a:lvl1pPr>
          </a:lstStyle>
          <a:p>
            <a:r>
              <a:t>Lange et al., 2023</a:t>
            </a:r>
          </a:p>
        </p:txBody>
      </p:sp>
      <p:sp>
        <p:nvSpPr>
          <p:cNvPr id="1743" name="Titre 1"/>
          <p:cNvSpPr txBox="1"/>
          <p:nvPr/>
        </p:nvSpPr>
        <p:spPr>
          <a:xfrm>
            <a:off x="1591259" y="7620"/>
            <a:ext cx="21696385" cy="295656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68580" tIns="68580" rIns="68580" bIns="68580">
            <a:spAutoFit/>
          </a:bodyPr>
          <a:lstStyle>
            <a:lvl1pPr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6200">
                <a:latin typeface="Helvetica"/>
                <a:ea typeface="Helvetica"/>
                <a:cs typeface="Helvetica"/>
                <a:sym typeface="Helvetica"/>
              </a:defRPr>
            </a:lvl1pPr>
          </a:lstStyle>
          <a:p>
            <a:r>
              <a:t>Représentation des microclimats de pente dans le modèle Martien</a:t>
            </a:r>
          </a:p>
        </p:txBody>
      </p:sp>
    </p:spTree>
  </p:cSld>
  <p:clrMapOvr>
    <a:masterClrMapping/>
  </p:clrMapOvr>
  <p:transition spd="med"/>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45" name="Image" descr="Image"/>
          <p:cNvPicPr>
            <a:picLocks noChangeAspect="1"/>
          </p:cNvPicPr>
          <p:nvPr/>
        </p:nvPicPr>
        <p:blipFill>
          <a:blip r:embed="rId2"/>
          <a:srcRect b="61772"/>
          <a:stretch>
            <a:fillRect/>
          </a:stretch>
        </p:blipFill>
        <p:spPr>
          <a:xfrm>
            <a:off x="837748" y="2265164"/>
            <a:ext cx="22474877" cy="9516228"/>
          </a:xfrm>
          <a:prstGeom prst="rect">
            <a:avLst/>
          </a:prstGeom>
          <a:ln w="12700">
            <a:miter lim="400000"/>
          </a:ln>
        </p:spPr>
      </p:pic>
      <p:sp>
        <p:nvSpPr>
          <p:cNvPr id="1746" name="Lange et al., 2023"/>
          <p:cNvSpPr txBox="1"/>
          <p:nvPr/>
        </p:nvSpPr>
        <p:spPr>
          <a:xfrm>
            <a:off x="20966970" y="11135583"/>
            <a:ext cx="3386050" cy="62679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i="1"/>
            </a:lvl1pPr>
          </a:lstStyle>
          <a:p>
            <a:r>
              <a:t>Lange et al., 2023</a:t>
            </a:r>
          </a:p>
        </p:txBody>
      </p:sp>
      <p:sp>
        <p:nvSpPr>
          <p:cNvPr id="1748" name="Titre 1"/>
          <p:cNvSpPr txBox="1"/>
          <p:nvPr/>
        </p:nvSpPr>
        <p:spPr>
          <a:xfrm>
            <a:off x="1591259" y="7620"/>
            <a:ext cx="21696385" cy="295656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68580" tIns="68580" rIns="68580" bIns="68580">
            <a:spAutoFit/>
          </a:bodyPr>
          <a:lstStyle>
            <a:lvl1pPr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6200">
                <a:latin typeface="Helvetica"/>
                <a:ea typeface="Helvetica"/>
                <a:cs typeface="Helvetica"/>
                <a:sym typeface="Helvetica"/>
              </a:defRPr>
            </a:lvl1pPr>
          </a:lstStyle>
          <a:p>
            <a:r>
              <a:t>Représentation des microclimats de pente dans le modèle Martien</a:t>
            </a:r>
          </a:p>
        </p:txBody>
      </p:sp>
    </p:spTree>
  </p:cSld>
  <p:clrMapOvr>
    <a:masterClrMapping/>
  </p:clrMapOvr>
  <p:transition spd="med"/>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14" name="Titre 1"/>
          <p:cNvSpPr txBox="1"/>
          <p:nvPr/>
        </p:nvSpPr>
        <p:spPr>
          <a:xfrm>
            <a:off x="2303707" y="-17780"/>
            <a:ext cx="19776586" cy="201676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68580" tIns="68580" rIns="68580" bIns="68580">
            <a:spAutoFit/>
          </a:bodyPr>
          <a:lstStyle>
            <a:lvl1pPr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6200">
                <a:latin typeface="Helvetica"/>
                <a:ea typeface="Helvetica"/>
                <a:cs typeface="Helvetica"/>
                <a:sym typeface="Helvetica"/>
              </a:defRPr>
            </a:lvl1pPr>
          </a:lstStyle>
          <a:p>
            <a:r>
              <a:t>Les givres sur Pluton</a:t>
            </a:r>
          </a:p>
        </p:txBody>
      </p:sp>
      <p:pic>
        <p:nvPicPr>
          <p:cNvPr id="2116" name="Comp_Model_Frost_Observation_alb069.pdf" descr="Comp_Model_Frost_Observation_alb069.pdf"/>
          <p:cNvPicPr>
            <a:picLocks noChangeAspect="1"/>
          </p:cNvPicPr>
          <p:nvPr/>
        </p:nvPicPr>
        <p:blipFill>
          <a:blip r:embed="rId2"/>
          <a:srcRect b="48836"/>
          <a:stretch>
            <a:fillRect/>
          </a:stretch>
        </p:blipFill>
        <p:spPr>
          <a:xfrm>
            <a:off x="609600" y="1225351"/>
            <a:ext cx="22018091" cy="11265319"/>
          </a:xfrm>
          <a:prstGeom prst="rect">
            <a:avLst/>
          </a:prstGeom>
          <a:ln w="12700">
            <a:miter lim="400000"/>
          </a:ln>
        </p:spPr>
      </p:pic>
      <p:sp>
        <p:nvSpPr>
          <p:cNvPr id="2117" name="Lange et al., 2025"/>
          <p:cNvSpPr txBox="1"/>
          <p:nvPr/>
        </p:nvSpPr>
        <p:spPr>
          <a:xfrm>
            <a:off x="19160375" y="11980202"/>
            <a:ext cx="3386050" cy="62679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i="1"/>
            </a:lvl1pPr>
          </a:lstStyle>
          <a:p>
            <a:r>
              <a:t>Lange et al., 2025</a:t>
            </a:r>
          </a:p>
        </p:txBody>
      </p:sp>
      <p:sp>
        <p:nvSpPr>
          <p:cNvPr id="2118" name="Rectangle"/>
          <p:cNvSpPr/>
          <p:nvPr/>
        </p:nvSpPr>
        <p:spPr>
          <a:xfrm>
            <a:off x="508000" y="12141200"/>
            <a:ext cx="9707563" cy="1270000"/>
          </a:xfrm>
          <a:prstGeom prst="rect">
            <a:avLst/>
          </a:prstGeom>
          <a:solidFill>
            <a:srgbClr val="FFFFFF"/>
          </a:soli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Tree>
  </p:cSld>
  <p:clrMapOvr>
    <a:masterClrMapping/>
  </p:clrMapOvr>
  <p:transition spd="med"/>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2EC83DD-9515-43B9-0B7A-368D794F389D}"/>
            </a:ext>
          </a:extLst>
        </p:cNvPr>
        <p:cNvGrpSpPr/>
        <p:nvPr/>
      </p:nvGrpSpPr>
      <p:grpSpPr>
        <a:xfrm>
          <a:off x="0" y="0"/>
          <a:ext cx="0" cy="0"/>
          <a:chOff x="0" y="0"/>
          <a:chExt cx="0" cy="0"/>
        </a:xfrm>
      </p:grpSpPr>
      <p:sp>
        <p:nvSpPr>
          <p:cNvPr id="2152" name="Titre 1">
            <a:extLst>
              <a:ext uri="{FF2B5EF4-FFF2-40B4-BE49-F238E27FC236}">
                <a16:creationId xmlns:a16="http://schemas.microsoft.com/office/drawing/2014/main" id="{1334FEDC-6FCC-11F9-4F10-2F8D1F1D71A4}"/>
              </a:ext>
            </a:extLst>
          </p:cNvPr>
          <p:cNvSpPr txBox="1"/>
          <p:nvPr/>
        </p:nvSpPr>
        <p:spPr>
          <a:xfrm>
            <a:off x="2303707" y="0"/>
            <a:ext cx="19776586" cy="109260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68580" tIns="68580" rIns="68580" bIns="68580">
            <a:spAutoFit/>
          </a:bodyPr>
          <a:lstStyle>
            <a:lvl1pPr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6200">
                <a:latin typeface="Helvetica"/>
                <a:ea typeface="Helvetica"/>
                <a:cs typeface="Helvetica"/>
                <a:sym typeface="Helvetica"/>
              </a:defRPr>
            </a:lvl1pPr>
          </a:lstStyle>
          <a:p>
            <a:r>
              <a:rPr lang="en-US"/>
              <a:t>Recalibration des données de la mission </a:t>
            </a:r>
            <a:r>
              <a:rPr lang="en-US" err="1"/>
              <a:t>InSight</a:t>
            </a:r>
            <a:endParaRPr/>
          </a:p>
        </p:txBody>
      </p:sp>
      <p:pic>
        <p:nvPicPr>
          <p:cNvPr id="5122" name="Picture 2">
            <a:extLst>
              <a:ext uri="{FF2B5EF4-FFF2-40B4-BE49-F238E27FC236}">
                <a16:creationId xmlns:a16="http://schemas.microsoft.com/office/drawing/2014/main" id="{DAF6C3F3-1274-F61C-7049-F51C0637FA6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44369" y="2019483"/>
            <a:ext cx="16727054" cy="112384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0222516"/>
      </p:ext>
    </p:extLst>
  </p:cSld>
  <p:clrMapOvr>
    <a:masterClrMapping/>
  </p:clrMapOvr>
  <p:transition spd="med"/>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EB5A23F-6B11-E942-327D-65F7E7FE457D}"/>
            </a:ext>
          </a:extLst>
        </p:cNvPr>
        <p:cNvGrpSpPr/>
        <p:nvPr/>
      </p:nvGrpSpPr>
      <p:grpSpPr>
        <a:xfrm>
          <a:off x="0" y="0"/>
          <a:ext cx="0" cy="0"/>
          <a:chOff x="0" y="0"/>
          <a:chExt cx="0" cy="0"/>
        </a:xfrm>
      </p:grpSpPr>
      <p:sp>
        <p:nvSpPr>
          <p:cNvPr id="2152" name="Titre 1">
            <a:extLst>
              <a:ext uri="{FF2B5EF4-FFF2-40B4-BE49-F238E27FC236}">
                <a16:creationId xmlns:a16="http://schemas.microsoft.com/office/drawing/2014/main" id="{63054178-52CA-02CD-0039-9C36DDFF87D5}"/>
              </a:ext>
            </a:extLst>
          </p:cNvPr>
          <p:cNvSpPr txBox="1"/>
          <p:nvPr/>
        </p:nvSpPr>
        <p:spPr>
          <a:xfrm>
            <a:off x="2303707" y="0"/>
            <a:ext cx="19776586" cy="109260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68580" tIns="68580" rIns="68580" bIns="68580">
            <a:spAutoFit/>
          </a:bodyPr>
          <a:lstStyle>
            <a:lvl1pPr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6200">
                <a:latin typeface="Helvetica"/>
                <a:ea typeface="Helvetica"/>
                <a:cs typeface="Helvetica"/>
                <a:sym typeface="Helvetica"/>
              </a:defRPr>
            </a:lvl1pPr>
          </a:lstStyle>
          <a:p>
            <a:r>
              <a:rPr lang="en-US"/>
              <a:t>Recalibration des données de la mission </a:t>
            </a:r>
            <a:r>
              <a:rPr lang="en-US" err="1"/>
              <a:t>InSight</a:t>
            </a:r>
            <a:endParaRPr/>
          </a:p>
        </p:txBody>
      </p:sp>
      <p:pic>
        <p:nvPicPr>
          <p:cNvPr id="4" name="Picture 3">
            <a:extLst>
              <a:ext uri="{FF2B5EF4-FFF2-40B4-BE49-F238E27FC236}">
                <a16:creationId xmlns:a16="http://schemas.microsoft.com/office/drawing/2014/main" id="{25B4F7CD-2A73-E0E7-A1D6-DA7A5AE57FA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650866"/>
            <a:ext cx="23408528" cy="9730604"/>
          </a:xfrm>
          <a:prstGeom prst="rect">
            <a:avLst/>
          </a:prstGeom>
        </p:spPr>
      </p:pic>
      <p:sp>
        <p:nvSpPr>
          <p:cNvPr id="5" name="Mergny et al., 2026, Lange et al., 2026">
            <a:extLst>
              <a:ext uri="{FF2B5EF4-FFF2-40B4-BE49-F238E27FC236}">
                <a16:creationId xmlns:a16="http://schemas.microsoft.com/office/drawing/2014/main" id="{362C5387-F318-D6FC-5604-81B342EA6C86}"/>
              </a:ext>
            </a:extLst>
          </p:cNvPr>
          <p:cNvSpPr txBox="1"/>
          <p:nvPr/>
        </p:nvSpPr>
        <p:spPr>
          <a:xfrm>
            <a:off x="20006956" y="12063114"/>
            <a:ext cx="3401572" cy="63671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i="1"/>
            </a:lvl1pPr>
          </a:lstStyle>
          <a:p>
            <a:r>
              <a:rPr lang="fr-FR"/>
              <a:t>Lange et al., 2022</a:t>
            </a:r>
          </a:p>
        </p:txBody>
      </p:sp>
    </p:spTree>
    <p:extLst>
      <p:ext uri="{BB962C8B-B14F-4D97-AF65-F5344CB8AC3E}">
        <p14:creationId xmlns:p14="http://schemas.microsoft.com/office/powerpoint/2010/main" val="4069402430"/>
      </p:ext>
    </p:extLst>
  </p:cSld>
  <p:clrMapOvr>
    <a:masterClrMapping/>
  </p:clrMapOvr>
  <p:transition spd="med"/>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CA9483B-43D1-C6CB-4718-C931A6E02B5D}"/>
            </a:ext>
          </a:extLst>
        </p:cNvPr>
        <p:cNvGrpSpPr/>
        <p:nvPr/>
      </p:nvGrpSpPr>
      <p:grpSpPr>
        <a:xfrm>
          <a:off x="0" y="0"/>
          <a:ext cx="0" cy="0"/>
          <a:chOff x="0" y="0"/>
          <a:chExt cx="0" cy="0"/>
        </a:xfrm>
      </p:grpSpPr>
      <p:sp>
        <p:nvSpPr>
          <p:cNvPr id="2152" name="Titre 1">
            <a:extLst>
              <a:ext uri="{FF2B5EF4-FFF2-40B4-BE49-F238E27FC236}">
                <a16:creationId xmlns:a16="http://schemas.microsoft.com/office/drawing/2014/main" id="{E4F43AAB-480B-0411-6C04-3104A7D08314}"/>
              </a:ext>
            </a:extLst>
          </p:cNvPr>
          <p:cNvSpPr txBox="1"/>
          <p:nvPr/>
        </p:nvSpPr>
        <p:spPr>
          <a:xfrm>
            <a:off x="2303707" y="0"/>
            <a:ext cx="19776586" cy="109260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68580" tIns="68580" rIns="68580" bIns="68580">
            <a:spAutoFit/>
          </a:bodyPr>
          <a:lstStyle>
            <a:lvl1pPr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6200">
                <a:latin typeface="Helvetica"/>
                <a:ea typeface="Helvetica"/>
                <a:cs typeface="Helvetica"/>
                <a:sym typeface="Helvetica"/>
              </a:defRPr>
            </a:lvl1pPr>
          </a:lstStyle>
          <a:p>
            <a:r>
              <a:rPr lang="fr-FR" dirty="0"/>
              <a:t>Recalibration des données de la mission </a:t>
            </a:r>
            <a:r>
              <a:rPr lang="fr-FR" i="1" dirty="0" err="1"/>
              <a:t>InSight</a:t>
            </a:r>
            <a:endParaRPr lang="fr-FR" i="1" dirty="0"/>
          </a:p>
        </p:txBody>
      </p:sp>
      <p:pic>
        <p:nvPicPr>
          <p:cNvPr id="3" name="Picture 2">
            <a:extLst>
              <a:ext uri="{FF2B5EF4-FFF2-40B4-BE49-F238E27FC236}">
                <a16:creationId xmlns:a16="http://schemas.microsoft.com/office/drawing/2014/main" id="{4A0E00DF-465A-E8CE-CB6D-79D379F049C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89889" y="1016174"/>
            <a:ext cx="19276986" cy="12401406"/>
          </a:xfrm>
          <a:prstGeom prst="rect">
            <a:avLst/>
          </a:prstGeom>
        </p:spPr>
      </p:pic>
      <p:sp>
        <p:nvSpPr>
          <p:cNvPr id="6" name="Mergny et al., 2026, Lange et al., 2026">
            <a:extLst>
              <a:ext uri="{FF2B5EF4-FFF2-40B4-BE49-F238E27FC236}">
                <a16:creationId xmlns:a16="http://schemas.microsoft.com/office/drawing/2014/main" id="{B0E3CABB-8976-E1CF-93E2-8D571E9741B5}"/>
              </a:ext>
            </a:extLst>
          </p:cNvPr>
          <p:cNvSpPr txBox="1"/>
          <p:nvPr/>
        </p:nvSpPr>
        <p:spPr>
          <a:xfrm>
            <a:off x="20056383" y="13257972"/>
            <a:ext cx="3401572" cy="63671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i="1"/>
            </a:lvl1pPr>
          </a:lstStyle>
          <a:p>
            <a:r>
              <a:rPr lang="fr-FR" dirty="0"/>
              <a:t>Lange et al., 2022</a:t>
            </a:r>
          </a:p>
        </p:txBody>
      </p:sp>
    </p:spTree>
    <p:extLst>
      <p:ext uri="{BB962C8B-B14F-4D97-AF65-F5344CB8AC3E}">
        <p14:creationId xmlns:p14="http://schemas.microsoft.com/office/powerpoint/2010/main" val="951820708"/>
      </p:ext>
    </p:extLst>
  </p:cSld>
  <p:clrMapOvr>
    <a:masterClrMapping/>
  </p:clrMapOvr>
  <p:transition spd="med"/>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05D5231-284E-A3CC-6A51-33673EEA3A87}"/>
            </a:ext>
          </a:extLst>
        </p:cNvPr>
        <p:cNvGrpSpPr/>
        <p:nvPr/>
      </p:nvGrpSpPr>
      <p:grpSpPr>
        <a:xfrm>
          <a:off x="0" y="0"/>
          <a:ext cx="0" cy="0"/>
          <a:chOff x="0" y="0"/>
          <a:chExt cx="0" cy="0"/>
        </a:xfrm>
      </p:grpSpPr>
      <p:sp>
        <p:nvSpPr>
          <p:cNvPr id="2197" name="Titre 1">
            <a:extLst>
              <a:ext uri="{FF2B5EF4-FFF2-40B4-BE49-F238E27FC236}">
                <a16:creationId xmlns:a16="http://schemas.microsoft.com/office/drawing/2014/main" id="{10BC5CF9-55B1-43CE-A26D-7D7F57FCAB1D}"/>
              </a:ext>
            </a:extLst>
          </p:cNvPr>
          <p:cNvSpPr txBox="1"/>
          <p:nvPr/>
        </p:nvSpPr>
        <p:spPr>
          <a:xfrm>
            <a:off x="2920423" y="-175221"/>
            <a:ext cx="19776586" cy="201676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68580" tIns="68580" rIns="68580" bIns="68580">
            <a:spAutoFit/>
          </a:bodyPr>
          <a:lstStyle>
            <a:lvl1pPr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6200">
                <a:latin typeface="Helvetica"/>
                <a:ea typeface="Helvetica"/>
                <a:cs typeface="Helvetica"/>
                <a:sym typeface="Helvetica"/>
              </a:defRPr>
            </a:lvl1pPr>
          </a:lstStyle>
          <a:p>
            <a:r>
              <a:t>Microphysique de la surface d’Europe</a:t>
            </a:r>
          </a:p>
        </p:txBody>
      </p:sp>
      <p:pic>
        <p:nvPicPr>
          <p:cNvPr id="3" name="Picture 2">
            <a:extLst>
              <a:ext uri="{FF2B5EF4-FFF2-40B4-BE49-F238E27FC236}">
                <a16:creationId xmlns:a16="http://schemas.microsoft.com/office/drawing/2014/main" id="{A10AE6D5-FD7B-B3A2-8228-693F0DB9B2F7}"/>
              </a:ext>
            </a:extLst>
          </p:cNvPr>
          <p:cNvPicPr>
            <a:picLocks noChangeAspect="1"/>
          </p:cNvPicPr>
          <p:nvPr/>
        </p:nvPicPr>
        <p:blipFill>
          <a:blip r:embed="rId2"/>
          <a:stretch>
            <a:fillRect/>
          </a:stretch>
        </p:blipFill>
        <p:spPr>
          <a:xfrm>
            <a:off x="6024335" y="833159"/>
            <a:ext cx="12335329" cy="11774632"/>
          </a:xfrm>
          <a:prstGeom prst="rect">
            <a:avLst/>
          </a:prstGeom>
        </p:spPr>
      </p:pic>
      <p:sp>
        <p:nvSpPr>
          <p:cNvPr id="4" name="TextBox 3">
            <a:extLst>
              <a:ext uri="{FF2B5EF4-FFF2-40B4-BE49-F238E27FC236}">
                <a16:creationId xmlns:a16="http://schemas.microsoft.com/office/drawing/2014/main" id="{DD29892A-824C-E348-C31F-EFC8EAA406A5}"/>
              </a:ext>
            </a:extLst>
          </p:cNvPr>
          <p:cNvSpPr txBox="1"/>
          <p:nvPr/>
        </p:nvSpPr>
        <p:spPr>
          <a:xfrm>
            <a:off x="17235579" y="12452370"/>
            <a:ext cx="5461430" cy="63671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71437" tIns="71437" rIns="71437" bIns="71437" numCol="1" spcCol="38100" rtlCol="0" anchor="ctr">
            <a:spAutoFit/>
          </a:bodyPr>
          <a:lstStyle/>
          <a:p>
            <a:pPr marL="0" marR="0" indent="0" algn="ctr" defTabSz="821531" rtl="0" fontAlgn="auto" latinLnBrk="0" hangingPunct="0">
              <a:lnSpc>
                <a:spcPct val="100000"/>
              </a:lnSpc>
              <a:spcBef>
                <a:spcPts val="0"/>
              </a:spcBef>
              <a:spcAft>
                <a:spcPts val="0"/>
              </a:spcAft>
              <a:buClrTx/>
              <a:buSzTx/>
              <a:buFontTx/>
              <a:buNone/>
              <a:tabLst/>
            </a:pPr>
            <a:r>
              <a:rPr kumimoji="0" lang="en-US" sz="3200" b="0" i="1" u="none" strike="noStrike" cap="none" spc="0" normalizeH="0" baseline="0" dirty="0">
                <a:ln>
                  <a:noFill/>
                </a:ln>
                <a:solidFill>
                  <a:srgbClr val="000000"/>
                </a:solidFill>
                <a:effectLst/>
                <a:uFillTx/>
                <a:latin typeface="Helvetica Neue"/>
                <a:ea typeface="Helvetica Neue"/>
                <a:cs typeface="Helvetica Neue"/>
                <a:sym typeface="Helvetica Neue"/>
              </a:rPr>
              <a:t>Lange et al., 2026, submitted</a:t>
            </a:r>
          </a:p>
        </p:txBody>
      </p:sp>
    </p:spTree>
    <p:extLst>
      <p:ext uri="{BB962C8B-B14F-4D97-AF65-F5344CB8AC3E}">
        <p14:creationId xmlns:p14="http://schemas.microsoft.com/office/powerpoint/2010/main" val="2873680081"/>
      </p:ext>
    </p:extLst>
  </p:cSld>
  <p:clrMapOvr>
    <a:masterClrMapping/>
  </p:clrMapOvr>
  <p:transition spd="med"/>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0AFC2C3-1DF1-91C8-C24E-2553D12CE07B}"/>
            </a:ext>
          </a:extLst>
        </p:cNvPr>
        <p:cNvGrpSpPr/>
        <p:nvPr/>
      </p:nvGrpSpPr>
      <p:grpSpPr>
        <a:xfrm>
          <a:off x="0" y="0"/>
          <a:ext cx="0" cy="0"/>
          <a:chOff x="0" y="0"/>
          <a:chExt cx="0" cy="0"/>
        </a:xfrm>
      </p:grpSpPr>
      <p:sp>
        <p:nvSpPr>
          <p:cNvPr id="2197" name="Titre 1">
            <a:extLst>
              <a:ext uri="{FF2B5EF4-FFF2-40B4-BE49-F238E27FC236}">
                <a16:creationId xmlns:a16="http://schemas.microsoft.com/office/drawing/2014/main" id="{07583D01-67C3-C8CD-6CF0-16FFFD93FEA2}"/>
              </a:ext>
            </a:extLst>
          </p:cNvPr>
          <p:cNvSpPr txBox="1"/>
          <p:nvPr/>
        </p:nvSpPr>
        <p:spPr>
          <a:xfrm>
            <a:off x="2920423" y="-175221"/>
            <a:ext cx="19776586" cy="201676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68580" tIns="68580" rIns="68580" bIns="68580">
            <a:spAutoFit/>
          </a:bodyPr>
          <a:lstStyle>
            <a:lvl1pPr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6200">
                <a:latin typeface="Helvetica"/>
                <a:ea typeface="Helvetica"/>
                <a:cs typeface="Helvetica"/>
                <a:sym typeface="Helvetica"/>
              </a:defRPr>
            </a:lvl1pPr>
          </a:lstStyle>
          <a:p>
            <a:r>
              <a:t>Microphysique de la surface d’Europe</a:t>
            </a:r>
          </a:p>
        </p:txBody>
      </p:sp>
      <p:pic>
        <p:nvPicPr>
          <p:cNvPr id="3" name="Picture 2">
            <a:extLst>
              <a:ext uri="{FF2B5EF4-FFF2-40B4-BE49-F238E27FC236}">
                <a16:creationId xmlns:a16="http://schemas.microsoft.com/office/drawing/2014/main" id="{F5080627-D870-D4C3-59D3-65048008F139}"/>
              </a:ext>
            </a:extLst>
          </p:cNvPr>
          <p:cNvPicPr>
            <a:picLocks noChangeAspect="1"/>
          </p:cNvPicPr>
          <p:nvPr/>
        </p:nvPicPr>
        <p:blipFill>
          <a:blip r:embed="rId2"/>
          <a:stretch>
            <a:fillRect/>
          </a:stretch>
        </p:blipFill>
        <p:spPr>
          <a:xfrm>
            <a:off x="5981700" y="837372"/>
            <a:ext cx="12420600" cy="12420600"/>
          </a:xfrm>
          <a:prstGeom prst="rect">
            <a:avLst/>
          </a:prstGeom>
        </p:spPr>
      </p:pic>
    </p:spTree>
    <p:extLst>
      <p:ext uri="{BB962C8B-B14F-4D97-AF65-F5344CB8AC3E}">
        <p14:creationId xmlns:p14="http://schemas.microsoft.com/office/powerpoint/2010/main" val="751427968"/>
      </p:ext>
    </p:extLst>
  </p:cSld>
  <p:clrMapOvr>
    <a:masterClrMapping/>
  </p:clrMapOvr>
  <p:transition spd="med"/>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97" name="Titre 1"/>
          <p:cNvSpPr txBox="1"/>
          <p:nvPr/>
        </p:nvSpPr>
        <p:spPr>
          <a:xfrm>
            <a:off x="2920423" y="-175221"/>
            <a:ext cx="19776586" cy="201676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68580" tIns="68580" rIns="68580" bIns="68580">
            <a:spAutoFit/>
          </a:bodyPr>
          <a:lstStyle>
            <a:lvl1pPr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6200">
                <a:latin typeface="Helvetica"/>
                <a:ea typeface="Helvetica"/>
                <a:cs typeface="Helvetica"/>
                <a:sym typeface="Helvetica"/>
              </a:defRPr>
            </a:lvl1pPr>
          </a:lstStyle>
          <a:p>
            <a:r>
              <a:t>Microphysique de la surface d’Europe</a:t>
            </a:r>
          </a:p>
        </p:txBody>
      </p:sp>
      <p:pic>
        <p:nvPicPr>
          <p:cNvPr id="2198" name="porous_layering.pdf" descr="porous_layering.pdf"/>
          <p:cNvPicPr>
            <a:picLocks noChangeAspect="1"/>
          </p:cNvPicPr>
          <p:nvPr/>
        </p:nvPicPr>
        <p:blipFill>
          <a:blip r:embed="rId2"/>
          <a:srcRect r="48064"/>
          <a:stretch>
            <a:fillRect/>
          </a:stretch>
        </p:blipFill>
        <p:spPr>
          <a:xfrm>
            <a:off x="1056167" y="1433515"/>
            <a:ext cx="9575091" cy="11738166"/>
          </a:xfrm>
          <a:prstGeom prst="rect">
            <a:avLst/>
          </a:prstGeom>
          <a:ln w="12700">
            <a:miter lim="400000"/>
          </a:ln>
        </p:spPr>
      </p:pic>
      <p:sp>
        <p:nvSpPr>
          <p:cNvPr id="2199" name="Mergny et al., 2026, Lange et al., 2026"/>
          <p:cNvSpPr txBox="1"/>
          <p:nvPr/>
        </p:nvSpPr>
        <p:spPr>
          <a:xfrm>
            <a:off x="6955673" y="12675650"/>
            <a:ext cx="7078600" cy="6267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i="1"/>
            </a:lvl1pPr>
          </a:lstStyle>
          <a:p>
            <a:r>
              <a:t>Mergny et al., 2026, Lange et al., 2026</a:t>
            </a:r>
          </a:p>
        </p:txBody>
      </p:sp>
      <p:sp>
        <p:nvSpPr>
          <p:cNvPr id="2200" name="Calcul de l’albédo et de l’inertie thermique…"/>
          <p:cNvSpPr txBox="1"/>
          <p:nvPr/>
        </p:nvSpPr>
        <p:spPr>
          <a:xfrm>
            <a:off x="14644290" y="3831211"/>
            <a:ext cx="6973853" cy="605357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1437" tIns="71437" rIns="71437" bIns="71437" anchor="ctr">
            <a:spAutoFit/>
          </a:bodyPr>
          <a:lstStyle/>
          <a:p>
            <a:pPr marL="444500" indent="-444500" algn="l">
              <a:buSzPct val="145000"/>
              <a:buChar char="•"/>
              <a:defRPr b="0"/>
            </a:pPr>
            <a:r>
              <a:rPr dirty="0" err="1"/>
              <a:t>Calcul</a:t>
            </a:r>
            <a:r>
              <a:rPr dirty="0"/>
              <a:t> de </a:t>
            </a:r>
            <a:r>
              <a:rPr dirty="0" err="1"/>
              <a:t>l’albédo</a:t>
            </a:r>
            <a:r>
              <a:rPr dirty="0"/>
              <a:t> et de </a:t>
            </a:r>
            <a:r>
              <a:rPr dirty="0" err="1"/>
              <a:t>l’inertie</a:t>
            </a:r>
            <a:r>
              <a:rPr dirty="0"/>
              <a:t> </a:t>
            </a:r>
            <a:r>
              <a:rPr dirty="0" err="1"/>
              <a:t>thermique</a:t>
            </a:r>
            <a:br>
              <a:rPr dirty="0"/>
            </a:br>
            <a:endParaRPr dirty="0">
              <a:solidFill>
                <a:srgbClr val="FFFFFF"/>
              </a:solidFill>
            </a:endParaRPr>
          </a:p>
          <a:p>
            <a:pPr marL="444500" indent="-444500" algn="l">
              <a:buSzPct val="145000"/>
              <a:buChar char="•"/>
              <a:defRPr b="0"/>
            </a:pPr>
            <a:r>
              <a:rPr dirty="0" err="1"/>
              <a:t>L’inertie</a:t>
            </a:r>
            <a:r>
              <a:rPr dirty="0"/>
              <a:t> </a:t>
            </a:r>
            <a:r>
              <a:rPr dirty="0" err="1"/>
              <a:t>thermique</a:t>
            </a:r>
            <a:r>
              <a:rPr dirty="0"/>
              <a:t> </a:t>
            </a:r>
            <a:r>
              <a:rPr dirty="0" err="1"/>
              <a:t>dépend</a:t>
            </a:r>
            <a:r>
              <a:rPr dirty="0"/>
              <a:t> de deux </a:t>
            </a:r>
            <a:r>
              <a:rPr dirty="0" err="1"/>
              <a:t>paramètres</a:t>
            </a:r>
            <a:r>
              <a:rPr lang="en-US" dirty="0"/>
              <a:t> :</a:t>
            </a:r>
            <a:r>
              <a:rPr dirty="0"/>
              <a:t> la taille des grains de glace et la </a:t>
            </a:r>
            <a:r>
              <a:rPr dirty="0" err="1"/>
              <a:t>porosité</a:t>
            </a:r>
            <a:r>
              <a:rPr dirty="0"/>
              <a:t> du milieu</a:t>
            </a:r>
            <a:br>
              <a:rPr dirty="0"/>
            </a:br>
            <a:endParaRPr dirty="0"/>
          </a:p>
          <a:p>
            <a:pPr marL="444500" indent="-444500" algn="l">
              <a:buSzPct val="145000"/>
              <a:buChar char="•"/>
              <a:defRPr b="0"/>
            </a:pPr>
            <a:r>
              <a:rPr dirty="0" err="1"/>
              <a:t>Calcul</a:t>
            </a:r>
            <a:r>
              <a:rPr dirty="0"/>
              <a:t> de la </a:t>
            </a:r>
            <a:r>
              <a:rPr dirty="0" err="1"/>
              <a:t>porosité</a:t>
            </a:r>
            <a:r>
              <a:rPr dirty="0"/>
              <a:t> minimum</a:t>
            </a:r>
            <a:br>
              <a:rPr dirty="0"/>
            </a:br>
            <a:endParaRPr dirty="0"/>
          </a:p>
          <a:p>
            <a:pPr marL="444500" indent="-444500" algn="l">
              <a:buSzPct val="145000"/>
              <a:buChar char="•"/>
              <a:defRPr b="0"/>
            </a:pPr>
            <a:r>
              <a:rPr dirty="0" err="1"/>
              <a:t>Profil</a:t>
            </a:r>
            <a:r>
              <a:rPr dirty="0"/>
              <a:t> de </a:t>
            </a:r>
            <a:r>
              <a:rPr dirty="0" err="1"/>
              <a:t>porosité</a:t>
            </a:r>
            <a:r>
              <a:rPr dirty="0"/>
              <a:t> et lien avec les processus de surface</a:t>
            </a:r>
          </a:p>
        </p:txBody>
      </p:sp>
    </p:spTree>
  </p:cSld>
  <p:clrMapOvr>
    <a:masterClrMapping/>
  </p:clrMapOvr>
  <p:transition spd="med"/>
</p:sld>
</file>

<file path=ppt/slides/slide8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03" name="Titre 1"/>
          <p:cNvSpPr txBox="1"/>
          <p:nvPr/>
        </p:nvSpPr>
        <p:spPr>
          <a:xfrm>
            <a:off x="2920423" y="-175221"/>
            <a:ext cx="19776586" cy="201676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68580" tIns="68580" rIns="68580" bIns="68580">
            <a:spAutoFit/>
          </a:bodyPr>
          <a:lstStyle>
            <a:lvl1pPr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6200">
                <a:latin typeface="Helvetica"/>
                <a:ea typeface="Helvetica"/>
                <a:cs typeface="Helvetica"/>
                <a:sym typeface="Helvetica"/>
              </a:defRPr>
            </a:lvl1pPr>
          </a:lstStyle>
          <a:p>
            <a:r>
              <a:rPr lang="fr-FR"/>
              <a:t>Microphysique de la surface d’Europe</a:t>
            </a:r>
          </a:p>
        </p:txBody>
      </p:sp>
      <p:sp>
        <p:nvSpPr>
          <p:cNvPr id="2204" name="Calcul de l’albédo et de l’inertie thermique…"/>
          <p:cNvSpPr txBox="1"/>
          <p:nvPr/>
        </p:nvSpPr>
        <p:spPr>
          <a:xfrm>
            <a:off x="17188067" y="3831211"/>
            <a:ext cx="6973853" cy="605357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1437" tIns="71437" rIns="71437" bIns="71437" anchor="ctr">
            <a:spAutoFit/>
          </a:bodyPr>
          <a:lstStyle/>
          <a:p>
            <a:pPr marL="444500" indent="-444500" algn="l">
              <a:buSzPct val="145000"/>
              <a:buChar char="•"/>
              <a:defRPr b="0"/>
            </a:pPr>
            <a:r>
              <a:rPr lang="fr-FR" dirty="0"/>
              <a:t>Calcul de l’albédo et de l’inertie thermique</a:t>
            </a:r>
            <a:br>
              <a:rPr lang="fr-FR" dirty="0"/>
            </a:br>
            <a:endParaRPr lang="fr-FR" dirty="0"/>
          </a:p>
          <a:p>
            <a:pPr marL="444500" indent="-444500" algn="l">
              <a:buSzPct val="145000"/>
              <a:buChar char="•"/>
              <a:defRPr b="0"/>
            </a:pPr>
            <a:r>
              <a:rPr lang="fr-FR" dirty="0"/>
              <a:t>L’inertie thermique dépend de deux paramètres : la taille des grains de glace et la porosité du milieu</a:t>
            </a:r>
            <a:br>
              <a:rPr lang="fr-FR" dirty="0"/>
            </a:br>
            <a:endParaRPr lang="fr-FR" dirty="0"/>
          </a:p>
          <a:p>
            <a:pPr marL="444500" indent="-444500" algn="l">
              <a:buSzPct val="145000"/>
              <a:buChar char="•"/>
              <a:defRPr b="0"/>
            </a:pPr>
            <a:r>
              <a:rPr lang="fr-FR" dirty="0"/>
              <a:t>Calcul de la porosité minimum</a:t>
            </a:r>
            <a:br>
              <a:rPr lang="fr-FR" dirty="0"/>
            </a:br>
            <a:endParaRPr lang="fr-FR" dirty="0"/>
          </a:p>
          <a:p>
            <a:pPr marL="444500" indent="-444500" algn="l">
              <a:buSzPct val="145000"/>
              <a:buChar char="•"/>
              <a:defRPr b="0"/>
            </a:pPr>
            <a:r>
              <a:rPr lang="fr-FR" dirty="0"/>
              <a:t>Profil de porosité et lien avec les processus de surface</a:t>
            </a:r>
          </a:p>
        </p:txBody>
      </p:sp>
      <p:sp>
        <p:nvSpPr>
          <p:cNvPr id="2205" name="Mergny et al., 2026, Lange et al., 2026"/>
          <p:cNvSpPr txBox="1"/>
          <p:nvPr/>
        </p:nvSpPr>
        <p:spPr>
          <a:xfrm>
            <a:off x="4199916" y="10661827"/>
            <a:ext cx="7078600" cy="6267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defRPr b="0" i="1"/>
            </a:lvl1pPr>
          </a:lstStyle>
          <a:p>
            <a:r>
              <a:rPr lang="fr-FR" err="1"/>
              <a:t>Mergny</a:t>
            </a:r>
            <a:r>
              <a:rPr lang="fr-FR"/>
              <a:t> et al., 2026, Lange et al., 2026</a:t>
            </a:r>
          </a:p>
        </p:txBody>
      </p:sp>
      <p:pic>
        <p:nvPicPr>
          <p:cNvPr id="2206" name="scenarios.pdf" descr="scenarios.pdf"/>
          <p:cNvPicPr>
            <a:picLocks noChangeAspect="1"/>
          </p:cNvPicPr>
          <p:nvPr/>
        </p:nvPicPr>
        <p:blipFill>
          <a:blip r:embed="rId2"/>
          <a:stretch>
            <a:fillRect/>
          </a:stretch>
        </p:blipFill>
        <p:spPr>
          <a:xfrm>
            <a:off x="251677" y="2869546"/>
            <a:ext cx="16681851" cy="7400219"/>
          </a:xfrm>
          <a:prstGeom prst="rect">
            <a:avLst/>
          </a:prstGeom>
          <a:ln w="12700">
            <a:miter lim="400000"/>
          </a:ln>
        </p:spPr>
      </p:pic>
    </p:spTree>
  </p:cSld>
  <p:clrMapOvr>
    <a:masterClrMapping/>
  </p:clrMapOvr>
  <p:transition spd="med"/>
</p:sld>
</file>

<file path=ppt/slides/slide8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9ECA3353-253F-0A65-D3E6-CB51DF121664}"/>
            </a:ext>
          </a:extLst>
        </p:cNvPr>
        <p:cNvGrpSpPr/>
        <p:nvPr/>
      </p:nvGrpSpPr>
      <p:grpSpPr>
        <a:xfrm>
          <a:off x="0" y="0"/>
          <a:ext cx="0" cy="0"/>
          <a:chOff x="0" y="0"/>
          <a:chExt cx="0" cy="0"/>
        </a:xfrm>
      </p:grpSpPr>
      <p:pic>
        <p:nvPicPr>
          <p:cNvPr id="7" name="Picture 6" descr="accolade - Le SUD">
            <a:extLst>
              <a:ext uri="{FF2B5EF4-FFF2-40B4-BE49-F238E27FC236}">
                <a16:creationId xmlns:a16="http://schemas.microsoft.com/office/drawing/2014/main" id="{3CDA9BD0-222D-882E-03AD-4AABAA8F5DC7}"/>
              </a:ext>
            </a:extLst>
          </p:cNvPr>
          <p:cNvPicPr>
            <a:picLocks noChangeAspect="1"/>
          </p:cNvPicPr>
          <p:nvPr/>
        </p:nvPicPr>
        <p:blipFill>
          <a:blip r:embed="rId3"/>
          <a:stretch>
            <a:fillRect/>
          </a:stretch>
        </p:blipFill>
        <p:spPr>
          <a:xfrm>
            <a:off x="14270826" y="1736842"/>
            <a:ext cx="780382" cy="2738181"/>
          </a:xfrm>
          <a:prstGeom prst="rect">
            <a:avLst/>
          </a:prstGeom>
        </p:spPr>
      </p:pic>
      <p:sp>
        <p:nvSpPr>
          <p:cNvPr id="8" name="TextBox 7">
            <a:extLst>
              <a:ext uri="{FF2B5EF4-FFF2-40B4-BE49-F238E27FC236}">
                <a16:creationId xmlns:a16="http://schemas.microsoft.com/office/drawing/2014/main" id="{FC0152DB-C018-B44D-BB1A-45F462483047}"/>
              </a:ext>
            </a:extLst>
          </p:cNvPr>
          <p:cNvSpPr txBox="1"/>
          <p:nvPr/>
        </p:nvSpPr>
        <p:spPr>
          <a:xfrm>
            <a:off x="14741862" y="1490621"/>
            <a:ext cx="9386123" cy="359136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r>
              <a:rPr kumimoji="0" lang="fr-FR" sz="3200" i="0" u="none" strike="noStrike" cap="none" spc="0" normalizeH="0" baseline="0" noProof="1">
                <a:ln>
                  <a:noFill/>
                </a:ln>
                <a:solidFill>
                  <a:srgbClr val="000000"/>
                </a:solidFill>
                <a:effectLst/>
                <a:uFillTx/>
                <a:latin typeface="Helvetica Neue"/>
                <a:ea typeface="Helvetica Neue"/>
                <a:cs typeface="Helvetica Neue"/>
                <a:sym typeface="Helvetica Neue"/>
              </a:rPr>
              <a:t>La physique d’évolution de la neige/glace en conditions </a:t>
            </a:r>
            <a:r>
              <a:rPr lang="fr-FR" noProof="1"/>
              <a:t>extraterrestres </a:t>
            </a:r>
            <a:r>
              <a:rPr kumimoji="0" lang="fr-FR" sz="3200" i="0" u="none" strike="noStrike" cap="none" spc="0" normalizeH="0" baseline="0" noProof="1">
                <a:ln>
                  <a:noFill/>
                </a:ln>
                <a:solidFill>
                  <a:srgbClr val="000000"/>
                </a:solidFill>
                <a:effectLst/>
                <a:uFillTx/>
                <a:latin typeface="Helvetica Neue"/>
                <a:ea typeface="Helvetica Neue"/>
                <a:cs typeface="Helvetica Neue"/>
                <a:sym typeface="Helvetica Neue"/>
              </a:rPr>
              <a:t>n’est pas comprise.</a:t>
            </a:r>
            <a:br>
              <a:rPr kumimoji="0" lang="fr-FR" sz="3200" i="0" u="none" strike="noStrike" cap="none" spc="0" normalizeH="0" baseline="0" noProof="1">
                <a:ln>
                  <a:noFill/>
                </a:ln>
                <a:solidFill>
                  <a:srgbClr val="000000"/>
                </a:solidFill>
                <a:effectLst/>
                <a:uFillTx/>
                <a:latin typeface="Helvetica Neue"/>
                <a:ea typeface="Helvetica Neue"/>
                <a:cs typeface="Helvetica Neue"/>
                <a:sym typeface="Helvetica Neue"/>
              </a:rPr>
            </a:br>
            <a:br>
              <a:rPr lang="fr-FR" b="0" noProof="1"/>
            </a:br>
            <a:r>
              <a:rPr lang="fr-FR" b="0" noProof="1"/>
              <a:t>→ Enjeu majeur pour l’exploration des lunes glacées par JUICE, Europa Clipper, des glaces martiennes par ExoMars, etc. Priorité analysée par le Programme National de Planétologie.</a:t>
            </a:r>
            <a:endParaRPr kumimoji="0" lang="fr-FR" sz="3200" b="0" i="0" u="none" strike="noStrike" cap="none" spc="0" normalizeH="0" baseline="0" noProof="1">
              <a:ln>
                <a:noFill/>
              </a:ln>
              <a:solidFill>
                <a:srgbClr val="000000"/>
              </a:solidFill>
              <a:effectLst/>
              <a:uFillTx/>
              <a:latin typeface="Helvetica Neue"/>
              <a:ea typeface="Helvetica Neue"/>
              <a:cs typeface="Helvetica Neue"/>
              <a:sym typeface="Helvetica Neue"/>
            </a:endParaRPr>
          </a:p>
        </p:txBody>
      </p:sp>
      <p:pic>
        <p:nvPicPr>
          <p:cNvPr id="9" name="Picture 8">
            <a:extLst>
              <a:ext uri="{FF2B5EF4-FFF2-40B4-BE49-F238E27FC236}">
                <a16:creationId xmlns:a16="http://schemas.microsoft.com/office/drawing/2014/main" id="{A6E498C9-B09E-4E74-3E0A-6431B3F3605B}"/>
              </a:ext>
            </a:extLst>
          </p:cNvPr>
          <p:cNvPicPr>
            <a:picLocks noChangeAspect="1"/>
          </p:cNvPicPr>
          <p:nvPr/>
        </p:nvPicPr>
        <p:blipFill>
          <a:blip r:embed="rId4"/>
          <a:srcRect l="52226"/>
          <a:stretch>
            <a:fillRect/>
          </a:stretch>
        </p:blipFill>
        <p:spPr>
          <a:xfrm>
            <a:off x="3499945" y="5724144"/>
            <a:ext cx="7810418" cy="7639581"/>
          </a:xfrm>
          <a:prstGeom prst="rect">
            <a:avLst/>
          </a:prstGeom>
        </p:spPr>
      </p:pic>
      <p:pic>
        <p:nvPicPr>
          <p:cNvPr id="3" name="Picture 2">
            <a:extLst>
              <a:ext uri="{FF2B5EF4-FFF2-40B4-BE49-F238E27FC236}">
                <a16:creationId xmlns:a16="http://schemas.microsoft.com/office/drawing/2014/main" id="{15D068F2-5A9A-E22E-D9EE-50BE5258C2F9}"/>
              </a:ext>
            </a:extLst>
          </p:cNvPr>
          <p:cNvPicPr>
            <a:picLocks noChangeAspect="1"/>
          </p:cNvPicPr>
          <p:nvPr/>
        </p:nvPicPr>
        <p:blipFill>
          <a:blip r:embed="rId5"/>
          <a:srcRect l="52226" t="-5540" b="1"/>
          <a:stretch>
            <a:fillRect/>
          </a:stretch>
        </p:blipFill>
        <p:spPr>
          <a:xfrm>
            <a:off x="3499945" y="5300888"/>
            <a:ext cx="7810418" cy="8062837"/>
          </a:xfrm>
          <a:prstGeom prst="rect">
            <a:avLst/>
          </a:prstGeom>
        </p:spPr>
      </p:pic>
      <p:sp>
        <p:nvSpPr>
          <p:cNvPr id="6" name="Rectangle 5">
            <a:extLst>
              <a:ext uri="{FF2B5EF4-FFF2-40B4-BE49-F238E27FC236}">
                <a16:creationId xmlns:a16="http://schemas.microsoft.com/office/drawing/2014/main" id="{039682C7-DE1A-E679-BDD7-86F77F9E131D}"/>
              </a:ext>
            </a:extLst>
          </p:cNvPr>
          <p:cNvSpPr/>
          <p:nvPr/>
        </p:nvSpPr>
        <p:spPr>
          <a:xfrm>
            <a:off x="3112477" y="5380892"/>
            <a:ext cx="879231" cy="1301262"/>
          </a:xfrm>
          <a:prstGeom prst="rect">
            <a:avLst/>
          </a:prstGeom>
          <a:solidFill>
            <a:schemeClr val="bg1"/>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indent="0" algn="ctr" defTabSz="821531"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FFFFFF"/>
              </a:solidFill>
              <a:effectLst/>
              <a:uFillTx/>
              <a:latin typeface="+mn-lt"/>
              <a:ea typeface="+mn-ea"/>
              <a:cs typeface="+mn-cs"/>
              <a:sym typeface="Helvetica Neue Medium"/>
            </a:endParaRPr>
          </a:p>
        </p:txBody>
      </p:sp>
      <p:sp>
        <p:nvSpPr>
          <p:cNvPr id="10" name="TextBox 9">
            <a:extLst>
              <a:ext uri="{FF2B5EF4-FFF2-40B4-BE49-F238E27FC236}">
                <a16:creationId xmlns:a16="http://schemas.microsoft.com/office/drawing/2014/main" id="{AB0A3D1A-808D-A33A-55EF-439F13165992}"/>
              </a:ext>
            </a:extLst>
          </p:cNvPr>
          <p:cNvSpPr txBox="1"/>
          <p:nvPr/>
        </p:nvSpPr>
        <p:spPr>
          <a:xfrm>
            <a:off x="0" y="1738830"/>
            <a:ext cx="14006020" cy="359136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457200" indent="-457200" algn="just">
              <a:buFont typeface="Arial" panose="020B0604020202020204" pitchFamily="34" charset="0"/>
              <a:buChar char="•"/>
            </a:pPr>
            <a:r>
              <a:rPr lang="fr-FR" b="0" noProof="1"/>
              <a:t>La surface d’Europe est extrêmement poreuse alors qu’elle est âgée  de plusieurs millions d’années.</a:t>
            </a:r>
          </a:p>
          <a:p>
            <a:pPr marL="457200" marR="0" indent="-457200" algn="just" defTabSz="821531" rtl="0" fontAlgn="auto" latinLnBrk="0" hangingPunct="0">
              <a:lnSpc>
                <a:spcPct val="100000"/>
              </a:lnSpc>
              <a:spcBef>
                <a:spcPts val="0"/>
              </a:spcBef>
              <a:spcAft>
                <a:spcPts val="0"/>
              </a:spcAft>
              <a:buClrTx/>
              <a:buSzTx/>
              <a:buFont typeface="Arial" panose="020B0604020202020204" pitchFamily="34" charset="0"/>
              <a:buChar char="•"/>
              <a:tabLst/>
            </a:pPr>
            <a:endParaRPr kumimoji="0" lang="fr-FR" sz="3200" b="0" i="0" u="none" strike="noStrike" cap="none" spc="0" normalizeH="0" baseline="0" noProof="1">
              <a:ln>
                <a:noFill/>
              </a:ln>
              <a:solidFill>
                <a:srgbClr val="000000"/>
              </a:solidFill>
              <a:effectLst/>
              <a:uFillTx/>
              <a:latin typeface="Helvetica Neue"/>
              <a:ea typeface="Helvetica Neue"/>
              <a:cs typeface="Helvetica Neue"/>
              <a:sym typeface="Helvetica Neue"/>
            </a:endParaRPr>
          </a:p>
          <a:p>
            <a:pPr marL="457200" marR="0" indent="-457200" algn="just" defTabSz="821531" rtl="0" fontAlgn="auto" latinLnBrk="0" hangingPunct="0">
              <a:lnSpc>
                <a:spcPct val="100000"/>
              </a:lnSpc>
              <a:spcBef>
                <a:spcPts val="0"/>
              </a:spcBef>
              <a:spcAft>
                <a:spcPts val="0"/>
              </a:spcAft>
              <a:buClrTx/>
              <a:buSzTx/>
              <a:buFont typeface="Arial" panose="020B0604020202020204" pitchFamily="34" charset="0"/>
              <a:buChar char="•"/>
              <a:tabLst/>
            </a:pPr>
            <a:r>
              <a:rPr kumimoji="0" lang="fr-FR" sz="3200" b="0" i="0" u="none" strike="noStrike" cap="none" spc="0" normalizeH="0" baseline="0" noProof="1">
                <a:ln>
                  <a:noFill/>
                </a:ln>
                <a:solidFill>
                  <a:srgbClr val="000000"/>
                </a:solidFill>
                <a:effectLst/>
                <a:uFillTx/>
                <a:latin typeface="Helvetica Neue"/>
                <a:ea typeface="Helvetica Neue"/>
                <a:cs typeface="Helvetica Neue"/>
                <a:sym typeface="Helvetica Neue"/>
              </a:rPr>
              <a:t>Pour avoir des âges glaciaires sur Mars, il faut que la neige se transforme en glace compacte en moins d’un an. Or, les observations de glace dans le sol montrent que les glaciers sont encore poreux.  </a:t>
            </a:r>
          </a:p>
          <a:p>
            <a:pPr marL="457200" marR="0" indent="-457200" algn="just" defTabSz="821531" rtl="0" fontAlgn="auto" latinLnBrk="0" hangingPunct="0">
              <a:lnSpc>
                <a:spcPct val="100000"/>
              </a:lnSpc>
              <a:spcBef>
                <a:spcPts val="0"/>
              </a:spcBef>
              <a:spcAft>
                <a:spcPts val="0"/>
              </a:spcAft>
              <a:buClrTx/>
              <a:buSzTx/>
              <a:buFont typeface="Arial" panose="020B0604020202020204" pitchFamily="34" charset="0"/>
              <a:buChar char="•"/>
              <a:tabLst/>
            </a:pPr>
            <a:endParaRPr lang="fr-FR" b="0" noProof="1"/>
          </a:p>
        </p:txBody>
      </p:sp>
      <p:sp>
        <p:nvSpPr>
          <p:cNvPr id="4" name="Titre 1">
            <a:extLst>
              <a:ext uri="{FF2B5EF4-FFF2-40B4-BE49-F238E27FC236}">
                <a16:creationId xmlns:a16="http://schemas.microsoft.com/office/drawing/2014/main" id="{975A0895-20B2-9DD1-7D47-D702A8FBAA14}"/>
              </a:ext>
            </a:extLst>
          </p:cNvPr>
          <p:cNvSpPr txBox="1"/>
          <p:nvPr/>
        </p:nvSpPr>
        <p:spPr>
          <a:xfrm>
            <a:off x="4736118" y="226436"/>
            <a:ext cx="14911763" cy="1085924"/>
          </a:xfrm>
          <a:prstGeom prst="rect">
            <a:avLst/>
          </a:prstGeom>
          <a:ln w="38100">
            <a:solidFill>
              <a:srgbClr val="000000"/>
            </a:solidFill>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68580" tIns="68580" rIns="68580" bIns="68580">
            <a:spAutoFit/>
          </a:bodyPr>
          <a:lstStyle>
            <a:lvl1pPr defTabSz="457200">
              <a:lnSpc>
                <a:spcPts val="10000"/>
              </a:lnSpc>
              <a:spcBef>
                <a:spcPts val="1600"/>
              </a:spcBef>
              <a:defRPr sz="6000">
                <a:latin typeface="Times Roman"/>
                <a:ea typeface="Times Roman"/>
                <a:cs typeface="Times Roman"/>
                <a:sym typeface="Times Roman"/>
              </a:defRPr>
            </a:lvl1pPr>
          </a:lstStyle>
          <a:p>
            <a:pPr>
              <a:lnSpc>
                <a:spcPct val="100000"/>
              </a:lnSpc>
            </a:pPr>
            <a:r>
              <a:rPr lang="en-US" sz="6200" u="sng" dirty="0" err="1">
                <a:latin typeface="+mj-lt"/>
              </a:rPr>
              <a:t>Projet</a:t>
            </a:r>
            <a:r>
              <a:rPr lang="en-US" sz="6200" dirty="0">
                <a:latin typeface="+mj-lt"/>
              </a:rPr>
              <a:t> : FROST : </a:t>
            </a:r>
            <a:r>
              <a:rPr lang="en-US" sz="6200" dirty="0" err="1">
                <a:latin typeface="+mj-lt"/>
              </a:rPr>
              <a:t>FRom</a:t>
            </a:r>
            <a:r>
              <a:rPr lang="en-US" sz="6200" dirty="0">
                <a:latin typeface="+mj-lt"/>
              </a:rPr>
              <a:t> Snow To ice</a:t>
            </a:r>
            <a:endParaRPr sz="6200" dirty="0">
              <a:latin typeface="+mj-lt"/>
            </a:endParaRPr>
          </a:p>
        </p:txBody>
      </p:sp>
    </p:spTree>
    <p:extLst>
      <p:ext uri="{BB962C8B-B14F-4D97-AF65-F5344CB8AC3E}">
        <p14:creationId xmlns:p14="http://schemas.microsoft.com/office/powerpoint/2010/main" val="693790361"/>
      </p:ext>
    </p:extLst>
  </p:cSld>
  <p:clrMapOvr>
    <a:masterClrMapping/>
  </p:clrMapOvr>
  <p:transition spd="med"/>
</p:sld>
</file>

<file path=ppt/slides/slide8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24C82769-72C9-1408-43D6-D0AB034AE166}"/>
            </a:ext>
          </a:extLst>
        </p:cNvPr>
        <p:cNvGrpSpPr/>
        <p:nvPr/>
      </p:nvGrpSpPr>
      <p:grpSpPr>
        <a:xfrm>
          <a:off x="0" y="0"/>
          <a:ext cx="0" cy="0"/>
          <a:chOff x="0" y="0"/>
          <a:chExt cx="0" cy="0"/>
        </a:xfrm>
      </p:grpSpPr>
      <p:pic>
        <p:nvPicPr>
          <p:cNvPr id="7" name="Picture 6" descr="accolade - Le SUD">
            <a:extLst>
              <a:ext uri="{FF2B5EF4-FFF2-40B4-BE49-F238E27FC236}">
                <a16:creationId xmlns:a16="http://schemas.microsoft.com/office/drawing/2014/main" id="{67781622-3D72-6B54-A97B-2E506B3012F1}"/>
              </a:ext>
            </a:extLst>
          </p:cNvPr>
          <p:cNvPicPr>
            <a:picLocks noChangeAspect="1"/>
          </p:cNvPicPr>
          <p:nvPr/>
        </p:nvPicPr>
        <p:blipFill>
          <a:blip r:embed="rId3"/>
          <a:stretch>
            <a:fillRect/>
          </a:stretch>
        </p:blipFill>
        <p:spPr>
          <a:xfrm>
            <a:off x="14270826" y="1736842"/>
            <a:ext cx="780382" cy="2738181"/>
          </a:xfrm>
          <a:prstGeom prst="rect">
            <a:avLst/>
          </a:prstGeom>
        </p:spPr>
      </p:pic>
      <p:sp>
        <p:nvSpPr>
          <p:cNvPr id="8" name="TextBox 7">
            <a:extLst>
              <a:ext uri="{FF2B5EF4-FFF2-40B4-BE49-F238E27FC236}">
                <a16:creationId xmlns:a16="http://schemas.microsoft.com/office/drawing/2014/main" id="{4200A3D4-6E15-3577-A426-00816D423A8C}"/>
              </a:ext>
            </a:extLst>
          </p:cNvPr>
          <p:cNvSpPr txBox="1"/>
          <p:nvPr/>
        </p:nvSpPr>
        <p:spPr>
          <a:xfrm>
            <a:off x="14741862" y="1490621"/>
            <a:ext cx="9386123" cy="359136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r>
              <a:rPr kumimoji="0" lang="fr-FR" sz="3200" i="0" u="none" strike="noStrike" cap="none" spc="0" normalizeH="0" baseline="0" noProof="1">
                <a:ln>
                  <a:noFill/>
                </a:ln>
                <a:solidFill>
                  <a:srgbClr val="000000"/>
                </a:solidFill>
                <a:effectLst/>
                <a:uFillTx/>
                <a:latin typeface="Helvetica Neue"/>
                <a:ea typeface="Helvetica Neue"/>
                <a:cs typeface="Helvetica Neue"/>
                <a:sym typeface="Helvetica Neue"/>
              </a:rPr>
              <a:t>La physique d’évolution de la neige/glace en conditions </a:t>
            </a:r>
            <a:r>
              <a:rPr lang="fr-FR" noProof="1"/>
              <a:t>extraterrestres </a:t>
            </a:r>
            <a:r>
              <a:rPr kumimoji="0" lang="fr-FR" sz="3200" i="0" u="none" strike="noStrike" cap="none" spc="0" normalizeH="0" baseline="0" noProof="1">
                <a:ln>
                  <a:noFill/>
                </a:ln>
                <a:solidFill>
                  <a:srgbClr val="000000"/>
                </a:solidFill>
                <a:effectLst/>
                <a:uFillTx/>
                <a:latin typeface="Helvetica Neue"/>
                <a:ea typeface="Helvetica Neue"/>
                <a:cs typeface="Helvetica Neue"/>
                <a:sym typeface="Helvetica Neue"/>
              </a:rPr>
              <a:t>n’est pas comprise.</a:t>
            </a:r>
            <a:br>
              <a:rPr kumimoji="0" lang="fr-FR" sz="3200" i="0" u="none" strike="noStrike" cap="none" spc="0" normalizeH="0" baseline="0" noProof="1">
                <a:ln>
                  <a:noFill/>
                </a:ln>
                <a:solidFill>
                  <a:srgbClr val="000000"/>
                </a:solidFill>
                <a:effectLst/>
                <a:uFillTx/>
                <a:latin typeface="Helvetica Neue"/>
                <a:ea typeface="Helvetica Neue"/>
                <a:cs typeface="Helvetica Neue"/>
                <a:sym typeface="Helvetica Neue"/>
              </a:rPr>
            </a:br>
            <a:br>
              <a:rPr lang="fr-FR" b="0" noProof="1"/>
            </a:br>
            <a:r>
              <a:rPr lang="fr-FR" b="0" noProof="1"/>
              <a:t>→ Enjeu majeur pour l’exploration des lunes glacées par JUICE, Europa Clipper, des glaces martiennes par ExoMars, etc. Priorité analysée par le Programme National de Planétologie.</a:t>
            </a:r>
            <a:endParaRPr kumimoji="0" lang="fr-FR" sz="3200" b="0" i="0" u="none" strike="noStrike" cap="none" spc="0" normalizeH="0" baseline="0" noProof="1">
              <a:ln>
                <a:noFill/>
              </a:ln>
              <a:solidFill>
                <a:srgbClr val="000000"/>
              </a:solidFill>
              <a:effectLst/>
              <a:uFillTx/>
              <a:latin typeface="Helvetica Neue"/>
              <a:ea typeface="Helvetica Neue"/>
              <a:cs typeface="Helvetica Neue"/>
              <a:sym typeface="Helvetica Neue"/>
            </a:endParaRPr>
          </a:p>
        </p:txBody>
      </p:sp>
      <p:pic>
        <p:nvPicPr>
          <p:cNvPr id="9" name="Picture 8">
            <a:extLst>
              <a:ext uri="{FF2B5EF4-FFF2-40B4-BE49-F238E27FC236}">
                <a16:creationId xmlns:a16="http://schemas.microsoft.com/office/drawing/2014/main" id="{9B8B4A83-4D75-6BCB-0428-E24EB2E89E1A}"/>
              </a:ext>
            </a:extLst>
          </p:cNvPr>
          <p:cNvPicPr>
            <a:picLocks noChangeAspect="1"/>
          </p:cNvPicPr>
          <p:nvPr/>
        </p:nvPicPr>
        <p:blipFill>
          <a:blip r:embed="rId4"/>
          <a:srcRect l="52226"/>
          <a:stretch>
            <a:fillRect/>
          </a:stretch>
        </p:blipFill>
        <p:spPr>
          <a:xfrm>
            <a:off x="3499944" y="5724144"/>
            <a:ext cx="7810419" cy="7639581"/>
          </a:xfrm>
          <a:prstGeom prst="rect">
            <a:avLst/>
          </a:prstGeom>
        </p:spPr>
      </p:pic>
      <p:pic>
        <p:nvPicPr>
          <p:cNvPr id="3" name="Picture 2">
            <a:extLst>
              <a:ext uri="{FF2B5EF4-FFF2-40B4-BE49-F238E27FC236}">
                <a16:creationId xmlns:a16="http://schemas.microsoft.com/office/drawing/2014/main" id="{7D904E4D-2239-E9AF-F933-2DF292DC093D}"/>
              </a:ext>
            </a:extLst>
          </p:cNvPr>
          <p:cNvPicPr>
            <a:picLocks noChangeAspect="1"/>
          </p:cNvPicPr>
          <p:nvPr/>
        </p:nvPicPr>
        <p:blipFill>
          <a:blip r:embed="rId5"/>
          <a:srcRect l="52226"/>
          <a:stretch>
            <a:fillRect/>
          </a:stretch>
        </p:blipFill>
        <p:spPr>
          <a:xfrm>
            <a:off x="3499945" y="5724144"/>
            <a:ext cx="7810418" cy="7639581"/>
          </a:xfrm>
          <a:prstGeom prst="rect">
            <a:avLst/>
          </a:prstGeom>
        </p:spPr>
      </p:pic>
      <p:pic>
        <p:nvPicPr>
          <p:cNvPr id="6" name="Picture 5">
            <a:extLst>
              <a:ext uri="{FF2B5EF4-FFF2-40B4-BE49-F238E27FC236}">
                <a16:creationId xmlns:a16="http://schemas.microsoft.com/office/drawing/2014/main" id="{9BC832C0-88A1-53C8-5BD9-1B9BF225C45E}"/>
              </a:ext>
            </a:extLst>
          </p:cNvPr>
          <p:cNvPicPr>
            <a:picLocks noChangeAspect="1"/>
          </p:cNvPicPr>
          <p:nvPr/>
        </p:nvPicPr>
        <p:blipFill>
          <a:blip r:embed="rId6"/>
          <a:srcRect r="52226"/>
          <a:stretch>
            <a:fillRect/>
          </a:stretch>
        </p:blipFill>
        <p:spPr>
          <a:xfrm>
            <a:off x="13073640" y="5724144"/>
            <a:ext cx="7810416" cy="7639581"/>
          </a:xfrm>
          <a:prstGeom prst="rect">
            <a:avLst/>
          </a:prstGeom>
        </p:spPr>
      </p:pic>
      <p:sp>
        <p:nvSpPr>
          <p:cNvPr id="10" name="Rectangle 9">
            <a:extLst>
              <a:ext uri="{FF2B5EF4-FFF2-40B4-BE49-F238E27FC236}">
                <a16:creationId xmlns:a16="http://schemas.microsoft.com/office/drawing/2014/main" id="{E7B90303-9B8E-7D9A-FE01-664A82E32BD6}"/>
              </a:ext>
            </a:extLst>
          </p:cNvPr>
          <p:cNvSpPr/>
          <p:nvPr/>
        </p:nvSpPr>
        <p:spPr>
          <a:xfrm>
            <a:off x="3112477" y="5380892"/>
            <a:ext cx="879231" cy="1301262"/>
          </a:xfrm>
          <a:prstGeom prst="rect">
            <a:avLst/>
          </a:prstGeom>
          <a:solidFill>
            <a:schemeClr val="bg1"/>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indent="0" algn="ctr" defTabSz="821531"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FFFFFF"/>
              </a:solidFill>
              <a:effectLst/>
              <a:uFillTx/>
              <a:latin typeface="+mn-lt"/>
              <a:ea typeface="+mn-ea"/>
              <a:cs typeface="+mn-cs"/>
              <a:sym typeface="Helvetica Neue Medium"/>
            </a:endParaRPr>
          </a:p>
        </p:txBody>
      </p:sp>
      <p:sp>
        <p:nvSpPr>
          <p:cNvPr id="11" name="Rectangle 10">
            <a:extLst>
              <a:ext uri="{FF2B5EF4-FFF2-40B4-BE49-F238E27FC236}">
                <a16:creationId xmlns:a16="http://schemas.microsoft.com/office/drawing/2014/main" id="{C273540E-78BB-6004-FA33-8BF387217D81}"/>
              </a:ext>
            </a:extLst>
          </p:cNvPr>
          <p:cNvSpPr/>
          <p:nvPr/>
        </p:nvSpPr>
        <p:spPr>
          <a:xfrm>
            <a:off x="12980992" y="5081988"/>
            <a:ext cx="879231" cy="1301262"/>
          </a:xfrm>
          <a:prstGeom prst="rect">
            <a:avLst/>
          </a:prstGeom>
          <a:solidFill>
            <a:schemeClr val="bg1"/>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indent="0" algn="ctr" defTabSz="821531"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FFFFFF"/>
              </a:solidFill>
              <a:effectLst/>
              <a:uFillTx/>
              <a:latin typeface="+mn-lt"/>
              <a:ea typeface="+mn-ea"/>
              <a:cs typeface="+mn-cs"/>
              <a:sym typeface="Helvetica Neue Medium"/>
            </a:endParaRPr>
          </a:p>
        </p:txBody>
      </p:sp>
      <p:sp>
        <p:nvSpPr>
          <p:cNvPr id="12" name="TextBox 11">
            <a:extLst>
              <a:ext uri="{FF2B5EF4-FFF2-40B4-BE49-F238E27FC236}">
                <a16:creationId xmlns:a16="http://schemas.microsoft.com/office/drawing/2014/main" id="{66B76E02-6825-0287-32F0-DC26F718617D}"/>
              </a:ext>
            </a:extLst>
          </p:cNvPr>
          <p:cNvSpPr txBox="1"/>
          <p:nvPr/>
        </p:nvSpPr>
        <p:spPr>
          <a:xfrm>
            <a:off x="0" y="1738830"/>
            <a:ext cx="14006020" cy="359136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457200" indent="-457200" algn="just">
              <a:buFont typeface="Arial" panose="020B0604020202020204" pitchFamily="34" charset="0"/>
              <a:buChar char="•"/>
            </a:pPr>
            <a:r>
              <a:rPr lang="fr-FR" b="0" noProof="1"/>
              <a:t>La surface d’Europe est extrêmement poreuse alors qu’elle est âgée  de plusieurs millions d’années.</a:t>
            </a:r>
          </a:p>
          <a:p>
            <a:pPr marL="457200" marR="0" indent="-457200" algn="just" defTabSz="821531" rtl="0" fontAlgn="auto" latinLnBrk="0" hangingPunct="0">
              <a:lnSpc>
                <a:spcPct val="100000"/>
              </a:lnSpc>
              <a:spcBef>
                <a:spcPts val="0"/>
              </a:spcBef>
              <a:spcAft>
                <a:spcPts val="0"/>
              </a:spcAft>
              <a:buClrTx/>
              <a:buSzTx/>
              <a:buFont typeface="Arial" panose="020B0604020202020204" pitchFamily="34" charset="0"/>
              <a:buChar char="•"/>
              <a:tabLst/>
            </a:pPr>
            <a:endParaRPr kumimoji="0" lang="fr-FR" sz="3200" b="0" i="0" u="none" strike="noStrike" cap="none" spc="0" normalizeH="0" baseline="0" noProof="1">
              <a:ln>
                <a:noFill/>
              </a:ln>
              <a:solidFill>
                <a:srgbClr val="000000"/>
              </a:solidFill>
              <a:effectLst/>
              <a:uFillTx/>
              <a:latin typeface="Helvetica Neue"/>
              <a:ea typeface="Helvetica Neue"/>
              <a:cs typeface="Helvetica Neue"/>
              <a:sym typeface="Helvetica Neue"/>
            </a:endParaRPr>
          </a:p>
          <a:p>
            <a:pPr marL="457200" marR="0" indent="-457200" algn="just" defTabSz="821531" rtl="0" fontAlgn="auto" latinLnBrk="0" hangingPunct="0">
              <a:lnSpc>
                <a:spcPct val="100000"/>
              </a:lnSpc>
              <a:spcBef>
                <a:spcPts val="0"/>
              </a:spcBef>
              <a:spcAft>
                <a:spcPts val="0"/>
              </a:spcAft>
              <a:buClrTx/>
              <a:buSzTx/>
              <a:buFont typeface="Arial" panose="020B0604020202020204" pitchFamily="34" charset="0"/>
              <a:buChar char="•"/>
              <a:tabLst/>
            </a:pPr>
            <a:r>
              <a:rPr kumimoji="0" lang="fr-FR" sz="3200" b="0" i="0" u="none" strike="noStrike" cap="none" spc="0" normalizeH="0" baseline="0" noProof="1">
                <a:ln>
                  <a:noFill/>
                </a:ln>
                <a:solidFill>
                  <a:srgbClr val="000000"/>
                </a:solidFill>
                <a:effectLst/>
                <a:uFillTx/>
                <a:latin typeface="Helvetica Neue"/>
                <a:ea typeface="Helvetica Neue"/>
                <a:cs typeface="Helvetica Neue"/>
                <a:sym typeface="Helvetica Neue"/>
              </a:rPr>
              <a:t>Pour avoir des âges glaciaires sur Mars, il faut que la neige se transforme en glace compacte en moins d’un an. Or, les observations de glace dans le sol montrent que les glaciers sont encore poreux.  </a:t>
            </a:r>
          </a:p>
          <a:p>
            <a:pPr marL="457200" marR="0" indent="-457200" algn="just" defTabSz="821531" rtl="0" fontAlgn="auto" latinLnBrk="0" hangingPunct="0">
              <a:lnSpc>
                <a:spcPct val="100000"/>
              </a:lnSpc>
              <a:spcBef>
                <a:spcPts val="0"/>
              </a:spcBef>
              <a:spcAft>
                <a:spcPts val="0"/>
              </a:spcAft>
              <a:buClrTx/>
              <a:buSzTx/>
              <a:buFont typeface="Arial" panose="020B0604020202020204" pitchFamily="34" charset="0"/>
              <a:buChar char="•"/>
              <a:tabLst/>
            </a:pPr>
            <a:endParaRPr lang="fr-FR" b="0" noProof="1"/>
          </a:p>
        </p:txBody>
      </p:sp>
      <p:sp>
        <p:nvSpPr>
          <p:cNvPr id="4" name="Titre 1">
            <a:extLst>
              <a:ext uri="{FF2B5EF4-FFF2-40B4-BE49-F238E27FC236}">
                <a16:creationId xmlns:a16="http://schemas.microsoft.com/office/drawing/2014/main" id="{0AE909B3-03E1-2C0F-91C9-2CACD22212B2}"/>
              </a:ext>
            </a:extLst>
          </p:cNvPr>
          <p:cNvSpPr txBox="1"/>
          <p:nvPr/>
        </p:nvSpPr>
        <p:spPr>
          <a:xfrm>
            <a:off x="4736118" y="226436"/>
            <a:ext cx="14911763" cy="1085924"/>
          </a:xfrm>
          <a:prstGeom prst="rect">
            <a:avLst/>
          </a:prstGeom>
          <a:ln w="38100">
            <a:solidFill>
              <a:srgbClr val="000000"/>
            </a:solidFill>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68580" tIns="68580" rIns="68580" bIns="68580">
            <a:spAutoFit/>
          </a:bodyPr>
          <a:lstStyle>
            <a:lvl1pPr defTabSz="457200">
              <a:lnSpc>
                <a:spcPts val="10000"/>
              </a:lnSpc>
              <a:spcBef>
                <a:spcPts val="1600"/>
              </a:spcBef>
              <a:defRPr sz="6000">
                <a:latin typeface="Times Roman"/>
                <a:ea typeface="Times Roman"/>
                <a:cs typeface="Times Roman"/>
                <a:sym typeface="Times Roman"/>
              </a:defRPr>
            </a:lvl1pPr>
          </a:lstStyle>
          <a:p>
            <a:pPr>
              <a:lnSpc>
                <a:spcPct val="100000"/>
              </a:lnSpc>
            </a:pPr>
            <a:r>
              <a:rPr lang="en-US" sz="6200" u="sng" dirty="0" err="1">
                <a:latin typeface="+mj-lt"/>
              </a:rPr>
              <a:t>Projet</a:t>
            </a:r>
            <a:r>
              <a:rPr lang="en-US" sz="6200" dirty="0">
                <a:latin typeface="+mj-lt"/>
              </a:rPr>
              <a:t> : FROST : </a:t>
            </a:r>
            <a:r>
              <a:rPr lang="en-US" sz="6200" dirty="0" err="1">
                <a:latin typeface="+mj-lt"/>
              </a:rPr>
              <a:t>FRom</a:t>
            </a:r>
            <a:r>
              <a:rPr lang="en-US" sz="6200" dirty="0">
                <a:latin typeface="+mj-lt"/>
              </a:rPr>
              <a:t> Snow To ice</a:t>
            </a:r>
            <a:endParaRPr sz="6200" dirty="0">
              <a:latin typeface="+mj-lt"/>
            </a:endParaRPr>
          </a:p>
        </p:txBody>
      </p:sp>
    </p:spTree>
    <p:extLst>
      <p:ext uri="{BB962C8B-B14F-4D97-AF65-F5344CB8AC3E}">
        <p14:creationId xmlns:p14="http://schemas.microsoft.com/office/powerpoint/2010/main" val="4188950331"/>
      </p:ext>
    </p:extLst>
  </p:cSld>
  <p:clrMapOvr>
    <a:masterClrMapping/>
  </p:clrMapOvr>
  <p:transition spd="med"/>
</p:sld>
</file>

<file path=ppt/slides/slide8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5FD1C275-3597-4F85-1716-581F6DD72483}"/>
            </a:ext>
          </a:extLst>
        </p:cNvPr>
        <p:cNvGrpSpPr/>
        <p:nvPr/>
      </p:nvGrpSpPr>
      <p:grpSpPr>
        <a:xfrm>
          <a:off x="0" y="0"/>
          <a:ext cx="0" cy="0"/>
          <a:chOff x="0" y="0"/>
          <a:chExt cx="0" cy="0"/>
        </a:xfrm>
      </p:grpSpPr>
      <p:pic>
        <p:nvPicPr>
          <p:cNvPr id="7" name="Picture 6" descr="accolade - Le SUD">
            <a:extLst>
              <a:ext uri="{FF2B5EF4-FFF2-40B4-BE49-F238E27FC236}">
                <a16:creationId xmlns:a16="http://schemas.microsoft.com/office/drawing/2014/main" id="{AD8029B0-2F36-EEFA-6129-16B3756096CF}"/>
              </a:ext>
            </a:extLst>
          </p:cNvPr>
          <p:cNvPicPr>
            <a:picLocks noChangeAspect="1"/>
          </p:cNvPicPr>
          <p:nvPr/>
        </p:nvPicPr>
        <p:blipFill>
          <a:blip r:embed="rId3"/>
          <a:stretch>
            <a:fillRect/>
          </a:stretch>
        </p:blipFill>
        <p:spPr>
          <a:xfrm>
            <a:off x="14270826" y="1736842"/>
            <a:ext cx="780382" cy="2738181"/>
          </a:xfrm>
          <a:prstGeom prst="rect">
            <a:avLst/>
          </a:prstGeom>
        </p:spPr>
      </p:pic>
      <p:sp>
        <p:nvSpPr>
          <p:cNvPr id="8" name="TextBox 7">
            <a:extLst>
              <a:ext uri="{FF2B5EF4-FFF2-40B4-BE49-F238E27FC236}">
                <a16:creationId xmlns:a16="http://schemas.microsoft.com/office/drawing/2014/main" id="{D700AB28-610E-DB5C-01D4-D2A74B0AB851}"/>
              </a:ext>
            </a:extLst>
          </p:cNvPr>
          <p:cNvSpPr txBox="1"/>
          <p:nvPr/>
        </p:nvSpPr>
        <p:spPr>
          <a:xfrm>
            <a:off x="14741862" y="1490621"/>
            <a:ext cx="9386123" cy="359136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r>
              <a:rPr kumimoji="0" lang="fr-FR" sz="3200" i="0" u="none" strike="noStrike" cap="none" spc="0" normalizeH="0" baseline="0" noProof="1">
                <a:ln>
                  <a:noFill/>
                </a:ln>
                <a:solidFill>
                  <a:srgbClr val="000000"/>
                </a:solidFill>
                <a:effectLst/>
                <a:uFillTx/>
                <a:latin typeface="Helvetica Neue"/>
                <a:ea typeface="Helvetica Neue"/>
                <a:cs typeface="Helvetica Neue"/>
                <a:sym typeface="Helvetica Neue"/>
              </a:rPr>
              <a:t>La physique d’évolution de la neige/glace en conditions </a:t>
            </a:r>
            <a:r>
              <a:rPr lang="fr-FR" noProof="1"/>
              <a:t>extraterrestres </a:t>
            </a:r>
            <a:r>
              <a:rPr kumimoji="0" lang="fr-FR" sz="3200" i="0" u="none" strike="noStrike" cap="none" spc="0" normalizeH="0" baseline="0" noProof="1">
                <a:ln>
                  <a:noFill/>
                </a:ln>
                <a:solidFill>
                  <a:srgbClr val="000000"/>
                </a:solidFill>
                <a:effectLst/>
                <a:uFillTx/>
                <a:latin typeface="Helvetica Neue"/>
                <a:ea typeface="Helvetica Neue"/>
                <a:cs typeface="Helvetica Neue"/>
                <a:sym typeface="Helvetica Neue"/>
              </a:rPr>
              <a:t>n’est pas comprise.</a:t>
            </a:r>
            <a:br>
              <a:rPr kumimoji="0" lang="fr-FR" sz="3200" i="0" u="none" strike="noStrike" cap="none" spc="0" normalizeH="0" baseline="0" noProof="1">
                <a:ln>
                  <a:noFill/>
                </a:ln>
                <a:solidFill>
                  <a:srgbClr val="000000"/>
                </a:solidFill>
                <a:effectLst/>
                <a:uFillTx/>
                <a:latin typeface="Helvetica Neue"/>
                <a:ea typeface="Helvetica Neue"/>
                <a:cs typeface="Helvetica Neue"/>
                <a:sym typeface="Helvetica Neue"/>
              </a:rPr>
            </a:br>
            <a:br>
              <a:rPr lang="fr-FR" b="0" noProof="1"/>
            </a:br>
            <a:r>
              <a:rPr lang="fr-FR" b="0" noProof="1"/>
              <a:t>→ Enjeu majeur pour l’exploration des lunes glacées par JUICE, Europa Clipper, des glaces martiennes par ExoMars, etc. Priorité analysée par le Programme National de Planétologie.</a:t>
            </a:r>
            <a:endParaRPr kumimoji="0" lang="fr-FR" sz="3200" b="0" i="0" u="none" strike="noStrike" cap="none" spc="0" normalizeH="0" baseline="0" noProof="1">
              <a:ln>
                <a:noFill/>
              </a:ln>
              <a:solidFill>
                <a:srgbClr val="000000"/>
              </a:solidFill>
              <a:effectLst/>
              <a:uFillTx/>
              <a:latin typeface="Helvetica Neue"/>
              <a:ea typeface="Helvetica Neue"/>
              <a:cs typeface="Helvetica Neue"/>
              <a:sym typeface="Helvetica Neue"/>
            </a:endParaRPr>
          </a:p>
        </p:txBody>
      </p:sp>
      <p:pic>
        <p:nvPicPr>
          <p:cNvPr id="3" name="Picture 2">
            <a:extLst>
              <a:ext uri="{FF2B5EF4-FFF2-40B4-BE49-F238E27FC236}">
                <a16:creationId xmlns:a16="http://schemas.microsoft.com/office/drawing/2014/main" id="{AE9E538A-17D5-3F44-B190-B3432819DEFC}"/>
              </a:ext>
            </a:extLst>
          </p:cNvPr>
          <p:cNvPicPr>
            <a:picLocks noChangeAspect="1"/>
          </p:cNvPicPr>
          <p:nvPr/>
        </p:nvPicPr>
        <p:blipFill>
          <a:blip r:embed="rId4"/>
          <a:srcRect l="52612"/>
          <a:stretch>
            <a:fillRect/>
          </a:stretch>
        </p:blipFill>
        <p:spPr>
          <a:xfrm>
            <a:off x="3563007" y="5724144"/>
            <a:ext cx="7747356" cy="7639581"/>
          </a:xfrm>
          <a:prstGeom prst="rect">
            <a:avLst/>
          </a:prstGeom>
        </p:spPr>
      </p:pic>
      <p:pic>
        <p:nvPicPr>
          <p:cNvPr id="10" name="Picture 9">
            <a:extLst>
              <a:ext uri="{FF2B5EF4-FFF2-40B4-BE49-F238E27FC236}">
                <a16:creationId xmlns:a16="http://schemas.microsoft.com/office/drawing/2014/main" id="{A3B2D0D5-0EA0-CF9F-0B50-8110FDD1FC59}"/>
              </a:ext>
            </a:extLst>
          </p:cNvPr>
          <p:cNvPicPr>
            <a:picLocks noChangeAspect="1"/>
          </p:cNvPicPr>
          <p:nvPr/>
        </p:nvPicPr>
        <p:blipFill>
          <a:blip r:embed="rId5"/>
          <a:srcRect t="-2317" r="52626" b="-1"/>
          <a:stretch>
            <a:fillRect/>
          </a:stretch>
        </p:blipFill>
        <p:spPr>
          <a:xfrm>
            <a:off x="13075920" y="5547110"/>
            <a:ext cx="7745073" cy="7816615"/>
          </a:xfrm>
          <a:prstGeom prst="rect">
            <a:avLst/>
          </a:prstGeom>
        </p:spPr>
      </p:pic>
      <p:sp>
        <p:nvSpPr>
          <p:cNvPr id="11" name="Rectangle 10">
            <a:extLst>
              <a:ext uri="{FF2B5EF4-FFF2-40B4-BE49-F238E27FC236}">
                <a16:creationId xmlns:a16="http://schemas.microsoft.com/office/drawing/2014/main" id="{4340C2A6-1B8C-0948-992D-C39310C1A08D}"/>
              </a:ext>
            </a:extLst>
          </p:cNvPr>
          <p:cNvSpPr/>
          <p:nvPr/>
        </p:nvSpPr>
        <p:spPr>
          <a:xfrm>
            <a:off x="3112477" y="5380892"/>
            <a:ext cx="879231" cy="1301262"/>
          </a:xfrm>
          <a:prstGeom prst="rect">
            <a:avLst/>
          </a:prstGeom>
          <a:solidFill>
            <a:schemeClr val="bg1"/>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indent="0" algn="ctr" defTabSz="821531"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FFFFFF"/>
              </a:solidFill>
              <a:effectLst/>
              <a:uFillTx/>
              <a:latin typeface="+mn-lt"/>
              <a:ea typeface="+mn-ea"/>
              <a:cs typeface="+mn-cs"/>
              <a:sym typeface="Helvetica Neue Medium"/>
            </a:endParaRPr>
          </a:p>
        </p:txBody>
      </p:sp>
      <p:sp>
        <p:nvSpPr>
          <p:cNvPr id="12" name="Rectangle 11">
            <a:extLst>
              <a:ext uri="{FF2B5EF4-FFF2-40B4-BE49-F238E27FC236}">
                <a16:creationId xmlns:a16="http://schemas.microsoft.com/office/drawing/2014/main" id="{750CC9B1-25B8-7CB0-C1ED-CF569B0C0529}"/>
              </a:ext>
            </a:extLst>
          </p:cNvPr>
          <p:cNvSpPr/>
          <p:nvPr/>
        </p:nvSpPr>
        <p:spPr>
          <a:xfrm>
            <a:off x="3112477" y="5380892"/>
            <a:ext cx="879231" cy="1301262"/>
          </a:xfrm>
          <a:prstGeom prst="rect">
            <a:avLst/>
          </a:prstGeom>
          <a:solidFill>
            <a:schemeClr val="bg1"/>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indent="0" algn="ctr" defTabSz="821531"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FFFFFF"/>
              </a:solidFill>
              <a:effectLst/>
              <a:uFillTx/>
              <a:latin typeface="+mn-lt"/>
              <a:ea typeface="+mn-ea"/>
              <a:cs typeface="+mn-cs"/>
              <a:sym typeface="Helvetica Neue Medium"/>
            </a:endParaRPr>
          </a:p>
        </p:txBody>
      </p:sp>
      <p:sp>
        <p:nvSpPr>
          <p:cNvPr id="13" name="Rectangle 12">
            <a:extLst>
              <a:ext uri="{FF2B5EF4-FFF2-40B4-BE49-F238E27FC236}">
                <a16:creationId xmlns:a16="http://schemas.microsoft.com/office/drawing/2014/main" id="{B6752C99-4C96-EF6E-BC4C-C6CDCF6C8A91}"/>
              </a:ext>
            </a:extLst>
          </p:cNvPr>
          <p:cNvSpPr/>
          <p:nvPr/>
        </p:nvSpPr>
        <p:spPr>
          <a:xfrm>
            <a:off x="12980992" y="5081988"/>
            <a:ext cx="879231" cy="1301262"/>
          </a:xfrm>
          <a:prstGeom prst="rect">
            <a:avLst/>
          </a:prstGeom>
          <a:solidFill>
            <a:schemeClr val="bg1"/>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indent="0" algn="ctr" defTabSz="821531"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FFFFFF"/>
              </a:solidFill>
              <a:effectLst/>
              <a:uFillTx/>
              <a:latin typeface="+mn-lt"/>
              <a:ea typeface="+mn-ea"/>
              <a:cs typeface="+mn-cs"/>
              <a:sym typeface="Helvetica Neue Medium"/>
            </a:endParaRPr>
          </a:p>
        </p:txBody>
      </p:sp>
      <p:sp>
        <p:nvSpPr>
          <p:cNvPr id="6" name="TextBox 5">
            <a:extLst>
              <a:ext uri="{FF2B5EF4-FFF2-40B4-BE49-F238E27FC236}">
                <a16:creationId xmlns:a16="http://schemas.microsoft.com/office/drawing/2014/main" id="{DBF2C533-E5C9-380C-8CDD-524B4388E479}"/>
              </a:ext>
            </a:extLst>
          </p:cNvPr>
          <p:cNvSpPr txBox="1"/>
          <p:nvPr/>
        </p:nvSpPr>
        <p:spPr>
          <a:xfrm>
            <a:off x="0" y="1738830"/>
            <a:ext cx="14006020" cy="359136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457200" indent="-457200" algn="just">
              <a:buFont typeface="Arial" panose="020B0604020202020204" pitchFamily="34" charset="0"/>
              <a:buChar char="•"/>
            </a:pPr>
            <a:r>
              <a:rPr lang="fr-FR" b="0" noProof="1"/>
              <a:t>La surface d’Europe est extrêmement poreuse alors qu’elle est âgée  de plusieurs millions d’années.</a:t>
            </a:r>
          </a:p>
          <a:p>
            <a:pPr marL="457200" marR="0" indent="-457200" algn="just" defTabSz="821531" rtl="0" fontAlgn="auto" latinLnBrk="0" hangingPunct="0">
              <a:lnSpc>
                <a:spcPct val="100000"/>
              </a:lnSpc>
              <a:spcBef>
                <a:spcPts val="0"/>
              </a:spcBef>
              <a:spcAft>
                <a:spcPts val="0"/>
              </a:spcAft>
              <a:buClrTx/>
              <a:buSzTx/>
              <a:buFont typeface="Arial" panose="020B0604020202020204" pitchFamily="34" charset="0"/>
              <a:buChar char="•"/>
              <a:tabLst/>
            </a:pPr>
            <a:endParaRPr kumimoji="0" lang="fr-FR" sz="3200" b="0" i="0" u="none" strike="noStrike" cap="none" spc="0" normalizeH="0" baseline="0" noProof="1">
              <a:ln>
                <a:noFill/>
              </a:ln>
              <a:solidFill>
                <a:srgbClr val="000000"/>
              </a:solidFill>
              <a:effectLst/>
              <a:uFillTx/>
              <a:latin typeface="Helvetica Neue"/>
              <a:ea typeface="Helvetica Neue"/>
              <a:cs typeface="Helvetica Neue"/>
              <a:sym typeface="Helvetica Neue"/>
            </a:endParaRPr>
          </a:p>
          <a:p>
            <a:pPr marL="457200" marR="0" indent="-457200" algn="just" defTabSz="821531" rtl="0" fontAlgn="auto" latinLnBrk="0" hangingPunct="0">
              <a:lnSpc>
                <a:spcPct val="100000"/>
              </a:lnSpc>
              <a:spcBef>
                <a:spcPts val="0"/>
              </a:spcBef>
              <a:spcAft>
                <a:spcPts val="0"/>
              </a:spcAft>
              <a:buClrTx/>
              <a:buSzTx/>
              <a:buFont typeface="Arial" panose="020B0604020202020204" pitchFamily="34" charset="0"/>
              <a:buChar char="•"/>
              <a:tabLst/>
            </a:pPr>
            <a:r>
              <a:rPr kumimoji="0" lang="fr-FR" sz="3200" b="0" i="0" u="none" strike="noStrike" cap="none" spc="0" normalizeH="0" baseline="0" noProof="1">
                <a:ln>
                  <a:noFill/>
                </a:ln>
                <a:solidFill>
                  <a:srgbClr val="000000"/>
                </a:solidFill>
                <a:effectLst/>
                <a:uFillTx/>
                <a:latin typeface="Helvetica Neue"/>
                <a:ea typeface="Helvetica Neue"/>
                <a:cs typeface="Helvetica Neue"/>
                <a:sym typeface="Helvetica Neue"/>
              </a:rPr>
              <a:t>Pour avoir des âges glaciaires sur Mars, il faut que la neige se transforme en glace compacte en moins d’un an. Or, les observations de glace dans le sol montrent que les glaciers sont encore poreux.  </a:t>
            </a:r>
          </a:p>
          <a:p>
            <a:pPr marL="457200" marR="0" indent="-457200" algn="just" defTabSz="821531" rtl="0" fontAlgn="auto" latinLnBrk="0" hangingPunct="0">
              <a:lnSpc>
                <a:spcPct val="100000"/>
              </a:lnSpc>
              <a:spcBef>
                <a:spcPts val="0"/>
              </a:spcBef>
              <a:spcAft>
                <a:spcPts val="0"/>
              </a:spcAft>
              <a:buClrTx/>
              <a:buSzTx/>
              <a:buFont typeface="Arial" panose="020B0604020202020204" pitchFamily="34" charset="0"/>
              <a:buChar char="•"/>
              <a:tabLst/>
            </a:pPr>
            <a:endParaRPr lang="fr-FR" b="0" noProof="1"/>
          </a:p>
        </p:txBody>
      </p:sp>
      <p:sp>
        <p:nvSpPr>
          <p:cNvPr id="4" name="Titre 1">
            <a:extLst>
              <a:ext uri="{FF2B5EF4-FFF2-40B4-BE49-F238E27FC236}">
                <a16:creationId xmlns:a16="http://schemas.microsoft.com/office/drawing/2014/main" id="{A921FCF8-EE56-46C3-4EF0-34E26E12549C}"/>
              </a:ext>
            </a:extLst>
          </p:cNvPr>
          <p:cNvSpPr txBox="1"/>
          <p:nvPr/>
        </p:nvSpPr>
        <p:spPr>
          <a:xfrm>
            <a:off x="4736118" y="226436"/>
            <a:ext cx="14911763" cy="1085924"/>
          </a:xfrm>
          <a:prstGeom prst="rect">
            <a:avLst/>
          </a:prstGeom>
          <a:ln w="38100">
            <a:solidFill>
              <a:srgbClr val="000000"/>
            </a:solidFill>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68580" tIns="68580" rIns="68580" bIns="68580">
            <a:spAutoFit/>
          </a:bodyPr>
          <a:lstStyle>
            <a:lvl1pPr defTabSz="457200">
              <a:lnSpc>
                <a:spcPts val="10000"/>
              </a:lnSpc>
              <a:spcBef>
                <a:spcPts val="1600"/>
              </a:spcBef>
              <a:defRPr sz="6000">
                <a:latin typeface="Times Roman"/>
                <a:ea typeface="Times Roman"/>
                <a:cs typeface="Times Roman"/>
                <a:sym typeface="Times Roman"/>
              </a:defRPr>
            </a:lvl1pPr>
          </a:lstStyle>
          <a:p>
            <a:pPr>
              <a:lnSpc>
                <a:spcPct val="100000"/>
              </a:lnSpc>
            </a:pPr>
            <a:r>
              <a:rPr lang="en-US" sz="6200" u="sng" dirty="0" err="1">
                <a:latin typeface="+mj-lt"/>
              </a:rPr>
              <a:t>Projet</a:t>
            </a:r>
            <a:r>
              <a:rPr lang="en-US" sz="6200" dirty="0">
                <a:latin typeface="+mj-lt"/>
              </a:rPr>
              <a:t> : FROST : </a:t>
            </a:r>
            <a:r>
              <a:rPr lang="en-US" sz="6200" dirty="0" err="1">
                <a:latin typeface="+mj-lt"/>
              </a:rPr>
              <a:t>FRom</a:t>
            </a:r>
            <a:r>
              <a:rPr lang="en-US" sz="6200" dirty="0">
                <a:latin typeface="+mj-lt"/>
              </a:rPr>
              <a:t> Snow To ice</a:t>
            </a:r>
            <a:endParaRPr sz="6200" dirty="0">
              <a:latin typeface="+mj-lt"/>
            </a:endParaRPr>
          </a:p>
        </p:txBody>
      </p:sp>
    </p:spTree>
    <p:extLst>
      <p:ext uri="{BB962C8B-B14F-4D97-AF65-F5344CB8AC3E}">
        <p14:creationId xmlns:p14="http://schemas.microsoft.com/office/powerpoint/2010/main" val="3902515552"/>
      </p:ext>
    </p:extLst>
  </p:cSld>
  <p:clrMapOvr>
    <a:masterClrMapping/>
  </p:clrMapOvr>
  <p:transition spd="med"/>
</p:sld>
</file>

<file path=ppt/slides/slide8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2A39F3C8-F5E4-8450-D879-F43A0C16EAA8}"/>
            </a:ext>
          </a:extLst>
        </p:cNvPr>
        <p:cNvGrpSpPr/>
        <p:nvPr/>
      </p:nvGrpSpPr>
      <p:grpSpPr>
        <a:xfrm>
          <a:off x="0" y="0"/>
          <a:ext cx="0" cy="0"/>
          <a:chOff x="0" y="0"/>
          <a:chExt cx="0" cy="0"/>
        </a:xfrm>
      </p:grpSpPr>
      <p:pic>
        <p:nvPicPr>
          <p:cNvPr id="7" name="Picture 6" descr="accolade - Le SUD">
            <a:extLst>
              <a:ext uri="{FF2B5EF4-FFF2-40B4-BE49-F238E27FC236}">
                <a16:creationId xmlns:a16="http://schemas.microsoft.com/office/drawing/2014/main" id="{0BE07EDD-B5B6-37CF-B790-4A313C5A9D38}"/>
              </a:ext>
            </a:extLst>
          </p:cNvPr>
          <p:cNvPicPr>
            <a:picLocks noChangeAspect="1"/>
          </p:cNvPicPr>
          <p:nvPr/>
        </p:nvPicPr>
        <p:blipFill>
          <a:blip r:embed="rId3"/>
          <a:stretch>
            <a:fillRect/>
          </a:stretch>
        </p:blipFill>
        <p:spPr>
          <a:xfrm>
            <a:off x="14270826" y="1736842"/>
            <a:ext cx="780382" cy="2738181"/>
          </a:xfrm>
          <a:prstGeom prst="rect">
            <a:avLst/>
          </a:prstGeom>
        </p:spPr>
      </p:pic>
      <p:sp>
        <p:nvSpPr>
          <p:cNvPr id="8" name="TextBox 7">
            <a:extLst>
              <a:ext uri="{FF2B5EF4-FFF2-40B4-BE49-F238E27FC236}">
                <a16:creationId xmlns:a16="http://schemas.microsoft.com/office/drawing/2014/main" id="{9F36C634-9A49-A783-1852-D32195138BC1}"/>
              </a:ext>
            </a:extLst>
          </p:cNvPr>
          <p:cNvSpPr txBox="1"/>
          <p:nvPr/>
        </p:nvSpPr>
        <p:spPr>
          <a:xfrm>
            <a:off x="14741862" y="1490621"/>
            <a:ext cx="9386123" cy="359136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r>
              <a:rPr kumimoji="0" lang="fr-FR" sz="3200" i="0" u="none" strike="noStrike" cap="none" spc="0" normalizeH="0" baseline="0" noProof="1">
                <a:ln>
                  <a:noFill/>
                </a:ln>
                <a:solidFill>
                  <a:srgbClr val="000000"/>
                </a:solidFill>
                <a:effectLst/>
                <a:uFillTx/>
                <a:latin typeface="Helvetica Neue"/>
                <a:ea typeface="Helvetica Neue"/>
                <a:cs typeface="Helvetica Neue"/>
                <a:sym typeface="Helvetica Neue"/>
              </a:rPr>
              <a:t>La physique d’évolution de la neige/glace en conditions </a:t>
            </a:r>
            <a:r>
              <a:rPr lang="fr-FR" noProof="1"/>
              <a:t>extraterrestres </a:t>
            </a:r>
            <a:r>
              <a:rPr kumimoji="0" lang="fr-FR" sz="3200" i="0" u="none" strike="noStrike" cap="none" spc="0" normalizeH="0" baseline="0" noProof="1">
                <a:ln>
                  <a:noFill/>
                </a:ln>
                <a:solidFill>
                  <a:srgbClr val="000000"/>
                </a:solidFill>
                <a:effectLst/>
                <a:uFillTx/>
                <a:latin typeface="Helvetica Neue"/>
                <a:ea typeface="Helvetica Neue"/>
                <a:cs typeface="Helvetica Neue"/>
                <a:sym typeface="Helvetica Neue"/>
              </a:rPr>
              <a:t>n’est pas comprise.</a:t>
            </a:r>
            <a:br>
              <a:rPr kumimoji="0" lang="fr-FR" sz="3200" i="0" u="none" strike="noStrike" cap="none" spc="0" normalizeH="0" baseline="0" noProof="1">
                <a:ln>
                  <a:noFill/>
                </a:ln>
                <a:solidFill>
                  <a:srgbClr val="000000"/>
                </a:solidFill>
                <a:effectLst/>
                <a:uFillTx/>
                <a:latin typeface="Helvetica Neue"/>
                <a:ea typeface="Helvetica Neue"/>
                <a:cs typeface="Helvetica Neue"/>
                <a:sym typeface="Helvetica Neue"/>
              </a:rPr>
            </a:br>
            <a:br>
              <a:rPr lang="fr-FR" b="0" noProof="1"/>
            </a:br>
            <a:r>
              <a:rPr lang="fr-FR" b="0" noProof="1"/>
              <a:t>→ Enjeu majeur pour l’exploration des lunes glacées par JUICE, Europa Clipper, des glaces martiennes par ExoMars, etc. Priorité analysée par le Programme National de Planétologie.</a:t>
            </a:r>
            <a:endParaRPr kumimoji="0" lang="fr-FR" sz="3200" b="0" i="0" u="none" strike="noStrike" cap="none" spc="0" normalizeH="0" baseline="0" noProof="1">
              <a:ln>
                <a:noFill/>
              </a:ln>
              <a:solidFill>
                <a:srgbClr val="000000"/>
              </a:solidFill>
              <a:effectLst/>
              <a:uFillTx/>
              <a:latin typeface="Helvetica Neue"/>
              <a:ea typeface="Helvetica Neue"/>
              <a:cs typeface="Helvetica Neue"/>
              <a:sym typeface="Helvetica Neue"/>
            </a:endParaRPr>
          </a:p>
        </p:txBody>
      </p:sp>
      <p:pic>
        <p:nvPicPr>
          <p:cNvPr id="12" name="Picture 11">
            <a:extLst>
              <a:ext uri="{FF2B5EF4-FFF2-40B4-BE49-F238E27FC236}">
                <a16:creationId xmlns:a16="http://schemas.microsoft.com/office/drawing/2014/main" id="{32584E54-D254-4CFD-ADCC-F65A310C7006}"/>
              </a:ext>
            </a:extLst>
          </p:cNvPr>
          <p:cNvPicPr>
            <a:picLocks noChangeAspect="1"/>
          </p:cNvPicPr>
          <p:nvPr/>
        </p:nvPicPr>
        <p:blipFill>
          <a:blip r:embed="rId4"/>
          <a:srcRect t="-57" r="50155" b="-1"/>
          <a:stretch>
            <a:fillRect/>
          </a:stretch>
        </p:blipFill>
        <p:spPr>
          <a:xfrm>
            <a:off x="13075921" y="5719803"/>
            <a:ext cx="8144466" cy="7639581"/>
          </a:xfrm>
          <a:prstGeom prst="rect">
            <a:avLst/>
          </a:prstGeom>
        </p:spPr>
      </p:pic>
      <p:pic>
        <p:nvPicPr>
          <p:cNvPr id="13" name="Picture 12">
            <a:extLst>
              <a:ext uri="{FF2B5EF4-FFF2-40B4-BE49-F238E27FC236}">
                <a16:creationId xmlns:a16="http://schemas.microsoft.com/office/drawing/2014/main" id="{2FBBE090-64B8-9E38-4545-1BA0FD7AC0F0}"/>
              </a:ext>
            </a:extLst>
          </p:cNvPr>
          <p:cNvPicPr>
            <a:picLocks noChangeAspect="1"/>
          </p:cNvPicPr>
          <p:nvPr/>
        </p:nvPicPr>
        <p:blipFill>
          <a:blip r:embed="rId5"/>
          <a:srcRect l="52612"/>
          <a:stretch>
            <a:fillRect/>
          </a:stretch>
        </p:blipFill>
        <p:spPr>
          <a:xfrm>
            <a:off x="3563007" y="5724144"/>
            <a:ext cx="7747356" cy="7639581"/>
          </a:xfrm>
          <a:prstGeom prst="rect">
            <a:avLst/>
          </a:prstGeom>
        </p:spPr>
      </p:pic>
      <p:sp>
        <p:nvSpPr>
          <p:cNvPr id="14" name="Rectangle 13">
            <a:extLst>
              <a:ext uri="{FF2B5EF4-FFF2-40B4-BE49-F238E27FC236}">
                <a16:creationId xmlns:a16="http://schemas.microsoft.com/office/drawing/2014/main" id="{AA9210AF-95C2-4FB0-3253-5FB234F7A732}"/>
              </a:ext>
            </a:extLst>
          </p:cNvPr>
          <p:cNvSpPr/>
          <p:nvPr/>
        </p:nvSpPr>
        <p:spPr>
          <a:xfrm>
            <a:off x="3112477" y="5380892"/>
            <a:ext cx="879231" cy="1301262"/>
          </a:xfrm>
          <a:prstGeom prst="rect">
            <a:avLst/>
          </a:prstGeom>
          <a:solidFill>
            <a:schemeClr val="bg1"/>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indent="0" algn="ctr" defTabSz="821531"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FFFFFF"/>
              </a:solidFill>
              <a:effectLst/>
              <a:uFillTx/>
              <a:latin typeface="+mn-lt"/>
              <a:ea typeface="+mn-ea"/>
              <a:cs typeface="+mn-cs"/>
              <a:sym typeface="Helvetica Neue Medium"/>
            </a:endParaRPr>
          </a:p>
        </p:txBody>
      </p:sp>
      <p:sp>
        <p:nvSpPr>
          <p:cNvPr id="15" name="Rectangle 14">
            <a:extLst>
              <a:ext uri="{FF2B5EF4-FFF2-40B4-BE49-F238E27FC236}">
                <a16:creationId xmlns:a16="http://schemas.microsoft.com/office/drawing/2014/main" id="{13D9D855-9C90-5CBA-85FE-F3FB3A4CEC27}"/>
              </a:ext>
            </a:extLst>
          </p:cNvPr>
          <p:cNvSpPr/>
          <p:nvPr/>
        </p:nvSpPr>
        <p:spPr>
          <a:xfrm>
            <a:off x="12980992" y="5081988"/>
            <a:ext cx="879231" cy="1301262"/>
          </a:xfrm>
          <a:prstGeom prst="rect">
            <a:avLst/>
          </a:prstGeom>
          <a:solidFill>
            <a:schemeClr val="bg1"/>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indent="0" algn="ctr" defTabSz="821531"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FFFFFF"/>
              </a:solidFill>
              <a:effectLst/>
              <a:uFillTx/>
              <a:latin typeface="+mn-lt"/>
              <a:ea typeface="+mn-ea"/>
              <a:cs typeface="+mn-cs"/>
              <a:sym typeface="Helvetica Neue Medium"/>
            </a:endParaRPr>
          </a:p>
        </p:txBody>
      </p:sp>
      <p:sp>
        <p:nvSpPr>
          <p:cNvPr id="3" name="TextBox 2">
            <a:extLst>
              <a:ext uri="{FF2B5EF4-FFF2-40B4-BE49-F238E27FC236}">
                <a16:creationId xmlns:a16="http://schemas.microsoft.com/office/drawing/2014/main" id="{B16B15A4-6EFC-EA6B-1AB5-D0B09A27922E}"/>
              </a:ext>
            </a:extLst>
          </p:cNvPr>
          <p:cNvSpPr txBox="1"/>
          <p:nvPr/>
        </p:nvSpPr>
        <p:spPr>
          <a:xfrm>
            <a:off x="0" y="1738830"/>
            <a:ext cx="14006020" cy="359136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457200" indent="-457200" algn="just">
              <a:buFont typeface="Arial" panose="020B0604020202020204" pitchFamily="34" charset="0"/>
              <a:buChar char="•"/>
            </a:pPr>
            <a:r>
              <a:rPr lang="fr-FR" b="0" noProof="1"/>
              <a:t>La surface d’Europe est extrêmement poreuse alors qu’elle est âgée  de plusieurs millions d’années.</a:t>
            </a:r>
          </a:p>
          <a:p>
            <a:pPr marL="457200" marR="0" indent="-457200" algn="just" defTabSz="821531" rtl="0" fontAlgn="auto" latinLnBrk="0" hangingPunct="0">
              <a:lnSpc>
                <a:spcPct val="100000"/>
              </a:lnSpc>
              <a:spcBef>
                <a:spcPts val="0"/>
              </a:spcBef>
              <a:spcAft>
                <a:spcPts val="0"/>
              </a:spcAft>
              <a:buClrTx/>
              <a:buSzTx/>
              <a:buFont typeface="Arial" panose="020B0604020202020204" pitchFamily="34" charset="0"/>
              <a:buChar char="•"/>
              <a:tabLst/>
            </a:pPr>
            <a:endParaRPr kumimoji="0" lang="fr-FR" sz="3200" b="0" i="0" u="none" strike="noStrike" cap="none" spc="0" normalizeH="0" baseline="0" noProof="1">
              <a:ln>
                <a:noFill/>
              </a:ln>
              <a:solidFill>
                <a:srgbClr val="000000"/>
              </a:solidFill>
              <a:effectLst/>
              <a:uFillTx/>
              <a:latin typeface="Helvetica Neue"/>
              <a:ea typeface="Helvetica Neue"/>
              <a:cs typeface="Helvetica Neue"/>
              <a:sym typeface="Helvetica Neue"/>
            </a:endParaRPr>
          </a:p>
          <a:p>
            <a:pPr marL="457200" marR="0" indent="-457200" algn="just" defTabSz="821531" rtl="0" fontAlgn="auto" latinLnBrk="0" hangingPunct="0">
              <a:lnSpc>
                <a:spcPct val="100000"/>
              </a:lnSpc>
              <a:spcBef>
                <a:spcPts val="0"/>
              </a:spcBef>
              <a:spcAft>
                <a:spcPts val="0"/>
              </a:spcAft>
              <a:buClrTx/>
              <a:buSzTx/>
              <a:buFont typeface="Arial" panose="020B0604020202020204" pitchFamily="34" charset="0"/>
              <a:buChar char="•"/>
              <a:tabLst/>
            </a:pPr>
            <a:r>
              <a:rPr kumimoji="0" lang="fr-FR" sz="3200" b="0" i="0" u="none" strike="noStrike" cap="none" spc="0" normalizeH="0" baseline="0" noProof="1">
                <a:ln>
                  <a:noFill/>
                </a:ln>
                <a:solidFill>
                  <a:srgbClr val="000000"/>
                </a:solidFill>
                <a:effectLst/>
                <a:uFillTx/>
                <a:latin typeface="Helvetica Neue"/>
                <a:ea typeface="Helvetica Neue"/>
                <a:cs typeface="Helvetica Neue"/>
                <a:sym typeface="Helvetica Neue"/>
              </a:rPr>
              <a:t>Pour avoir des âges glaciaires sur Mars, il faut que la neige se transforme en glace compacte en moins d’un an. Or, les observations de glace dans le sol montrent que les glaciers sont encore poreux.  </a:t>
            </a:r>
          </a:p>
          <a:p>
            <a:pPr marL="457200" marR="0" indent="-457200" algn="just" defTabSz="821531" rtl="0" fontAlgn="auto" latinLnBrk="0" hangingPunct="0">
              <a:lnSpc>
                <a:spcPct val="100000"/>
              </a:lnSpc>
              <a:spcBef>
                <a:spcPts val="0"/>
              </a:spcBef>
              <a:spcAft>
                <a:spcPts val="0"/>
              </a:spcAft>
              <a:buClrTx/>
              <a:buSzTx/>
              <a:buFont typeface="Arial" panose="020B0604020202020204" pitchFamily="34" charset="0"/>
              <a:buChar char="•"/>
              <a:tabLst/>
            </a:pPr>
            <a:endParaRPr lang="fr-FR" b="0" noProof="1"/>
          </a:p>
        </p:txBody>
      </p:sp>
      <p:sp>
        <p:nvSpPr>
          <p:cNvPr id="4" name="Titre 1">
            <a:extLst>
              <a:ext uri="{FF2B5EF4-FFF2-40B4-BE49-F238E27FC236}">
                <a16:creationId xmlns:a16="http://schemas.microsoft.com/office/drawing/2014/main" id="{FF480034-09F5-4054-D75B-A3490182D30B}"/>
              </a:ext>
            </a:extLst>
          </p:cNvPr>
          <p:cNvSpPr txBox="1"/>
          <p:nvPr/>
        </p:nvSpPr>
        <p:spPr>
          <a:xfrm>
            <a:off x="4736118" y="226436"/>
            <a:ext cx="14911763" cy="1085924"/>
          </a:xfrm>
          <a:prstGeom prst="rect">
            <a:avLst/>
          </a:prstGeom>
          <a:ln w="38100">
            <a:solidFill>
              <a:srgbClr val="000000"/>
            </a:solidFill>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68580" tIns="68580" rIns="68580" bIns="68580">
            <a:spAutoFit/>
          </a:bodyPr>
          <a:lstStyle>
            <a:lvl1pPr defTabSz="457200">
              <a:lnSpc>
                <a:spcPts val="10000"/>
              </a:lnSpc>
              <a:spcBef>
                <a:spcPts val="1600"/>
              </a:spcBef>
              <a:defRPr sz="6000">
                <a:latin typeface="Times Roman"/>
                <a:ea typeface="Times Roman"/>
                <a:cs typeface="Times Roman"/>
                <a:sym typeface="Times Roman"/>
              </a:defRPr>
            </a:lvl1pPr>
          </a:lstStyle>
          <a:p>
            <a:pPr>
              <a:lnSpc>
                <a:spcPct val="100000"/>
              </a:lnSpc>
            </a:pPr>
            <a:r>
              <a:rPr lang="en-US" sz="6200" u="sng" dirty="0" err="1">
                <a:latin typeface="+mj-lt"/>
              </a:rPr>
              <a:t>Projet</a:t>
            </a:r>
            <a:r>
              <a:rPr lang="en-US" sz="6200" dirty="0">
                <a:latin typeface="+mj-lt"/>
              </a:rPr>
              <a:t> : FROST : </a:t>
            </a:r>
            <a:r>
              <a:rPr lang="en-US" sz="6200" dirty="0" err="1">
                <a:latin typeface="+mj-lt"/>
              </a:rPr>
              <a:t>FRom</a:t>
            </a:r>
            <a:r>
              <a:rPr lang="en-US" sz="6200" dirty="0">
                <a:latin typeface="+mj-lt"/>
              </a:rPr>
              <a:t> Snow To ice</a:t>
            </a:r>
            <a:endParaRPr sz="6200" dirty="0">
              <a:latin typeface="+mj-lt"/>
            </a:endParaRPr>
          </a:p>
        </p:txBody>
      </p:sp>
    </p:spTree>
    <p:extLst>
      <p:ext uri="{BB962C8B-B14F-4D97-AF65-F5344CB8AC3E}">
        <p14:creationId xmlns:p14="http://schemas.microsoft.com/office/powerpoint/2010/main" val="1559618280"/>
      </p:ext>
    </p:extLst>
  </p:cSld>
  <p:clrMapOvr>
    <a:masterClrMapping/>
  </p:clrMapOvr>
  <p:transition spd="med"/>
</p:sld>
</file>

<file path=ppt/slides/slide8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60D2C1B3-AF22-9345-B3BB-1670E9550BDA}"/>
            </a:ext>
          </a:extLst>
        </p:cNvPr>
        <p:cNvGrpSpPr/>
        <p:nvPr/>
      </p:nvGrpSpPr>
      <p:grpSpPr>
        <a:xfrm>
          <a:off x="0" y="0"/>
          <a:ext cx="0" cy="0"/>
          <a:chOff x="0" y="0"/>
          <a:chExt cx="0" cy="0"/>
        </a:xfrm>
      </p:grpSpPr>
      <p:pic>
        <p:nvPicPr>
          <p:cNvPr id="7" name="Picture 6" descr="accolade - Le SUD">
            <a:extLst>
              <a:ext uri="{FF2B5EF4-FFF2-40B4-BE49-F238E27FC236}">
                <a16:creationId xmlns:a16="http://schemas.microsoft.com/office/drawing/2014/main" id="{6210276C-4D40-1472-4659-AFADCB7861B6}"/>
              </a:ext>
            </a:extLst>
          </p:cNvPr>
          <p:cNvPicPr>
            <a:picLocks noChangeAspect="1"/>
          </p:cNvPicPr>
          <p:nvPr/>
        </p:nvPicPr>
        <p:blipFill>
          <a:blip r:embed="rId3"/>
          <a:stretch>
            <a:fillRect/>
          </a:stretch>
        </p:blipFill>
        <p:spPr>
          <a:xfrm>
            <a:off x="14270826" y="1736842"/>
            <a:ext cx="780382" cy="2738181"/>
          </a:xfrm>
          <a:prstGeom prst="rect">
            <a:avLst/>
          </a:prstGeom>
        </p:spPr>
      </p:pic>
      <p:sp>
        <p:nvSpPr>
          <p:cNvPr id="8" name="TextBox 7">
            <a:extLst>
              <a:ext uri="{FF2B5EF4-FFF2-40B4-BE49-F238E27FC236}">
                <a16:creationId xmlns:a16="http://schemas.microsoft.com/office/drawing/2014/main" id="{FD3366A6-D659-FC9E-F921-7AFEACD228A1}"/>
              </a:ext>
            </a:extLst>
          </p:cNvPr>
          <p:cNvSpPr txBox="1"/>
          <p:nvPr/>
        </p:nvSpPr>
        <p:spPr>
          <a:xfrm>
            <a:off x="14741862" y="1490621"/>
            <a:ext cx="9386123" cy="359136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r>
              <a:rPr kumimoji="0" lang="fr-FR" sz="3200" i="0" u="none" strike="noStrike" cap="none" spc="0" normalizeH="0" baseline="0" noProof="1">
                <a:ln>
                  <a:noFill/>
                </a:ln>
                <a:solidFill>
                  <a:srgbClr val="000000"/>
                </a:solidFill>
                <a:effectLst/>
                <a:uFillTx/>
                <a:latin typeface="Helvetica Neue"/>
                <a:ea typeface="Helvetica Neue"/>
                <a:cs typeface="Helvetica Neue"/>
                <a:sym typeface="Helvetica Neue"/>
              </a:rPr>
              <a:t>La physique d’évolution de la neige/glace en conditions </a:t>
            </a:r>
            <a:r>
              <a:rPr lang="fr-FR" noProof="1"/>
              <a:t>extraterrestres </a:t>
            </a:r>
            <a:r>
              <a:rPr kumimoji="0" lang="fr-FR" sz="3200" i="0" u="none" strike="noStrike" cap="none" spc="0" normalizeH="0" baseline="0" noProof="1">
                <a:ln>
                  <a:noFill/>
                </a:ln>
                <a:solidFill>
                  <a:srgbClr val="000000"/>
                </a:solidFill>
                <a:effectLst/>
                <a:uFillTx/>
                <a:latin typeface="Helvetica Neue"/>
                <a:ea typeface="Helvetica Neue"/>
                <a:cs typeface="Helvetica Neue"/>
                <a:sym typeface="Helvetica Neue"/>
              </a:rPr>
              <a:t>n’est pas comprise.</a:t>
            </a:r>
            <a:br>
              <a:rPr kumimoji="0" lang="fr-FR" sz="3200" i="0" u="none" strike="noStrike" cap="none" spc="0" normalizeH="0" baseline="0" noProof="1">
                <a:ln>
                  <a:noFill/>
                </a:ln>
                <a:solidFill>
                  <a:srgbClr val="000000"/>
                </a:solidFill>
                <a:effectLst/>
                <a:uFillTx/>
                <a:latin typeface="Helvetica Neue"/>
                <a:ea typeface="Helvetica Neue"/>
                <a:cs typeface="Helvetica Neue"/>
                <a:sym typeface="Helvetica Neue"/>
              </a:rPr>
            </a:br>
            <a:br>
              <a:rPr lang="fr-FR" b="0" noProof="1"/>
            </a:br>
            <a:r>
              <a:rPr lang="fr-FR" b="0" noProof="1"/>
              <a:t>→ Enjeu majeur pour l’exploration des lunes glacées par JUICE, Europa Clipper, des glaces martiennes par ExoMars, etc. Priorité analysée par le Programme National de Planétologie.</a:t>
            </a:r>
            <a:endParaRPr kumimoji="0" lang="fr-FR" sz="3200" b="0" i="0" u="none" strike="noStrike" cap="none" spc="0" normalizeH="0" baseline="0" noProof="1">
              <a:ln>
                <a:noFill/>
              </a:ln>
              <a:solidFill>
                <a:srgbClr val="000000"/>
              </a:solidFill>
              <a:effectLst/>
              <a:uFillTx/>
              <a:latin typeface="Helvetica Neue"/>
              <a:ea typeface="Helvetica Neue"/>
              <a:cs typeface="Helvetica Neue"/>
              <a:sym typeface="Helvetica Neue"/>
            </a:endParaRPr>
          </a:p>
        </p:txBody>
      </p:sp>
      <p:pic>
        <p:nvPicPr>
          <p:cNvPr id="12" name="Picture 11">
            <a:extLst>
              <a:ext uri="{FF2B5EF4-FFF2-40B4-BE49-F238E27FC236}">
                <a16:creationId xmlns:a16="http://schemas.microsoft.com/office/drawing/2014/main" id="{338D6E24-B483-6E52-C44A-872F9D50EF4D}"/>
              </a:ext>
            </a:extLst>
          </p:cNvPr>
          <p:cNvPicPr>
            <a:picLocks noChangeAspect="1"/>
          </p:cNvPicPr>
          <p:nvPr/>
        </p:nvPicPr>
        <p:blipFill>
          <a:blip r:embed="rId4"/>
          <a:srcRect t="-57" r="50155" b="-1"/>
          <a:stretch>
            <a:fillRect/>
          </a:stretch>
        </p:blipFill>
        <p:spPr>
          <a:xfrm>
            <a:off x="13075921" y="5719803"/>
            <a:ext cx="8144466" cy="7639581"/>
          </a:xfrm>
          <a:prstGeom prst="rect">
            <a:avLst/>
          </a:prstGeom>
        </p:spPr>
      </p:pic>
      <p:pic>
        <p:nvPicPr>
          <p:cNvPr id="13" name="Picture 12">
            <a:extLst>
              <a:ext uri="{FF2B5EF4-FFF2-40B4-BE49-F238E27FC236}">
                <a16:creationId xmlns:a16="http://schemas.microsoft.com/office/drawing/2014/main" id="{222C3866-C813-7A8C-01D0-DCAA13C05D5F}"/>
              </a:ext>
            </a:extLst>
          </p:cNvPr>
          <p:cNvPicPr>
            <a:picLocks noChangeAspect="1"/>
          </p:cNvPicPr>
          <p:nvPr/>
        </p:nvPicPr>
        <p:blipFill>
          <a:blip r:embed="rId5"/>
          <a:srcRect l="52612"/>
          <a:stretch>
            <a:fillRect/>
          </a:stretch>
        </p:blipFill>
        <p:spPr>
          <a:xfrm>
            <a:off x="3563007" y="5724144"/>
            <a:ext cx="7747356" cy="7639581"/>
          </a:xfrm>
          <a:prstGeom prst="rect">
            <a:avLst/>
          </a:prstGeom>
        </p:spPr>
      </p:pic>
      <p:sp>
        <p:nvSpPr>
          <p:cNvPr id="14" name="Rectangle 13">
            <a:extLst>
              <a:ext uri="{FF2B5EF4-FFF2-40B4-BE49-F238E27FC236}">
                <a16:creationId xmlns:a16="http://schemas.microsoft.com/office/drawing/2014/main" id="{7CDAB3F6-57F5-7CAB-757E-836B255EBDB9}"/>
              </a:ext>
            </a:extLst>
          </p:cNvPr>
          <p:cNvSpPr/>
          <p:nvPr/>
        </p:nvSpPr>
        <p:spPr>
          <a:xfrm>
            <a:off x="3112477" y="5380892"/>
            <a:ext cx="879231" cy="1301262"/>
          </a:xfrm>
          <a:prstGeom prst="rect">
            <a:avLst/>
          </a:prstGeom>
          <a:solidFill>
            <a:schemeClr val="bg1"/>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indent="0" algn="ctr" defTabSz="821531"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FFFFFF"/>
              </a:solidFill>
              <a:effectLst/>
              <a:uFillTx/>
              <a:latin typeface="+mn-lt"/>
              <a:ea typeface="+mn-ea"/>
              <a:cs typeface="+mn-cs"/>
              <a:sym typeface="Helvetica Neue Medium"/>
            </a:endParaRPr>
          </a:p>
        </p:txBody>
      </p:sp>
      <p:sp>
        <p:nvSpPr>
          <p:cNvPr id="15" name="Rectangle 14">
            <a:extLst>
              <a:ext uri="{FF2B5EF4-FFF2-40B4-BE49-F238E27FC236}">
                <a16:creationId xmlns:a16="http://schemas.microsoft.com/office/drawing/2014/main" id="{7F0A5DCE-48F8-EDDD-C8F8-A41D5E1289E7}"/>
              </a:ext>
            </a:extLst>
          </p:cNvPr>
          <p:cNvSpPr/>
          <p:nvPr/>
        </p:nvSpPr>
        <p:spPr>
          <a:xfrm>
            <a:off x="12980992" y="5081988"/>
            <a:ext cx="879231" cy="1301262"/>
          </a:xfrm>
          <a:prstGeom prst="rect">
            <a:avLst/>
          </a:prstGeom>
          <a:solidFill>
            <a:schemeClr val="bg1"/>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indent="0" algn="ctr" defTabSz="821531"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FFFFFF"/>
              </a:solidFill>
              <a:effectLst/>
              <a:uFillTx/>
              <a:latin typeface="+mn-lt"/>
              <a:ea typeface="+mn-ea"/>
              <a:cs typeface="+mn-cs"/>
              <a:sym typeface="Helvetica Neue Medium"/>
            </a:endParaRPr>
          </a:p>
        </p:txBody>
      </p:sp>
      <p:sp>
        <p:nvSpPr>
          <p:cNvPr id="3" name="TextBox 2">
            <a:extLst>
              <a:ext uri="{FF2B5EF4-FFF2-40B4-BE49-F238E27FC236}">
                <a16:creationId xmlns:a16="http://schemas.microsoft.com/office/drawing/2014/main" id="{4891CAED-4E20-8FD3-7BD0-4BF9EA889D5C}"/>
              </a:ext>
            </a:extLst>
          </p:cNvPr>
          <p:cNvSpPr txBox="1"/>
          <p:nvPr/>
        </p:nvSpPr>
        <p:spPr>
          <a:xfrm>
            <a:off x="0" y="1738830"/>
            <a:ext cx="14006020" cy="359136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457200" indent="-457200" algn="just">
              <a:buFont typeface="Arial" panose="020B0604020202020204" pitchFamily="34" charset="0"/>
              <a:buChar char="•"/>
            </a:pPr>
            <a:r>
              <a:rPr lang="fr-FR" b="0" noProof="1"/>
              <a:t>La surface d’Europe est extrêmement poreuse alors qu’elle est âgée  de plusieurs millions d’années.</a:t>
            </a:r>
          </a:p>
          <a:p>
            <a:pPr marL="457200" marR="0" indent="-457200" algn="just" defTabSz="821531" rtl="0" fontAlgn="auto" latinLnBrk="0" hangingPunct="0">
              <a:lnSpc>
                <a:spcPct val="100000"/>
              </a:lnSpc>
              <a:spcBef>
                <a:spcPts val="0"/>
              </a:spcBef>
              <a:spcAft>
                <a:spcPts val="0"/>
              </a:spcAft>
              <a:buClrTx/>
              <a:buSzTx/>
              <a:buFont typeface="Arial" panose="020B0604020202020204" pitchFamily="34" charset="0"/>
              <a:buChar char="•"/>
              <a:tabLst/>
            </a:pPr>
            <a:endParaRPr kumimoji="0" lang="fr-FR" sz="3200" b="0" i="0" u="none" strike="noStrike" cap="none" spc="0" normalizeH="0" baseline="0" noProof="1">
              <a:ln>
                <a:noFill/>
              </a:ln>
              <a:solidFill>
                <a:srgbClr val="000000"/>
              </a:solidFill>
              <a:effectLst/>
              <a:uFillTx/>
              <a:latin typeface="Helvetica Neue"/>
              <a:ea typeface="Helvetica Neue"/>
              <a:cs typeface="Helvetica Neue"/>
              <a:sym typeface="Helvetica Neue"/>
            </a:endParaRPr>
          </a:p>
          <a:p>
            <a:pPr marL="457200" marR="0" indent="-457200" algn="just" defTabSz="821531" rtl="0" fontAlgn="auto" latinLnBrk="0" hangingPunct="0">
              <a:lnSpc>
                <a:spcPct val="100000"/>
              </a:lnSpc>
              <a:spcBef>
                <a:spcPts val="0"/>
              </a:spcBef>
              <a:spcAft>
                <a:spcPts val="0"/>
              </a:spcAft>
              <a:buClrTx/>
              <a:buSzTx/>
              <a:buFont typeface="Arial" panose="020B0604020202020204" pitchFamily="34" charset="0"/>
              <a:buChar char="•"/>
              <a:tabLst/>
            </a:pPr>
            <a:r>
              <a:rPr kumimoji="0" lang="fr-FR" sz="3200" b="0" i="0" u="none" strike="noStrike" cap="none" spc="0" normalizeH="0" baseline="0" noProof="1">
                <a:ln>
                  <a:noFill/>
                </a:ln>
                <a:solidFill>
                  <a:srgbClr val="000000"/>
                </a:solidFill>
                <a:effectLst/>
                <a:uFillTx/>
                <a:latin typeface="Helvetica Neue"/>
                <a:ea typeface="Helvetica Neue"/>
                <a:cs typeface="Helvetica Neue"/>
                <a:sym typeface="Helvetica Neue"/>
              </a:rPr>
              <a:t>Pour avoir des âges glaciaires sur Mars, il faut que la neige se transforme en glace compacte en moins d’un an. Or, les observations de glace dans le sol montrent que les glaciers sont encore poreux.  </a:t>
            </a:r>
          </a:p>
          <a:p>
            <a:pPr marL="457200" marR="0" indent="-457200" algn="just" defTabSz="821531" rtl="0" fontAlgn="auto" latinLnBrk="0" hangingPunct="0">
              <a:lnSpc>
                <a:spcPct val="100000"/>
              </a:lnSpc>
              <a:spcBef>
                <a:spcPts val="0"/>
              </a:spcBef>
              <a:spcAft>
                <a:spcPts val="0"/>
              </a:spcAft>
              <a:buClrTx/>
              <a:buSzTx/>
              <a:buFont typeface="Arial" panose="020B0604020202020204" pitchFamily="34" charset="0"/>
              <a:buChar char="•"/>
              <a:tabLst/>
            </a:pPr>
            <a:endParaRPr lang="fr-FR" b="0" noProof="1"/>
          </a:p>
        </p:txBody>
      </p:sp>
      <p:sp>
        <p:nvSpPr>
          <p:cNvPr id="4" name="Titre 1">
            <a:extLst>
              <a:ext uri="{FF2B5EF4-FFF2-40B4-BE49-F238E27FC236}">
                <a16:creationId xmlns:a16="http://schemas.microsoft.com/office/drawing/2014/main" id="{CCC14195-4CBA-F1CF-8BD3-AFFA85DE6680}"/>
              </a:ext>
            </a:extLst>
          </p:cNvPr>
          <p:cNvSpPr txBox="1"/>
          <p:nvPr/>
        </p:nvSpPr>
        <p:spPr>
          <a:xfrm>
            <a:off x="4736118" y="226436"/>
            <a:ext cx="14911763" cy="1085924"/>
          </a:xfrm>
          <a:prstGeom prst="rect">
            <a:avLst/>
          </a:prstGeom>
          <a:ln w="38100">
            <a:solidFill>
              <a:srgbClr val="000000"/>
            </a:solidFill>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68580" tIns="68580" rIns="68580" bIns="68580">
            <a:spAutoFit/>
          </a:bodyPr>
          <a:lstStyle>
            <a:lvl1pPr defTabSz="457200">
              <a:lnSpc>
                <a:spcPts val="10000"/>
              </a:lnSpc>
              <a:spcBef>
                <a:spcPts val="1600"/>
              </a:spcBef>
              <a:defRPr sz="6000">
                <a:latin typeface="Times Roman"/>
                <a:ea typeface="Times Roman"/>
                <a:cs typeface="Times Roman"/>
                <a:sym typeface="Times Roman"/>
              </a:defRPr>
            </a:lvl1pPr>
          </a:lstStyle>
          <a:p>
            <a:pPr>
              <a:lnSpc>
                <a:spcPct val="100000"/>
              </a:lnSpc>
            </a:pPr>
            <a:r>
              <a:rPr lang="en-US" sz="6200" u="sng" dirty="0" err="1">
                <a:latin typeface="+mj-lt"/>
              </a:rPr>
              <a:t>Projet</a:t>
            </a:r>
            <a:r>
              <a:rPr lang="en-US" sz="6200" dirty="0">
                <a:latin typeface="+mj-lt"/>
              </a:rPr>
              <a:t> : FROST : </a:t>
            </a:r>
            <a:r>
              <a:rPr lang="en-US" sz="6200" dirty="0" err="1">
                <a:latin typeface="+mj-lt"/>
              </a:rPr>
              <a:t>FRom</a:t>
            </a:r>
            <a:r>
              <a:rPr lang="en-US" sz="6200" dirty="0">
                <a:latin typeface="+mj-lt"/>
              </a:rPr>
              <a:t> Snow To ice</a:t>
            </a:r>
            <a:endParaRPr sz="6200" dirty="0">
              <a:latin typeface="+mj-lt"/>
            </a:endParaRPr>
          </a:p>
        </p:txBody>
      </p:sp>
    </p:spTree>
    <p:extLst>
      <p:ext uri="{BB962C8B-B14F-4D97-AF65-F5344CB8AC3E}">
        <p14:creationId xmlns:p14="http://schemas.microsoft.com/office/powerpoint/2010/main" val="1620632569"/>
      </p:ext>
    </p:extLst>
  </p:cSld>
  <p:clrMapOvr>
    <a:masterClrMapping/>
  </p:clrMapOvr>
  <p:transition spd="med"/>
</p:sld>
</file>

<file path=ppt/slides/slide9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C2DD45EE-EB23-8738-B1A9-FD0B100BBA86}"/>
            </a:ext>
          </a:extLst>
        </p:cNvPr>
        <p:cNvGrpSpPr/>
        <p:nvPr/>
      </p:nvGrpSpPr>
      <p:grpSpPr>
        <a:xfrm>
          <a:off x="0" y="0"/>
          <a:ext cx="0" cy="0"/>
          <a:chOff x="0" y="0"/>
          <a:chExt cx="0" cy="0"/>
        </a:xfrm>
      </p:grpSpPr>
      <p:pic>
        <p:nvPicPr>
          <p:cNvPr id="7" name="Picture 6" descr="accolade - Le SUD">
            <a:extLst>
              <a:ext uri="{FF2B5EF4-FFF2-40B4-BE49-F238E27FC236}">
                <a16:creationId xmlns:a16="http://schemas.microsoft.com/office/drawing/2014/main" id="{1101CFCF-EF40-0310-FA41-54A28168F9A8}"/>
              </a:ext>
            </a:extLst>
          </p:cNvPr>
          <p:cNvPicPr>
            <a:picLocks noChangeAspect="1"/>
          </p:cNvPicPr>
          <p:nvPr/>
        </p:nvPicPr>
        <p:blipFill>
          <a:blip r:embed="rId3"/>
          <a:stretch>
            <a:fillRect/>
          </a:stretch>
        </p:blipFill>
        <p:spPr>
          <a:xfrm>
            <a:off x="14270826" y="1736842"/>
            <a:ext cx="780382" cy="2738181"/>
          </a:xfrm>
          <a:prstGeom prst="rect">
            <a:avLst/>
          </a:prstGeom>
        </p:spPr>
      </p:pic>
      <p:sp>
        <p:nvSpPr>
          <p:cNvPr id="8" name="TextBox 7">
            <a:extLst>
              <a:ext uri="{FF2B5EF4-FFF2-40B4-BE49-F238E27FC236}">
                <a16:creationId xmlns:a16="http://schemas.microsoft.com/office/drawing/2014/main" id="{97DCF7D6-C61D-6763-EE9F-C654CB1CFA9B}"/>
              </a:ext>
            </a:extLst>
          </p:cNvPr>
          <p:cNvSpPr txBox="1"/>
          <p:nvPr/>
        </p:nvSpPr>
        <p:spPr>
          <a:xfrm>
            <a:off x="14741862" y="1490621"/>
            <a:ext cx="9386123" cy="359136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r>
              <a:rPr kumimoji="0" lang="fr-FR" sz="3200" i="0" u="none" strike="noStrike" cap="none" spc="0" normalizeH="0" baseline="0" noProof="1">
                <a:ln>
                  <a:noFill/>
                </a:ln>
                <a:solidFill>
                  <a:srgbClr val="000000"/>
                </a:solidFill>
                <a:effectLst/>
                <a:uFillTx/>
                <a:latin typeface="Helvetica Neue"/>
                <a:ea typeface="Helvetica Neue"/>
                <a:cs typeface="Helvetica Neue"/>
                <a:sym typeface="Helvetica Neue"/>
              </a:rPr>
              <a:t>La physique d’évolution de la neige/glace en conditions </a:t>
            </a:r>
            <a:r>
              <a:rPr lang="fr-FR" noProof="1"/>
              <a:t>extraterrestres </a:t>
            </a:r>
            <a:r>
              <a:rPr kumimoji="0" lang="fr-FR" sz="3200" i="0" u="none" strike="noStrike" cap="none" spc="0" normalizeH="0" baseline="0" noProof="1">
                <a:ln>
                  <a:noFill/>
                </a:ln>
                <a:solidFill>
                  <a:srgbClr val="000000"/>
                </a:solidFill>
                <a:effectLst/>
                <a:uFillTx/>
                <a:latin typeface="Helvetica Neue"/>
                <a:ea typeface="Helvetica Neue"/>
                <a:cs typeface="Helvetica Neue"/>
                <a:sym typeface="Helvetica Neue"/>
              </a:rPr>
              <a:t>n’est pas comprise.</a:t>
            </a:r>
            <a:br>
              <a:rPr kumimoji="0" lang="fr-FR" sz="3200" i="0" u="none" strike="noStrike" cap="none" spc="0" normalizeH="0" baseline="0" noProof="1">
                <a:ln>
                  <a:noFill/>
                </a:ln>
                <a:solidFill>
                  <a:srgbClr val="000000"/>
                </a:solidFill>
                <a:effectLst/>
                <a:uFillTx/>
                <a:latin typeface="Helvetica Neue"/>
                <a:ea typeface="Helvetica Neue"/>
                <a:cs typeface="Helvetica Neue"/>
                <a:sym typeface="Helvetica Neue"/>
              </a:rPr>
            </a:br>
            <a:br>
              <a:rPr lang="fr-FR" b="0" noProof="1"/>
            </a:br>
            <a:r>
              <a:rPr lang="fr-FR" b="0" noProof="1"/>
              <a:t>→ Enjeu majeur pour l’exploration des lunes glacées par JUICE, Europa Clipper, des glaces martiennes par ExoMars, etc. Priorité analysée par le Programme National de Planétologie.</a:t>
            </a:r>
            <a:endParaRPr kumimoji="0" lang="fr-FR" sz="3200" b="0" i="0" u="none" strike="noStrike" cap="none" spc="0" normalizeH="0" baseline="0" noProof="1">
              <a:ln>
                <a:noFill/>
              </a:ln>
              <a:solidFill>
                <a:srgbClr val="000000"/>
              </a:solidFill>
              <a:effectLst/>
              <a:uFillTx/>
              <a:latin typeface="Helvetica Neue"/>
              <a:ea typeface="Helvetica Neue"/>
              <a:cs typeface="Helvetica Neue"/>
              <a:sym typeface="Helvetica Neue"/>
            </a:endParaRPr>
          </a:p>
        </p:txBody>
      </p:sp>
      <p:pic>
        <p:nvPicPr>
          <p:cNvPr id="11" name="Picture 10">
            <a:extLst>
              <a:ext uri="{FF2B5EF4-FFF2-40B4-BE49-F238E27FC236}">
                <a16:creationId xmlns:a16="http://schemas.microsoft.com/office/drawing/2014/main" id="{41ECB26F-B545-B651-0AA8-B52E05C772F0}"/>
              </a:ext>
            </a:extLst>
          </p:cNvPr>
          <p:cNvPicPr>
            <a:picLocks noChangeAspect="1"/>
          </p:cNvPicPr>
          <p:nvPr/>
        </p:nvPicPr>
        <p:blipFill>
          <a:blip r:embed="rId4">
            <a:alphaModFix/>
          </a:blip>
          <a:srcRect l="52063"/>
          <a:stretch>
            <a:fillRect/>
          </a:stretch>
        </p:blipFill>
        <p:spPr>
          <a:xfrm>
            <a:off x="3468414" y="5724144"/>
            <a:ext cx="7832658" cy="7635240"/>
          </a:xfrm>
          <a:prstGeom prst="rect">
            <a:avLst/>
          </a:prstGeom>
        </p:spPr>
      </p:pic>
      <p:pic>
        <p:nvPicPr>
          <p:cNvPr id="13" name="Picture 12">
            <a:extLst>
              <a:ext uri="{FF2B5EF4-FFF2-40B4-BE49-F238E27FC236}">
                <a16:creationId xmlns:a16="http://schemas.microsoft.com/office/drawing/2014/main" id="{1AE45408-71F0-8752-DF9F-D3B456B87FFE}"/>
              </a:ext>
            </a:extLst>
          </p:cNvPr>
          <p:cNvPicPr>
            <a:picLocks noChangeAspect="1"/>
          </p:cNvPicPr>
          <p:nvPr/>
        </p:nvPicPr>
        <p:blipFill>
          <a:blip r:embed="rId4">
            <a:alphaModFix/>
          </a:blip>
          <a:srcRect r="50541"/>
          <a:stretch>
            <a:fillRect/>
          </a:stretch>
        </p:blipFill>
        <p:spPr>
          <a:xfrm>
            <a:off x="13075920" y="5724144"/>
            <a:ext cx="8081404" cy="7635240"/>
          </a:xfrm>
          <a:prstGeom prst="rect">
            <a:avLst/>
          </a:prstGeom>
        </p:spPr>
      </p:pic>
      <p:sp>
        <p:nvSpPr>
          <p:cNvPr id="14" name="Rectangle 13">
            <a:extLst>
              <a:ext uri="{FF2B5EF4-FFF2-40B4-BE49-F238E27FC236}">
                <a16:creationId xmlns:a16="http://schemas.microsoft.com/office/drawing/2014/main" id="{337A119E-3E95-E778-0223-F3781843D42C}"/>
              </a:ext>
            </a:extLst>
          </p:cNvPr>
          <p:cNvSpPr/>
          <p:nvPr/>
        </p:nvSpPr>
        <p:spPr>
          <a:xfrm>
            <a:off x="3112477" y="5380892"/>
            <a:ext cx="879231" cy="1301262"/>
          </a:xfrm>
          <a:prstGeom prst="rect">
            <a:avLst/>
          </a:prstGeom>
          <a:solidFill>
            <a:schemeClr val="bg1"/>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indent="0" algn="ctr" defTabSz="821531"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FFFFFF"/>
              </a:solidFill>
              <a:effectLst/>
              <a:uFillTx/>
              <a:latin typeface="+mn-lt"/>
              <a:ea typeface="+mn-ea"/>
              <a:cs typeface="+mn-cs"/>
              <a:sym typeface="Helvetica Neue Medium"/>
            </a:endParaRPr>
          </a:p>
        </p:txBody>
      </p:sp>
      <p:sp>
        <p:nvSpPr>
          <p:cNvPr id="15" name="Rectangle 14">
            <a:extLst>
              <a:ext uri="{FF2B5EF4-FFF2-40B4-BE49-F238E27FC236}">
                <a16:creationId xmlns:a16="http://schemas.microsoft.com/office/drawing/2014/main" id="{CC0E2686-29DF-5D6E-BD70-EA786F73D0B5}"/>
              </a:ext>
            </a:extLst>
          </p:cNvPr>
          <p:cNvSpPr/>
          <p:nvPr/>
        </p:nvSpPr>
        <p:spPr>
          <a:xfrm>
            <a:off x="12816400" y="5081988"/>
            <a:ext cx="879231" cy="1301262"/>
          </a:xfrm>
          <a:prstGeom prst="rect">
            <a:avLst/>
          </a:prstGeom>
          <a:solidFill>
            <a:schemeClr val="bg1"/>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indent="0" algn="ctr" defTabSz="821531"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FFFFFF"/>
              </a:solidFill>
              <a:effectLst/>
              <a:uFillTx/>
              <a:latin typeface="+mn-lt"/>
              <a:ea typeface="+mn-ea"/>
              <a:cs typeface="+mn-cs"/>
              <a:sym typeface="Helvetica Neue Medium"/>
            </a:endParaRPr>
          </a:p>
        </p:txBody>
      </p:sp>
      <p:sp>
        <p:nvSpPr>
          <p:cNvPr id="3" name="TextBox 2">
            <a:extLst>
              <a:ext uri="{FF2B5EF4-FFF2-40B4-BE49-F238E27FC236}">
                <a16:creationId xmlns:a16="http://schemas.microsoft.com/office/drawing/2014/main" id="{043548B8-E7D3-6D22-73D2-1B204189FBB3}"/>
              </a:ext>
            </a:extLst>
          </p:cNvPr>
          <p:cNvSpPr txBox="1"/>
          <p:nvPr/>
        </p:nvSpPr>
        <p:spPr>
          <a:xfrm>
            <a:off x="0" y="1738830"/>
            <a:ext cx="14006020" cy="359136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457200" indent="-457200" algn="just">
              <a:buFont typeface="Arial" panose="020B0604020202020204" pitchFamily="34" charset="0"/>
              <a:buChar char="•"/>
            </a:pPr>
            <a:r>
              <a:rPr lang="fr-FR" b="0" noProof="1"/>
              <a:t>La surface d’Europe est extrêmement poreuse alors qu’elle est âgée  de plusieurs millions d’années.</a:t>
            </a:r>
          </a:p>
          <a:p>
            <a:pPr marL="457200" marR="0" indent="-457200" algn="just" defTabSz="821531" rtl="0" fontAlgn="auto" latinLnBrk="0" hangingPunct="0">
              <a:lnSpc>
                <a:spcPct val="100000"/>
              </a:lnSpc>
              <a:spcBef>
                <a:spcPts val="0"/>
              </a:spcBef>
              <a:spcAft>
                <a:spcPts val="0"/>
              </a:spcAft>
              <a:buClrTx/>
              <a:buSzTx/>
              <a:buFont typeface="Arial" panose="020B0604020202020204" pitchFamily="34" charset="0"/>
              <a:buChar char="•"/>
              <a:tabLst/>
            </a:pPr>
            <a:endParaRPr kumimoji="0" lang="fr-FR" sz="3200" b="0" i="0" u="none" strike="noStrike" cap="none" spc="0" normalizeH="0" baseline="0" noProof="1">
              <a:ln>
                <a:noFill/>
              </a:ln>
              <a:solidFill>
                <a:srgbClr val="000000"/>
              </a:solidFill>
              <a:effectLst/>
              <a:uFillTx/>
              <a:latin typeface="Helvetica Neue"/>
              <a:ea typeface="Helvetica Neue"/>
              <a:cs typeface="Helvetica Neue"/>
              <a:sym typeface="Helvetica Neue"/>
            </a:endParaRPr>
          </a:p>
          <a:p>
            <a:pPr marL="457200" marR="0" indent="-457200" algn="just" defTabSz="821531" rtl="0" fontAlgn="auto" latinLnBrk="0" hangingPunct="0">
              <a:lnSpc>
                <a:spcPct val="100000"/>
              </a:lnSpc>
              <a:spcBef>
                <a:spcPts val="0"/>
              </a:spcBef>
              <a:spcAft>
                <a:spcPts val="0"/>
              </a:spcAft>
              <a:buClrTx/>
              <a:buSzTx/>
              <a:buFont typeface="Arial" panose="020B0604020202020204" pitchFamily="34" charset="0"/>
              <a:buChar char="•"/>
              <a:tabLst/>
            </a:pPr>
            <a:r>
              <a:rPr kumimoji="0" lang="fr-FR" sz="3200" b="0" i="0" u="none" strike="noStrike" cap="none" spc="0" normalizeH="0" baseline="0" noProof="1">
                <a:ln>
                  <a:noFill/>
                </a:ln>
                <a:solidFill>
                  <a:srgbClr val="000000"/>
                </a:solidFill>
                <a:effectLst/>
                <a:uFillTx/>
                <a:latin typeface="Helvetica Neue"/>
                <a:ea typeface="Helvetica Neue"/>
                <a:cs typeface="Helvetica Neue"/>
                <a:sym typeface="Helvetica Neue"/>
              </a:rPr>
              <a:t>Pour avoir des âges glaciaires sur Mars, il faut que la neige se transforme en glace compacte en moins d’un an. Or, les observations de glace dans le sol montrent que les glaciers sont encore poreux.  </a:t>
            </a:r>
          </a:p>
          <a:p>
            <a:pPr marL="457200" marR="0" indent="-457200" algn="just" defTabSz="821531" rtl="0" fontAlgn="auto" latinLnBrk="0" hangingPunct="0">
              <a:lnSpc>
                <a:spcPct val="100000"/>
              </a:lnSpc>
              <a:spcBef>
                <a:spcPts val="0"/>
              </a:spcBef>
              <a:spcAft>
                <a:spcPts val="0"/>
              </a:spcAft>
              <a:buClrTx/>
              <a:buSzTx/>
              <a:buFont typeface="Arial" panose="020B0604020202020204" pitchFamily="34" charset="0"/>
              <a:buChar char="•"/>
              <a:tabLst/>
            </a:pPr>
            <a:endParaRPr lang="fr-FR" b="0" noProof="1"/>
          </a:p>
        </p:txBody>
      </p:sp>
      <p:sp>
        <p:nvSpPr>
          <p:cNvPr id="4" name="Titre 1">
            <a:extLst>
              <a:ext uri="{FF2B5EF4-FFF2-40B4-BE49-F238E27FC236}">
                <a16:creationId xmlns:a16="http://schemas.microsoft.com/office/drawing/2014/main" id="{1D67FD94-021D-7CE4-1F45-C5BB647E0583}"/>
              </a:ext>
            </a:extLst>
          </p:cNvPr>
          <p:cNvSpPr txBox="1"/>
          <p:nvPr/>
        </p:nvSpPr>
        <p:spPr>
          <a:xfrm>
            <a:off x="4736118" y="226436"/>
            <a:ext cx="14911763" cy="1085924"/>
          </a:xfrm>
          <a:prstGeom prst="rect">
            <a:avLst/>
          </a:prstGeom>
          <a:ln w="38100">
            <a:solidFill>
              <a:srgbClr val="000000"/>
            </a:solidFill>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68580" tIns="68580" rIns="68580" bIns="68580">
            <a:spAutoFit/>
          </a:bodyPr>
          <a:lstStyle>
            <a:lvl1pPr defTabSz="457200">
              <a:lnSpc>
                <a:spcPts val="10000"/>
              </a:lnSpc>
              <a:spcBef>
                <a:spcPts val="1600"/>
              </a:spcBef>
              <a:defRPr sz="6000">
                <a:latin typeface="Times Roman"/>
                <a:ea typeface="Times Roman"/>
                <a:cs typeface="Times Roman"/>
                <a:sym typeface="Times Roman"/>
              </a:defRPr>
            </a:lvl1pPr>
          </a:lstStyle>
          <a:p>
            <a:pPr>
              <a:lnSpc>
                <a:spcPct val="100000"/>
              </a:lnSpc>
            </a:pPr>
            <a:r>
              <a:rPr lang="en-US" sz="6200" u="sng" dirty="0" err="1">
                <a:latin typeface="+mj-lt"/>
              </a:rPr>
              <a:t>Projet</a:t>
            </a:r>
            <a:r>
              <a:rPr lang="en-US" sz="6200" dirty="0">
                <a:latin typeface="+mj-lt"/>
              </a:rPr>
              <a:t> : FROST : </a:t>
            </a:r>
            <a:r>
              <a:rPr lang="en-US" sz="6200" dirty="0" err="1">
                <a:latin typeface="+mj-lt"/>
              </a:rPr>
              <a:t>FRom</a:t>
            </a:r>
            <a:r>
              <a:rPr lang="en-US" sz="6200" dirty="0">
                <a:latin typeface="+mj-lt"/>
              </a:rPr>
              <a:t> Snow To ice</a:t>
            </a:r>
            <a:endParaRPr sz="6200" dirty="0">
              <a:latin typeface="+mj-lt"/>
            </a:endParaRPr>
          </a:p>
        </p:txBody>
      </p:sp>
    </p:spTree>
    <p:extLst>
      <p:ext uri="{BB962C8B-B14F-4D97-AF65-F5344CB8AC3E}">
        <p14:creationId xmlns:p14="http://schemas.microsoft.com/office/powerpoint/2010/main" val="3989819546"/>
      </p:ext>
    </p:extLst>
  </p:cSld>
  <p:clrMapOvr>
    <a:masterClrMapping/>
  </p:clrMapOvr>
  <p:transition spd="med"/>
</p:sld>
</file>

<file path=ppt/slides/slide9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A3552669-BE19-2125-FD7A-C951A07EB2A0}"/>
            </a:ext>
          </a:extLst>
        </p:cNvPr>
        <p:cNvGrpSpPr/>
        <p:nvPr/>
      </p:nvGrpSpPr>
      <p:grpSpPr>
        <a:xfrm>
          <a:off x="0" y="0"/>
          <a:ext cx="0" cy="0"/>
          <a:chOff x="0" y="0"/>
          <a:chExt cx="0" cy="0"/>
        </a:xfrm>
      </p:grpSpPr>
      <p:pic>
        <p:nvPicPr>
          <p:cNvPr id="7" name="Picture 6" descr="accolade - Le SUD">
            <a:extLst>
              <a:ext uri="{FF2B5EF4-FFF2-40B4-BE49-F238E27FC236}">
                <a16:creationId xmlns:a16="http://schemas.microsoft.com/office/drawing/2014/main" id="{9E0F84BA-A57A-204A-0821-435E607745CA}"/>
              </a:ext>
            </a:extLst>
          </p:cNvPr>
          <p:cNvPicPr>
            <a:picLocks noChangeAspect="1"/>
          </p:cNvPicPr>
          <p:nvPr/>
        </p:nvPicPr>
        <p:blipFill>
          <a:blip r:embed="rId3"/>
          <a:stretch>
            <a:fillRect/>
          </a:stretch>
        </p:blipFill>
        <p:spPr>
          <a:xfrm>
            <a:off x="14270826" y="1736842"/>
            <a:ext cx="780382" cy="2738181"/>
          </a:xfrm>
          <a:prstGeom prst="rect">
            <a:avLst/>
          </a:prstGeom>
        </p:spPr>
      </p:pic>
      <p:sp>
        <p:nvSpPr>
          <p:cNvPr id="8" name="TextBox 7">
            <a:extLst>
              <a:ext uri="{FF2B5EF4-FFF2-40B4-BE49-F238E27FC236}">
                <a16:creationId xmlns:a16="http://schemas.microsoft.com/office/drawing/2014/main" id="{D24E4DC9-6548-3339-0BCE-8274C463AD59}"/>
              </a:ext>
            </a:extLst>
          </p:cNvPr>
          <p:cNvSpPr txBox="1"/>
          <p:nvPr/>
        </p:nvSpPr>
        <p:spPr>
          <a:xfrm>
            <a:off x="14741862" y="1490621"/>
            <a:ext cx="9386123" cy="359136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r>
              <a:rPr kumimoji="0" lang="fr-FR" sz="3200" i="0" u="none" strike="noStrike" cap="none" spc="0" normalizeH="0" baseline="0" noProof="1">
                <a:ln>
                  <a:noFill/>
                </a:ln>
                <a:solidFill>
                  <a:srgbClr val="000000"/>
                </a:solidFill>
                <a:effectLst/>
                <a:uFillTx/>
                <a:latin typeface="Helvetica Neue"/>
                <a:ea typeface="Helvetica Neue"/>
                <a:cs typeface="Helvetica Neue"/>
                <a:sym typeface="Helvetica Neue"/>
              </a:rPr>
              <a:t>La physique d’évolution de la neige/glace en conditions </a:t>
            </a:r>
            <a:r>
              <a:rPr lang="fr-FR" noProof="1"/>
              <a:t>extraterrestres </a:t>
            </a:r>
            <a:r>
              <a:rPr kumimoji="0" lang="fr-FR" sz="3200" i="0" u="none" strike="noStrike" cap="none" spc="0" normalizeH="0" baseline="0" noProof="1">
                <a:ln>
                  <a:noFill/>
                </a:ln>
                <a:solidFill>
                  <a:srgbClr val="000000"/>
                </a:solidFill>
                <a:effectLst/>
                <a:uFillTx/>
                <a:latin typeface="Helvetica Neue"/>
                <a:ea typeface="Helvetica Neue"/>
                <a:cs typeface="Helvetica Neue"/>
                <a:sym typeface="Helvetica Neue"/>
              </a:rPr>
              <a:t>n’est pas comprise.</a:t>
            </a:r>
            <a:br>
              <a:rPr kumimoji="0" lang="fr-FR" sz="3200" i="0" u="none" strike="noStrike" cap="none" spc="0" normalizeH="0" baseline="0" noProof="1">
                <a:ln>
                  <a:noFill/>
                </a:ln>
                <a:solidFill>
                  <a:srgbClr val="000000"/>
                </a:solidFill>
                <a:effectLst/>
                <a:uFillTx/>
                <a:latin typeface="Helvetica Neue"/>
                <a:ea typeface="Helvetica Neue"/>
                <a:cs typeface="Helvetica Neue"/>
                <a:sym typeface="Helvetica Neue"/>
              </a:rPr>
            </a:br>
            <a:br>
              <a:rPr lang="fr-FR" b="0" noProof="1"/>
            </a:br>
            <a:r>
              <a:rPr lang="fr-FR" b="0" noProof="1"/>
              <a:t>→ Enjeu majeur pour l’exploration des lunes glacées par JUICE, Europa Clipper, des glaces martiennes par ExoMars, etc. Priorité analysée par le Programme National de Planétologie.</a:t>
            </a:r>
            <a:endParaRPr kumimoji="0" lang="fr-FR" sz="3200" b="0" i="0" u="none" strike="noStrike" cap="none" spc="0" normalizeH="0" baseline="0" noProof="1">
              <a:ln>
                <a:noFill/>
              </a:ln>
              <a:solidFill>
                <a:srgbClr val="000000"/>
              </a:solidFill>
              <a:effectLst/>
              <a:uFillTx/>
              <a:latin typeface="Helvetica Neue"/>
              <a:ea typeface="Helvetica Neue"/>
              <a:cs typeface="Helvetica Neue"/>
              <a:sym typeface="Helvetica Neue"/>
            </a:endParaRPr>
          </a:p>
        </p:txBody>
      </p:sp>
      <p:pic>
        <p:nvPicPr>
          <p:cNvPr id="11" name="Picture 10">
            <a:extLst>
              <a:ext uri="{FF2B5EF4-FFF2-40B4-BE49-F238E27FC236}">
                <a16:creationId xmlns:a16="http://schemas.microsoft.com/office/drawing/2014/main" id="{5224BD71-7FD2-BB82-C242-A74C8C755FB4}"/>
              </a:ext>
            </a:extLst>
          </p:cNvPr>
          <p:cNvPicPr>
            <a:picLocks noChangeAspect="1"/>
          </p:cNvPicPr>
          <p:nvPr/>
        </p:nvPicPr>
        <p:blipFill>
          <a:blip r:embed="rId4">
            <a:alphaModFix/>
          </a:blip>
          <a:srcRect l="52063"/>
          <a:stretch>
            <a:fillRect/>
          </a:stretch>
        </p:blipFill>
        <p:spPr>
          <a:xfrm>
            <a:off x="3468414" y="5724144"/>
            <a:ext cx="7832658" cy="7635240"/>
          </a:xfrm>
          <a:prstGeom prst="rect">
            <a:avLst/>
          </a:prstGeom>
        </p:spPr>
      </p:pic>
      <p:pic>
        <p:nvPicPr>
          <p:cNvPr id="13" name="Picture 12">
            <a:extLst>
              <a:ext uri="{FF2B5EF4-FFF2-40B4-BE49-F238E27FC236}">
                <a16:creationId xmlns:a16="http://schemas.microsoft.com/office/drawing/2014/main" id="{7B6D01E2-DC42-BE5D-CC68-8764CE919014}"/>
              </a:ext>
            </a:extLst>
          </p:cNvPr>
          <p:cNvPicPr>
            <a:picLocks noChangeAspect="1"/>
          </p:cNvPicPr>
          <p:nvPr/>
        </p:nvPicPr>
        <p:blipFill>
          <a:blip r:embed="rId4">
            <a:alphaModFix/>
          </a:blip>
          <a:srcRect r="50541"/>
          <a:stretch>
            <a:fillRect/>
          </a:stretch>
        </p:blipFill>
        <p:spPr>
          <a:xfrm>
            <a:off x="13075920" y="5724144"/>
            <a:ext cx="8081404" cy="7635240"/>
          </a:xfrm>
          <a:prstGeom prst="rect">
            <a:avLst/>
          </a:prstGeom>
        </p:spPr>
      </p:pic>
      <p:sp>
        <p:nvSpPr>
          <p:cNvPr id="14" name="Rectangle 13">
            <a:extLst>
              <a:ext uri="{FF2B5EF4-FFF2-40B4-BE49-F238E27FC236}">
                <a16:creationId xmlns:a16="http://schemas.microsoft.com/office/drawing/2014/main" id="{974552EC-C7D8-780E-B17B-5D711F75CC07}"/>
              </a:ext>
            </a:extLst>
          </p:cNvPr>
          <p:cNvSpPr/>
          <p:nvPr/>
        </p:nvSpPr>
        <p:spPr>
          <a:xfrm>
            <a:off x="3112477" y="5380892"/>
            <a:ext cx="879231" cy="1301262"/>
          </a:xfrm>
          <a:prstGeom prst="rect">
            <a:avLst/>
          </a:prstGeom>
          <a:solidFill>
            <a:schemeClr val="bg1"/>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indent="0" algn="ctr" defTabSz="821531"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FFFFFF"/>
              </a:solidFill>
              <a:effectLst/>
              <a:uFillTx/>
              <a:latin typeface="+mn-lt"/>
              <a:ea typeface="+mn-ea"/>
              <a:cs typeface="+mn-cs"/>
              <a:sym typeface="Helvetica Neue Medium"/>
            </a:endParaRPr>
          </a:p>
        </p:txBody>
      </p:sp>
      <p:sp>
        <p:nvSpPr>
          <p:cNvPr id="15" name="Rectangle 14">
            <a:extLst>
              <a:ext uri="{FF2B5EF4-FFF2-40B4-BE49-F238E27FC236}">
                <a16:creationId xmlns:a16="http://schemas.microsoft.com/office/drawing/2014/main" id="{7E25A28D-C2F2-4032-304F-7E378A7F9309}"/>
              </a:ext>
            </a:extLst>
          </p:cNvPr>
          <p:cNvSpPr/>
          <p:nvPr/>
        </p:nvSpPr>
        <p:spPr>
          <a:xfrm>
            <a:off x="12816400" y="5081988"/>
            <a:ext cx="879231" cy="1301262"/>
          </a:xfrm>
          <a:prstGeom prst="rect">
            <a:avLst/>
          </a:prstGeom>
          <a:solidFill>
            <a:schemeClr val="bg1"/>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indent="0" algn="ctr" defTabSz="821531"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FFFFFF"/>
              </a:solidFill>
              <a:effectLst/>
              <a:uFillTx/>
              <a:latin typeface="+mn-lt"/>
              <a:ea typeface="+mn-ea"/>
              <a:cs typeface="+mn-cs"/>
              <a:sym typeface="Helvetica Neue Medium"/>
            </a:endParaRPr>
          </a:p>
        </p:txBody>
      </p:sp>
      <p:sp>
        <p:nvSpPr>
          <p:cNvPr id="3" name="TextBox 2">
            <a:extLst>
              <a:ext uri="{FF2B5EF4-FFF2-40B4-BE49-F238E27FC236}">
                <a16:creationId xmlns:a16="http://schemas.microsoft.com/office/drawing/2014/main" id="{A68D4F92-9552-E738-D0C2-EE6014C06F02}"/>
              </a:ext>
            </a:extLst>
          </p:cNvPr>
          <p:cNvSpPr txBox="1"/>
          <p:nvPr/>
        </p:nvSpPr>
        <p:spPr>
          <a:xfrm>
            <a:off x="0" y="1738830"/>
            <a:ext cx="14006020" cy="359136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457200" indent="-457200" algn="just">
              <a:buFont typeface="Arial" panose="020B0604020202020204" pitchFamily="34" charset="0"/>
              <a:buChar char="•"/>
            </a:pPr>
            <a:r>
              <a:rPr lang="fr-FR" b="0" noProof="1"/>
              <a:t>La surface d’Europe est extrêmement poreuse alors qu’elle est âgée  de plusieurs millions d’années.</a:t>
            </a:r>
          </a:p>
          <a:p>
            <a:pPr marL="457200" marR="0" indent="-457200" algn="just" defTabSz="821531" rtl="0" fontAlgn="auto" latinLnBrk="0" hangingPunct="0">
              <a:lnSpc>
                <a:spcPct val="100000"/>
              </a:lnSpc>
              <a:spcBef>
                <a:spcPts val="0"/>
              </a:spcBef>
              <a:spcAft>
                <a:spcPts val="0"/>
              </a:spcAft>
              <a:buClrTx/>
              <a:buSzTx/>
              <a:buFont typeface="Arial" panose="020B0604020202020204" pitchFamily="34" charset="0"/>
              <a:buChar char="•"/>
              <a:tabLst/>
            </a:pPr>
            <a:endParaRPr kumimoji="0" lang="fr-FR" sz="3200" b="0" i="0" u="none" strike="noStrike" cap="none" spc="0" normalizeH="0" baseline="0" noProof="1">
              <a:ln>
                <a:noFill/>
              </a:ln>
              <a:solidFill>
                <a:srgbClr val="000000"/>
              </a:solidFill>
              <a:effectLst/>
              <a:uFillTx/>
              <a:latin typeface="Helvetica Neue"/>
              <a:ea typeface="Helvetica Neue"/>
              <a:cs typeface="Helvetica Neue"/>
              <a:sym typeface="Helvetica Neue"/>
            </a:endParaRPr>
          </a:p>
          <a:p>
            <a:pPr marL="457200" marR="0" indent="-457200" algn="just" defTabSz="821531" rtl="0" fontAlgn="auto" latinLnBrk="0" hangingPunct="0">
              <a:lnSpc>
                <a:spcPct val="100000"/>
              </a:lnSpc>
              <a:spcBef>
                <a:spcPts val="0"/>
              </a:spcBef>
              <a:spcAft>
                <a:spcPts val="0"/>
              </a:spcAft>
              <a:buClrTx/>
              <a:buSzTx/>
              <a:buFont typeface="Arial" panose="020B0604020202020204" pitchFamily="34" charset="0"/>
              <a:buChar char="•"/>
              <a:tabLst/>
            </a:pPr>
            <a:r>
              <a:rPr kumimoji="0" lang="fr-FR" sz="3200" b="0" i="0" u="none" strike="noStrike" cap="none" spc="0" normalizeH="0" baseline="0" noProof="1">
                <a:ln>
                  <a:noFill/>
                </a:ln>
                <a:solidFill>
                  <a:srgbClr val="000000"/>
                </a:solidFill>
                <a:effectLst/>
                <a:uFillTx/>
                <a:latin typeface="Helvetica Neue"/>
                <a:ea typeface="Helvetica Neue"/>
                <a:cs typeface="Helvetica Neue"/>
                <a:sym typeface="Helvetica Neue"/>
              </a:rPr>
              <a:t>Pour avoir des âges glaciaires sur Mars, il faut que la neige se transforme en glace compacte en moins d’un an. Or, les observations de glace dans le sol montrent que les glaciers sont encore poreux.  </a:t>
            </a:r>
          </a:p>
          <a:p>
            <a:pPr marL="457200" marR="0" indent="-457200" algn="just" defTabSz="821531" rtl="0" fontAlgn="auto" latinLnBrk="0" hangingPunct="0">
              <a:lnSpc>
                <a:spcPct val="100000"/>
              </a:lnSpc>
              <a:spcBef>
                <a:spcPts val="0"/>
              </a:spcBef>
              <a:spcAft>
                <a:spcPts val="0"/>
              </a:spcAft>
              <a:buClrTx/>
              <a:buSzTx/>
              <a:buFont typeface="Arial" panose="020B0604020202020204" pitchFamily="34" charset="0"/>
              <a:buChar char="•"/>
              <a:tabLst/>
            </a:pPr>
            <a:endParaRPr lang="fr-FR" b="0" noProof="1"/>
          </a:p>
        </p:txBody>
      </p:sp>
      <p:sp>
        <p:nvSpPr>
          <p:cNvPr id="4" name="Titre 1">
            <a:extLst>
              <a:ext uri="{FF2B5EF4-FFF2-40B4-BE49-F238E27FC236}">
                <a16:creationId xmlns:a16="http://schemas.microsoft.com/office/drawing/2014/main" id="{ADD833D5-D551-B965-8679-5FCC52DFED3C}"/>
              </a:ext>
            </a:extLst>
          </p:cNvPr>
          <p:cNvSpPr txBox="1"/>
          <p:nvPr/>
        </p:nvSpPr>
        <p:spPr>
          <a:xfrm>
            <a:off x="4736118" y="226436"/>
            <a:ext cx="14911763" cy="1085924"/>
          </a:xfrm>
          <a:prstGeom prst="rect">
            <a:avLst/>
          </a:prstGeom>
          <a:ln w="38100">
            <a:solidFill>
              <a:srgbClr val="000000"/>
            </a:solidFill>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68580" tIns="68580" rIns="68580" bIns="68580">
            <a:spAutoFit/>
          </a:bodyPr>
          <a:lstStyle>
            <a:lvl1pPr defTabSz="457200">
              <a:lnSpc>
                <a:spcPts val="10000"/>
              </a:lnSpc>
              <a:spcBef>
                <a:spcPts val="1600"/>
              </a:spcBef>
              <a:defRPr sz="6000">
                <a:latin typeface="Times Roman"/>
                <a:ea typeface="Times Roman"/>
                <a:cs typeface="Times Roman"/>
                <a:sym typeface="Times Roman"/>
              </a:defRPr>
            </a:lvl1pPr>
          </a:lstStyle>
          <a:p>
            <a:pPr>
              <a:lnSpc>
                <a:spcPct val="100000"/>
              </a:lnSpc>
            </a:pPr>
            <a:r>
              <a:rPr lang="en-US" sz="6200" u="sng" dirty="0" err="1">
                <a:latin typeface="+mj-lt"/>
              </a:rPr>
              <a:t>Projet</a:t>
            </a:r>
            <a:r>
              <a:rPr lang="en-US" sz="6200" dirty="0">
                <a:latin typeface="+mj-lt"/>
              </a:rPr>
              <a:t> : FROST : </a:t>
            </a:r>
            <a:r>
              <a:rPr lang="en-US" sz="6200" dirty="0" err="1">
                <a:latin typeface="+mj-lt"/>
              </a:rPr>
              <a:t>FRom</a:t>
            </a:r>
            <a:r>
              <a:rPr lang="en-US" sz="6200" dirty="0">
                <a:latin typeface="+mj-lt"/>
              </a:rPr>
              <a:t> Snow To ice</a:t>
            </a:r>
            <a:endParaRPr sz="6200" dirty="0">
              <a:latin typeface="+mj-lt"/>
            </a:endParaRPr>
          </a:p>
        </p:txBody>
      </p:sp>
    </p:spTree>
    <p:extLst>
      <p:ext uri="{BB962C8B-B14F-4D97-AF65-F5344CB8AC3E}">
        <p14:creationId xmlns:p14="http://schemas.microsoft.com/office/powerpoint/2010/main" val="1618978278"/>
      </p:ext>
    </p:extLst>
  </p:cSld>
  <p:clrMapOvr>
    <a:masterClrMapping/>
  </p:clrMapOvr>
  <p:transition spd="med"/>
</p:sld>
</file>

<file path=ppt/theme/theme1.xml><?xml version="1.0" encoding="utf-8"?>
<a:theme xmlns:a="http://schemas.openxmlformats.org/drawingml/2006/main" name="White">
  <a:themeElements>
    <a:clrScheme name="White">
      <a:dk1>
        <a:srgbClr val="000000"/>
      </a:dk1>
      <a:lt1>
        <a:srgbClr val="FFFFFF"/>
      </a:lt1>
      <a:dk2>
        <a:srgbClr val="5E5E5E"/>
      </a:dk2>
      <a:lt2>
        <a:srgbClr val="D6D5D5"/>
      </a:lt2>
      <a:accent1>
        <a:srgbClr val="00A2FF"/>
      </a:accent1>
      <a:accent2>
        <a:srgbClr val="16E7CF"/>
      </a:accent2>
      <a:accent3>
        <a:srgbClr val="61D836"/>
      </a:accent3>
      <a:accent4>
        <a:srgbClr val="FAE232"/>
      </a:accent4>
      <a:accent5>
        <a:srgbClr val="FF644E"/>
      </a:accent5>
      <a:accent6>
        <a:srgbClr val="EF5FA7"/>
      </a:accent6>
      <a:hlink>
        <a:srgbClr val="0000FF"/>
      </a:hlink>
      <a:folHlink>
        <a:srgbClr val="FF00FF"/>
      </a:folHlink>
    </a:clrScheme>
    <a:fontScheme name="White">
      <a:majorFont>
        <a:latin typeface="Helvetica Neue Medium"/>
        <a:ea typeface="Helvetica Neue Medium"/>
        <a:cs typeface="Helvetica Neue Medium"/>
      </a:majorFont>
      <a:minorFont>
        <a:latin typeface="Helvetica Neue Medium"/>
        <a:ea typeface="Helvetica Neue Medium"/>
        <a:cs typeface="Helvetica Neue Medium"/>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12700" cap="flat">
          <a:noFill/>
          <a:miter lim="400000"/>
        </a:ln>
        <a:effectLst/>
        <a:sp3d/>
      </a:spPr>
      <a:bodyPr rot="0" spcFirstLastPara="1" vertOverflow="overflow" horzOverflow="overflow" vert="horz" wrap="square" lIns="71437" tIns="71437" rIns="71437" bIns="71437" numCol="1" spcCol="38100" rtlCol="0" anchor="ctr">
        <a:spAutoFit/>
      </a:bodyPr>
      <a:lstStyle>
        <a:defPPr marL="0" marR="0" indent="0" algn="ctr" defTabSz="821531" rtl="0" fontAlgn="auto" latinLnBrk="0" hangingPunct="0">
          <a:lnSpc>
            <a:spcPct val="100000"/>
          </a:lnSpc>
          <a:spcBef>
            <a:spcPts val="0"/>
          </a:spcBef>
          <a:spcAft>
            <a:spcPts val="0"/>
          </a:spcAft>
          <a:buClrTx/>
          <a:buSzTx/>
          <a:buFontTx/>
          <a:buNone/>
          <a:tabLst/>
          <a:defRPr kumimoji="0" sz="3000" b="0" i="0" u="none" strike="noStrike" cap="none" spc="0" normalizeH="0" baseline="0">
            <a:ln>
              <a:noFill/>
            </a:ln>
            <a:solidFill>
              <a:srgbClr val="FFFFFF"/>
            </a:solidFill>
            <a:effectLst/>
            <a:uFillTx/>
            <a:latin typeface="+mn-lt"/>
            <a:ea typeface="+mn-ea"/>
            <a:cs typeface="+mn-cs"/>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71437" tIns="71437" rIns="71437" bIns="71437" numCol="1" spcCol="38100" rtlCol="0" anchor="ctr">
        <a:spAutoFit/>
      </a:bodyPr>
      <a:lstStyle>
        <a:defPPr marL="0" marR="0" indent="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White">
  <a:themeElements>
    <a:clrScheme name="White">
      <a:dk1>
        <a:srgbClr val="000000"/>
      </a:dk1>
      <a:lt1>
        <a:srgbClr val="FFFFFF"/>
      </a:lt1>
      <a:dk2>
        <a:srgbClr val="5E5E5E"/>
      </a:dk2>
      <a:lt2>
        <a:srgbClr val="D6D5D5"/>
      </a:lt2>
      <a:accent1>
        <a:srgbClr val="00A2FF"/>
      </a:accent1>
      <a:accent2>
        <a:srgbClr val="16E7CF"/>
      </a:accent2>
      <a:accent3>
        <a:srgbClr val="61D836"/>
      </a:accent3>
      <a:accent4>
        <a:srgbClr val="FAE232"/>
      </a:accent4>
      <a:accent5>
        <a:srgbClr val="FF644E"/>
      </a:accent5>
      <a:accent6>
        <a:srgbClr val="EF5FA7"/>
      </a:accent6>
      <a:hlink>
        <a:srgbClr val="0000FF"/>
      </a:hlink>
      <a:folHlink>
        <a:srgbClr val="FF00FF"/>
      </a:folHlink>
    </a:clrScheme>
    <a:fontScheme name="White">
      <a:majorFont>
        <a:latin typeface="Helvetica Neue Medium"/>
        <a:ea typeface="Helvetica Neue Medium"/>
        <a:cs typeface="Helvetica Neue Medium"/>
      </a:majorFont>
      <a:minorFont>
        <a:latin typeface="Helvetica Neue Medium"/>
        <a:ea typeface="Helvetica Neue Medium"/>
        <a:cs typeface="Helvetica Neue Medium"/>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12700" cap="flat">
          <a:noFill/>
          <a:miter lim="400000"/>
        </a:ln>
        <a:effectLst/>
        <a:sp3d/>
      </a:spPr>
      <a:bodyPr rot="0" spcFirstLastPara="1" vertOverflow="overflow" horzOverflow="overflow" vert="horz" wrap="square" lIns="71437" tIns="71437" rIns="71437" bIns="71437" numCol="1" spcCol="38100" rtlCol="0" anchor="ctr">
        <a:spAutoFit/>
      </a:bodyPr>
      <a:lstStyle>
        <a:defPPr marL="0" marR="0" indent="0" algn="ctr" defTabSz="821531" rtl="0" fontAlgn="auto" latinLnBrk="0" hangingPunct="0">
          <a:lnSpc>
            <a:spcPct val="100000"/>
          </a:lnSpc>
          <a:spcBef>
            <a:spcPts val="0"/>
          </a:spcBef>
          <a:spcAft>
            <a:spcPts val="0"/>
          </a:spcAft>
          <a:buClrTx/>
          <a:buSzTx/>
          <a:buFontTx/>
          <a:buNone/>
          <a:tabLst/>
          <a:defRPr kumimoji="0" sz="3000" b="0" i="0" u="none" strike="noStrike" cap="none" spc="0" normalizeH="0" baseline="0">
            <a:ln>
              <a:noFill/>
            </a:ln>
            <a:solidFill>
              <a:srgbClr val="FFFFFF"/>
            </a:solidFill>
            <a:effectLst/>
            <a:uFillTx/>
            <a:latin typeface="+mn-lt"/>
            <a:ea typeface="+mn-ea"/>
            <a:cs typeface="+mn-cs"/>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71437" tIns="71437" rIns="71437" bIns="71437" numCol="1" spcCol="38100" rtlCol="0" anchor="ctr">
        <a:spAutoFit/>
      </a:bodyPr>
      <a:lstStyle>
        <a:defPPr marL="0" marR="0" indent="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Override1.xml><?xml version="1.0" encoding="utf-8"?>
<a:themeOverride xmlns:a="http://schemas.openxmlformats.org/drawingml/2006/main">
  <a:clrScheme name="White">
    <a:dk1>
      <a:srgbClr val="000000"/>
    </a:dk1>
    <a:lt1>
      <a:srgbClr val="FFFFFF"/>
    </a:lt1>
    <a:dk2>
      <a:srgbClr val="5E5E5E"/>
    </a:dk2>
    <a:lt2>
      <a:srgbClr val="D6D5D5"/>
    </a:lt2>
    <a:accent1>
      <a:srgbClr val="00A2FF"/>
    </a:accent1>
    <a:accent2>
      <a:srgbClr val="16E7CF"/>
    </a:accent2>
    <a:accent3>
      <a:srgbClr val="61D836"/>
    </a:accent3>
    <a:accent4>
      <a:srgbClr val="FAE232"/>
    </a:accent4>
    <a:accent5>
      <a:srgbClr val="FF644E"/>
    </a:accent5>
    <a:accent6>
      <a:srgbClr val="EF5FA7"/>
    </a:accent6>
    <a:hlink>
      <a:srgbClr val="0000FF"/>
    </a:hlink>
    <a:folHlink>
      <a:srgbClr val="FF00FF"/>
    </a:folHlink>
  </a:clrScheme>
</a:themeOverride>
</file>

<file path=docProps/app.xml><?xml version="1.0" encoding="utf-8"?>
<Properties xmlns="http://schemas.openxmlformats.org/officeDocument/2006/extended-properties" xmlns:vt="http://schemas.openxmlformats.org/officeDocument/2006/docPropsVTypes">
  <Template/>
  <TotalTime>18306</TotalTime>
  <Words>6669</Words>
  <Application>Microsoft Macintosh PowerPoint</Application>
  <PresentationFormat>Custom</PresentationFormat>
  <Paragraphs>982</Paragraphs>
  <Slides>91</Slides>
  <Notes>53</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91</vt:i4>
      </vt:variant>
    </vt:vector>
  </HeadingPairs>
  <TitlesOfParts>
    <vt:vector size="101" baseType="lpstr">
      <vt:lpstr>Arial</vt:lpstr>
      <vt:lpstr>Calibri</vt:lpstr>
      <vt:lpstr>Calibri Light</vt:lpstr>
      <vt:lpstr>Helvetica</vt:lpstr>
      <vt:lpstr>Helvetica Light</vt:lpstr>
      <vt:lpstr>Helvetica Neue</vt:lpstr>
      <vt:lpstr>Helvetica Neue Light</vt:lpstr>
      <vt:lpstr>Helvetica Neue Medium</vt:lpstr>
      <vt:lpstr>Helvetica Neue Thin</vt:lpstr>
      <vt:lpstr>White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Lange, Lucas (322B-Affiliate)</cp:lastModifiedBy>
  <cp:revision>44</cp:revision>
  <dcterms:modified xsi:type="dcterms:W3CDTF">2026-05-11T17:16:36Z</dcterms:modified>
</cp:coreProperties>
</file>