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7" r:id="rId2"/>
    <p:sldId id="290" r:id="rId3"/>
    <p:sldId id="289" r:id="rId4"/>
    <p:sldId id="288" r:id="rId5"/>
    <p:sldId id="291" r:id="rId6"/>
    <p:sldId id="264" r:id="rId7"/>
    <p:sldId id="294" r:id="rId8"/>
    <p:sldId id="295" r:id="rId9"/>
    <p:sldId id="263" r:id="rId10"/>
    <p:sldId id="265" r:id="rId11"/>
    <p:sldId id="267" r:id="rId12"/>
    <p:sldId id="269" r:id="rId13"/>
    <p:sldId id="262" r:id="rId14"/>
    <p:sldId id="268" r:id="rId15"/>
    <p:sldId id="292" r:id="rId16"/>
    <p:sldId id="256" r:id="rId17"/>
    <p:sldId id="259" r:id="rId18"/>
    <p:sldId id="305" r:id="rId19"/>
    <p:sldId id="310" r:id="rId20"/>
    <p:sldId id="302" r:id="rId21"/>
    <p:sldId id="293" r:id="rId22"/>
    <p:sldId id="307" r:id="rId23"/>
    <p:sldId id="312" r:id="rId24"/>
    <p:sldId id="311" r:id="rId25"/>
    <p:sldId id="308" r:id="rId26"/>
    <p:sldId id="314" r:id="rId27"/>
    <p:sldId id="313" r:id="rId28"/>
    <p:sldId id="309" r:id="rId29"/>
    <p:sldId id="315" r:id="rId30"/>
    <p:sldId id="316" r:id="rId31"/>
    <p:sldId id="317" r:id="rId32"/>
    <p:sldId id="318" r:id="rId33"/>
    <p:sldId id="319" r:id="rId34"/>
    <p:sldId id="320" r:id="rId35"/>
    <p:sldId id="326" r:id="rId36"/>
    <p:sldId id="325" r:id="rId37"/>
    <p:sldId id="324" r:id="rId38"/>
    <p:sldId id="323" r:id="rId39"/>
    <p:sldId id="322" r:id="rId40"/>
    <p:sldId id="321" r:id="rId41"/>
    <p:sldId id="327" r:id="rId42"/>
    <p:sldId id="337" r:id="rId43"/>
    <p:sldId id="336" r:id="rId44"/>
    <p:sldId id="335" r:id="rId45"/>
    <p:sldId id="334" r:id="rId46"/>
    <p:sldId id="333" r:id="rId47"/>
    <p:sldId id="332" r:id="rId48"/>
    <p:sldId id="331" r:id="rId49"/>
    <p:sldId id="330" r:id="rId50"/>
    <p:sldId id="329" r:id="rId51"/>
    <p:sldId id="328" r:id="rId52"/>
    <p:sldId id="296" r:id="rId53"/>
    <p:sldId id="278" r:id="rId54"/>
    <p:sldId id="266" r:id="rId55"/>
    <p:sldId id="272" r:id="rId56"/>
    <p:sldId id="279" r:id="rId57"/>
    <p:sldId id="273" r:id="rId58"/>
    <p:sldId id="287" r:id="rId59"/>
    <p:sldId id="282" r:id="rId60"/>
    <p:sldId id="270" r:id="rId61"/>
    <p:sldId id="274" r:id="rId62"/>
    <p:sldId id="280" r:id="rId63"/>
    <p:sldId id="275" r:id="rId64"/>
    <p:sldId id="285" r:id="rId65"/>
    <p:sldId id="283" r:id="rId66"/>
    <p:sldId id="271" r:id="rId67"/>
    <p:sldId id="277" r:id="rId68"/>
    <p:sldId id="281" r:id="rId69"/>
    <p:sldId id="276" r:id="rId70"/>
    <p:sldId id="286" r:id="rId71"/>
    <p:sldId id="284" r:id="rId72"/>
    <p:sldId id="301" r:id="rId7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2"/>
    <p:restoredTop sz="88120"/>
  </p:normalViewPr>
  <p:slideViewPr>
    <p:cSldViewPr snapToGrid="0" snapToObjects="1">
      <p:cViewPr>
        <p:scale>
          <a:sx n="58" d="100"/>
          <a:sy n="58" d="100"/>
        </p:scale>
        <p:origin x="256" y="7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65E11-C93F-9B43-95CD-8D9774133394}" type="datetimeFigureOut">
              <a:rPr lang="fr-FR" smtClean="0"/>
              <a:t>07/01/2019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AAD96-06C6-2C4A-9D7E-2E6505C7823D}" type="slidenum">
              <a:rPr lang="fr-FR" smtClean="0"/>
              <a:t>‹#›</a:t>
            </a:fld>
            <a:endParaRPr lang="fr-FR"/>
          </a:p>
        </p:txBody>
      </p:sp>
    </p:spTree>
    <p:extLst>
      <p:ext uri="{BB962C8B-B14F-4D97-AF65-F5344CB8AC3E}">
        <p14:creationId xmlns:p14="http://schemas.microsoft.com/office/powerpoint/2010/main" val="102827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72AAD96-06C6-2C4A-9D7E-2E6505C7823D}" type="slidenum">
              <a:rPr lang="fr-FR" smtClean="0"/>
              <a:t>1</a:t>
            </a:fld>
            <a:endParaRPr lang="fr-FR"/>
          </a:p>
        </p:txBody>
      </p:sp>
    </p:spTree>
    <p:extLst>
      <p:ext uri="{BB962C8B-B14F-4D97-AF65-F5344CB8AC3E}">
        <p14:creationId xmlns:p14="http://schemas.microsoft.com/office/powerpoint/2010/main" val="144063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105D6C5-430B-364B-B3D5-E2D8F7E7F8CA}" type="datetime1">
              <a:rPr lang="fr-FR" smtClean="0"/>
              <a:t>07/01/2019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60225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0590344-50CD-264C-8C17-6D94AEBD3A5E}" type="datetime1">
              <a:rPr lang="fr-FR" smtClean="0"/>
              <a:t>07/01/2019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205828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3B086CF-175A-714C-8325-73BB06017291}" type="datetime1">
              <a:rPr lang="fr-FR" smtClean="0"/>
              <a:t>07/01/2019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56393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EB0969-44E2-B142-93E5-0B9F248A3CFF}" type="datetime1">
              <a:rPr lang="fr-FR" smtClean="0"/>
              <a:t>07/01/2019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265319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C332F53-4B5A-3945-B304-788580A722BB}" type="datetime1">
              <a:rPr lang="fr-FR" smtClean="0"/>
              <a:t>07/01/2019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05656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43D7939-F5E4-4743-867C-EBFE0EDF8270}" type="datetime1">
              <a:rPr lang="fr-FR" smtClean="0"/>
              <a:t>07/01/2019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7877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EBDAA18-1B3D-C349-BA76-44030936717D}" type="datetime1">
              <a:rPr lang="fr-FR" smtClean="0"/>
              <a:t>07/01/2019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27356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51E801F3-49A3-D249-8C14-28B4773C8977}" type="datetime1">
              <a:rPr lang="fr-FR" smtClean="0"/>
              <a:t>07/01/2019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68450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074342A-CA0B-A34D-8CAB-CB26232537BA}" type="datetime1">
              <a:rPr lang="fr-FR" smtClean="0"/>
              <a:t>07/01/2019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54148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DF8C5C4-5090-794C-BDE3-EF29AFF6626B}" type="datetime1">
              <a:rPr lang="fr-FR" smtClean="0"/>
              <a:t>07/01/2019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46187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ED9F984-DB62-FF4A-9F2C-30420A4E2733}" type="datetime1">
              <a:rPr lang="fr-FR" smtClean="0"/>
              <a:t>07/01/2019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D712DBA-3B94-FA44-8A49-AA0A221C1FFE}" type="slidenum">
              <a:rPr lang="fr-FR" smtClean="0"/>
              <a:t>‹#›</a:t>
            </a:fld>
            <a:endParaRPr lang="fr-FR"/>
          </a:p>
        </p:txBody>
      </p:sp>
    </p:spTree>
    <p:extLst>
      <p:ext uri="{BB962C8B-B14F-4D97-AF65-F5344CB8AC3E}">
        <p14:creationId xmlns:p14="http://schemas.microsoft.com/office/powerpoint/2010/main" val="17896627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5C5FF-1F24-2B49-B942-45EE9330EE24}" type="datetime1">
              <a:rPr lang="fr-FR" smtClean="0"/>
              <a:t>07/01/2019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12DBA-3B94-FA44-8A49-AA0A221C1FFE}" type="slidenum">
              <a:rPr lang="fr-FR" smtClean="0"/>
              <a:t>‹#›</a:t>
            </a:fld>
            <a:endParaRPr lang="fr-FR"/>
          </a:p>
        </p:txBody>
      </p:sp>
    </p:spTree>
    <p:extLst>
      <p:ext uri="{BB962C8B-B14F-4D97-AF65-F5344CB8AC3E}">
        <p14:creationId xmlns:p14="http://schemas.microsoft.com/office/powerpoint/2010/main" val="166249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ublitheque.meteo.fr/)" TargetMode="External"/><Relationship Id="rId3" Type="http://schemas.openxmlformats.org/officeDocument/2006/relationships/hyperlink" Target="http://www.hydro.eaufrance.f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bg1"/>
                </a:solidFill>
                <a:latin typeface="Arial" charset="0"/>
                <a:ea typeface="Arial" charset="0"/>
                <a:cs typeface="Arial" charset="0"/>
              </a:rPr>
              <a:t>Impact du changement climatique sur le secteur eau de la Martinique</a:t>
            </a:r>
            <a:endParaRPr lang="fr-FR" dirty="0">
              <a:solidFill>
                <a:schemeClr val="bg1"/>
              </a:solidFill>
              <a:latin typeface="Arial" charset="0"/>
              <a:ea typeface="Arial" charset="0"/>
              <a:cs typeface="Arial" charset="0"/>
            </a:endParaRPr>
          </a:p>
        </p:txBody>
      </p:sp>
      <p:sp>
        <p:nvSpPr>
          <p:cNvPr id="3" name="Espace réservé du contenu 2"/>
          <p:cNvSpPr>
            <a:spLocks noGrp="1"/>
          </p:cNvSpPr>
          <p:nvPr>
            <p:ph idx="1"/>
          </p:nvPr>
        </p:nvSpPr>
        <p:spPr>
          <a:xfrm>
            <a:off x="838200" y="2014817"/>
            <a:ext cx="10515600" cy="4351338"/>
          </a:xfrm>
        </p:spPr>
        <p:txBody>
          <a:bodyPr>
            <a:normAutofit/>
          </a:bodyPr>
          <a:lstStyle/>
          <a:p>
            <a:pPr marL="0" indent="0" algn="just">
              <a:buNone/>
            </a:pPr>
            <a:r>
              <a:rPr lang="fr-FR" dirty="0" smtClean="0">
                <a:solidFill>
                  <a:schemeClr val="bg1"/>
                </a:solidFill>
                <a:latin typeface="Arial" charset="0"/>
                <a:ea typeface="Arial" charset="0"/>
                <a:cs typeface="Arial" charset="0"/>
              </a:rPr>
              <a:t>Objectif :</a:t>
            </a:r>
          </a:p>
          <a:p>
            <a:pPr marL="0" indent="0" algn="just">
              <a:buNone/>
            </a:pPr>
            <a:r>
              <a:rPr lang="fr-FR" dirty="0" smtClean="0">
                <a:solidFill>
                  <a:schemeClr val="bg1"/>
                </a:solidFill>
                <a:latin typeface="Arial" charset="0"/>
                <a:ea typeface="Arial" charset="0"/>
                <a:cs typeface="Arial" charset="0"/>
              </a:rPr>
              <a:t>Étudier l’impact du changement climatique sur le secteur eau de la Martinique.</a:t>
            </a:r>
          </a:p>
          <a:p>
            <a:pPr marL="0" indent="0" algn="just">
              <a:buNone/>
            </a:pPr>
            <a:endParaRPr lang="fr-FR" dirty="0">
              <a:solidFill>
                <a:schemeClr val="bg1"/>
              </a:solidFill>
              <a:latin typeface="Arial" charset="0"/>
              <a:ea typeface="Arial" charset="0"/>
              <a:cs typeface="Arial" charset="0"/>
            </a:endParaRPr>
          </a:p>
          <a:p>
            <a:pPr marL="0" indent="0" algn="just">
              <a:buNone/>
            </a:pPr>
            <a:r>
              <a:rPr lang="fr-FR" dirty="0" smtClean="0">
                <a:solidFill>
                  <a:schemeClr val="bg1"/>
                </a:solidFill>
                <a:latin typeface="Arial" charset="0"/>
                <a:ea typeface="Arial" charset="0"/>
                <a:cs typeface="Arial" charset="0"/>
              </a:rPr>
              <a:t>&gt;&gt; Si les précipitations (signaux climatiques) peuvent-elles impacter le système hydrographique sur la hauteur d’eau et le débit du ruissellement ?</a:t>
            </a: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a:t>
            </a:fld>
            <a:endParaRPr lang="fr-FR"/>
          </a:p>
        </p:txBody>
      </p:sp>
    </p:spTree>
    <p:extLst>
      <p:ext uri="{BB962C8B-B14F-4D97-AF65-F5344CB8AC3E}">
        <p14:creationId xmlns:p14="http://schemas.microsoft.com/office/powerpoint/2010/main" val="21544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8719868" cy="815975"/>
          </a:xfrm>
        </p:spPr>
        <p:txBody>
          <a:bodyPr>
            <a:normAutofit/>
          </a:bodyPr>
          <a:lstStyle/>
          <a:p>
            <a:pPr algn="just"/>
            <a:r>
              <a:rPr lang="fr-FR" sz="2400" dirty="0" smtClean="0">
                <a:solidFill>
                  <a:schemeClr val="bg1"/>
                </a:solidFill>
                <a:latin typeface="Arial" charset="0"/>
                <a:ea typeface="Arial" charset="0"/>
                <a:cs typeface="Arial" charset="0"/>
              </a:rPr>
              <a:t>2.2 Compréhension des stations météo du B.V. Lézarde</a:t>
            </a:r>
            <a:br>
              <a:rPr lang="fr-FR" sz="24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2.2.1 Localisation des stations météo</a:t>
            </a:r>
            <a:endParaRPr lang="fr-FR" sz="2400"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10</a:t>
            </a:fld>
            <a:endParaRPr lang="fr-FR"/>
          </a:p>
        </p:txBody>
      </p:sp>
      <p:pic>
        <p:nvPicPr>
          <p:cNvPr id="5" name="Image 4"/>
          <p:cNvPicPr>
            <a:picLocks noChangeAspect="1"/>
          </p:cNvPicPr>
          <p:nvPr/>
        </p:nvPicPr>
        <p:blipFill>
          <a:blip r:embed="rId2"/>
          <a:stretch>
            <a:fillRect/>
          </a:stretch>
        </p:blipFill>
        <p:spPr>
          <a:xfrm>
            <a:off x="8222723" y="1930400"/>
            <a:ext cx="3518953" cy="850900"/>
          </a:xfrm>
          <a:prstGeom prst="rect">
            <a:avLst/>
          </a:prstGeom>
          <a:solidFill>
            <a:schemeClr val="bg1"/>
          </a:solidFill>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17076"/>
            <a:ext cx="6972300" cy="4939274"/>
          </a:xfrm>
          <a:prstGeom prst="rect">
            <a:avLst/>
          </a:prstGeom>
        </p:spPr>
      </p:pic>
      <p:sp>
        <p:nvSpPr>
          <p:cNvPr id="3" name="ZoneTexte 2"/>
          <p:cNvSpPr txBox="1"/>
          <p:nvPr/>
        </p:nvSpPr>
        <p:spPr>
          <a:xfrm>
            <a:off x="8432800" y="3886713"/>
            <a:ext cx="3308876" cy="1754326"/>
          </a:xfrm>
          <a:prstGeom prst="rect">
            <a:avLst/>
          </a:prstGeom>
          <a:noFill/>
        </p:spPr>
        <p:txBody>
          <a:bodyPr wrap="square" rtlCol="0">
            <a:spAutoFit/>
          </a:bodyPr>
          <a:lstStyle/>
          <a:p>
            <a:pPr algn="just"/>
            <a:r>
              <a:rPr lang="fr-FR" dirty="0" smtClean="0">
                <a:solidFill>
                  <a:schemeClr val="bg1"/>
                </a:solidFill>
              </a:rPr>
              <a:t>Il y a 3 stations des précipitations pour le B.V.</a:t>
            </a:r>
          </a:p>
          <a:p>
            <a:pPr algn="just"/>
            <a:endParaRPr lang="fr-FR" dirty="0">
              <a:solidFill>
                <a:schemeClr val="bg1"/>
              </a:solidFill>
            </a:endParaRPr>
          </a:p>
          <a:p>
            <a:pPr algn="just"/>
            <a:r>
              <a:rPr lang="fr-FR" dirty="0" smtClean="0">
                <a:solidFill>
                  <a:schemeClr val="bg1"/>
                </a:solidFill>
              </a:rPr>
              <a:t>&gt;&gt; Combiner les stations hydrographiques séparément avec toutes stations climato</a:t>
            </a:r>
            <a:endParaRPr lang="fr-FR" dirty="0">
              <a:solidFill>
                <a:schemeClr val="bg1"/>
              </a:solidFill>
            </a:endParaRPr>
          </a:p>
        </p:txBody>
      </p:sp>
    </p:spTree>
    <p:extLst>
      <p:ext uri="{BB962C8B-B14F-4D97-AF65-F5344CB8AC3E}">
        <p14:creationId xmlns:p14="http://schemas.microsoft.com/office/powerpoint/2010/main" val="2114889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8754374" cy="815975"/>
          </a:xfrm>
        </p:spPr>
        <p:txBody>
          <a:bodyPr>
            <a:normAutofit/>
          </a:bodyPr>
          <a:lstStyle/>
          <a:p>
            <a:pPr algn="just"/>
            <a:r>
              <a:rPr lang="fr-FR" sz="2400" dirty="0" smtClean="0">
                <a:solidFill>
                  <a:schemeClr val="bg1"/>
                </a:solidFill>
                <a:latin typeface="Arial" charset="0"/>
                <a:ea typeface="Arial" charset="0"/>
                <a:cs typeface="Arial" charset="0"/>
              </a:rPr>
              <a:t>2.2 Compréhension des stations météo du B.V. Lézarde</a:t>
            </a:r>
            <a:br>
              <a:rPr lang="fr-FR" sz="24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2.2.2 Recouvrement des données météo</a:t>
            </a:r>
            <a:endParaRPr lang="fr-FR" sz="2400" dirty="0"/>
          </a:p>
        </p:txBody>
      </p:sp>
      <p:sp>
        <p:nvSpPr>
          <p:cNvPr id="3" name="Espace réservé du contenu 2"/>
          <p:cNvSpPr>
            <a:spLocks noGrp="1"/>
          </p:cNvSpPr>
          <p:nvPr>
            <p:ph idx="1"/>
          </p:nvPr>
        </p:nvSpPr>
        <p:spPr/>
        <p:txBody>
          <a:bodyPr/>
          <a:lstStyle/>
          <a:p>
            <a:pPr marL="0" indent="0" algn="just">
              <a:buNone/>
            </a:pPr>
            <a:r>
              <a:rPr lang="fr-FR" dirty="0" smtClean="0">
                <a:solidFill>
                  <a:schemeClr val="bg1"/>
                </a:solidFill>
              </a:rPr>
              <a:t>Les données des précipitations sur les trois stations du B.V. Lézarde sont représentées successivement entre 2001 et 2017 </a:t>
            </a:r>
          </a:p>
          <a:p>
            <a:pPr marL="0" indent="0" algn="just">
              <a:buNone/>
            </a:pPr>
            <a:endParaRPr lang="fr-FR" dirty="0">
              <a:solidFill>
                <a:srgbClr val="FFFF00"/>
              </a:solidFill>
            </a:endParaRPr>
          </a:p>
          <a:p>
            <a:pPr marL="0" indent="0" algn="just">
              <a:buNone/>
            </a:pPr>
            <a:r>
              <a:rPr lang="fr-FR" dirty="0" smtClean="0">
                <a:solidFill>
                  <a:srgbClr val="FFFF00"/>
                </a:solidFill>
              </a:rPr>
              <a:t>(en cas de besoin, je peux générer une figure comme celle du recouvrement des données hydro qui se trouve dans les dispo 14 et 15)</a:t>
            </a:r>
            <a:endParaRPr lang="fr-FR" dirty="0">
              <a:solidFill>
                <a:srgbClr val="FFFF00"/>
              </a:solidFill>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11</a:t>
            </a:fld>
            <a:endParaRPr lang="fr-FR"/>
          </a:p>
        </p:txBody>
      </p:sp>
    </p:spTree>
    <p:extLst>
      <p:ext uri="{BB962C8B-B14F-4D97-AF65-F5344CB8AC3E}">
        <p14:creationId xmlns:p14="http://schemas.microsoft.com/office/powerpoint/2010/main" val="1239026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8685362" cy="815975"/>
          </a:xfrm>
        </p:spPr>
        <p:txBody>
          <a:bodyPr>
            <a:normAutofit/>
          </a:bodyPr>
          <a:lstStyle/>
          <a:p>
            <a:pPr algn="just"/>
            <a:r>
              <a:rPr lang="fr-FR" sz="2400" dirty="0" smtClean="0">
                <a:solidFill>
                  <a:schemeClr val="bg1"/>
                </a:solidFill>
                <a:latin typeface="Arial" charset="0"/>
                <a:ea typeface="Arial" charset="0"/>
                <a:cs typeface="Arial" charset="0"/>
              </a:rPr>
              <a:t>2.2 Compréhension des stations météo du B.V. Lézarde</a:t>
            </a:r>
            <a:br>
              <a:rPr lang="fr-FR" sz="24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2.2.3 Corrélation </a:t>
            </a:r>
            <a:r>
              <a:rPr lang="fr-FR" sz="2200" dirty="0" err="1" smtClean="0">
                <a:solidFill>
                  <a:schemeClr val="bg1"/>
                </a:solidFill>
                <a:latin typeface="Arial" charset="0"/>
                <a:ea typeface="Arial" charset="0"/>
                <a:cs typeface="Arial" charset="0"/>
              </a:rPr>
              <a:t>spearman</a:t>
            </a:r>
            <a:r>
              <a:rPr lang="fr-FR" sz="2200" dirty="0" smtClean="0">
                <a:solidFill>
                  <a:schemeClr val="bg1"/>
                </a:solidFill>
                <a:latin typeface="Arial" charset="0"/>
                <a:ea typeface="Arial" charset="0"/>
                <a:cs typeface="Arial" charset="0"/>
              </a:rPr>
              <a:t> entre les stations météo</a:t>
            </a:r>
            <a:endParaRPr lang="fr-FR" sz="2200"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45720"/>
            <a:ext cx="5676900" cy="5207479"/>
          </a:xfrm>
        </p:spPr>
      </p:pic>
      <p:sp>
        <p:nvSpPr>
          <p:cNvPr id="4" name="Espace réservé du numéro de diapositive 3"/>
          <p:cNvSpPr>
            <a:spLocks noGrp="1"/>
          </p:cNvSpPr>
          <p:nvPr>
            <p:ph type="sldNum" sz="quarter" idx="12"/>
          </p:nvPr>
        </p:nvSpPr>
        <p:spPr/>
        <p:txBody>
          <a:bodyPr/>
          <a:lstStyle/>
          <a:p>
            <a:fld id="{CD712DBA-3B94-FA44-8A49-AA0A221C1FFE}" type="slidenum">
              <a:rPr lang="fr-FR" smtClean="0"/>
              <a:t>12</a:t>
            </a:fld>
            <a:endParaRPr lang="fr-FR"/>
          </a:p>
        </p:txBody>
      </p:sp>
      <p:sp>
        <p:nvSpPr>
          <p:cNvPr id="6" name="ZoneTexte 5"/>
          <p:cNvSpPr txBox="1"/>
          <p:nvPr/>
        </p:nvSpPr>
        <p:spPr>
          <a:xfrm>
            <a:off x="7832785" y="2807483"/>
            <a:ext cx="3830128" cy="1569660"/>
          </a:xfrm>
          <a:prstGeom prst="rect">
            <a:avLst/>
          </a:prstGeom>
          <a:noFill/>
        </p:spPr>
        <p:txBody>
          <a:bodyPr wrap="square" rtlCol="0">
            <a:spAutoFit/>
          </a:bodyPr>
          <a:lstStyle/>
          <a:p>
            <a:pPr algn="just"/>
            <a:r>
              <a:rPr lang="fr-FR" sz="1600" dirty="0" smtClean="0">
                <a:solidFill>
                  <a:schemeClr val="bg1"/>
                </a:solidFill>
                <a:latin typeface="Arial" charset="0"/>
                <a:ea typeface="Arial" charset="0"/>
                <a:cs typeface="Arial" charset="0"/>
              </a:rPr>
              <a:t>Une bonne similarité entre les stations météo</a:t>
            </a:r>
          </a:p>
          <a:p>
            <a:pPr algn="just"/>
            <a:endParaRPr lang="fr-FR" sz="1600" dirty="0" smtClean="0">
              <a:solidFill>
                <a:schemeClr val="bg1"/>
              </a:solidFill>
              <a:latin typeface="Arial" charset="0"/>
              <a:ea typeface="Arial" charset="0"/>
              <a:cs typeface="Arial" charset="0"/>
            </a:endParaRPr>
          </a:p>
          <a:p>
            <a:pPr algn="just"/>
            <a:r>
              <a:rPr lang="fr-FR" sz="1600" dirty="0" smtClean="0">
                <a:solidFill>
                  <a:schemeClr val="bg1"/>
                </a:solidFill>
                <a:latin typeface="Arial" charset="0"/>
                <a:ea typeface="Arial" charset="0"/>
                <a:cs typeface="Arial" charset="0"/>
              </a:rPr>
              <a:t>STJL (au milieu du B.V.) représente la meilleure corrélation de plus de 0.8 avec les deux autres stations météo</a:t>
            </a:r>
            <a:endParaRPr lang="fr-FR" sz="1600" dirty="0">
              <a:solidFill>
                <a:schemeClr val="bg1"/>
              </a:solidFill>
              <a:latin typeface="Arial" charset="0"/>
              <a:ea typeface="Arial" charset="0"/>
              <a:cs typeface="Arial" charset="0"/>
            </a:endParaRPr>
          </a:p>
        </p:txBody>
      </p:sp>
      <p:sp>
        <p:nvSpPr>
          <p:cNvPr id="7" name="ZoneTexte 6"/>
          <p:cNvSpPr txBox="1"/>
          <p:nvPr/>
        </p:nvSpPr>
        <p:spPr>
          <a:xfrm>
            <a:off x="7832785" y="1474606"/>
            <a:ext cx="3810000" cy="923330"/>
          </a:xfrm>
          <a:prstGeom prst="rect">
            <a:avLst/>
          </a:prstGeom>
          <a:noFill/>
        </p:spPr>
        <p:txBody>
          <a:bodyPr wrap="square" rtlCol="0">
            <a:spAutoFit/>
          </a:bodyPr>
          <a:lstStyle/>
          <a:p>
            <a:r>
              <a:rPr lang="fr-FR" dirty="0" smtClean="0">
                <a:solidFill>
                  <a:schemeClr val="bg1"/>
                </a:solidFill>
              </a:rPr>
              <a:t>Objectif :</a:t>
            </a:r>
          </a:p>
          <a:p>
            <a:r>
              <a:rPr lang="fr-FR" dirty="0" smtClean="0">
                <a:solidFill>
                  <a:schemeClr val="bg1"/>
                </a:solidFill>
              </a:rPr>
              <a:t>Vérifier la cohérence entre les stations des précipitations </a:t>
            </a:r>
            <a:endParaRPr lang="fr-FR" dirty="0">
              <a:solidFill>
                <a:schemeClr val="bg1"/>
              </a:solidFill>
            </a:endParaRPr>
          </a:p>
        </p:txBody>
      </p:sp>
    </p:spTree>
    <p:extLst>
      <p:ext uri="{BB962C8B-B14F-4D97-AF65-F5344CB8AC3E}">
        <p14:creationId xmlns:p14="http://schemas.microsoft.com/office/powerpoint/2010/main" val="1491765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04800" y="365125"/>
            <a:ext cx="10478219" cy="815975"/>
          </a:xfrm>
        </p:spPr>
        <p:txBody>
          <a:bodyPr>
            <a:normAutofit/>
          </a:bodyPr>
          <a:lstStyle/>
          <a:p>
            <a:pPr algn="just"/>
            <a:r>
              <a:rPr lang="fr-FR" sz="2400" dirty="0" smtClean="0">
                <a:solidFill>
                  <a:schemeClr val="bg1"/>
                </a:solidFill>
                <a:latin typeface="Arial" charset="0"/>
                <a:ea typeface="Arial" charset="0"/>
                <a:cs typeface="Arial" charset="0"/>
              </a:rPr>
              <a:t>2.3 Compréhension des variables hydrographiques du B.V. Lézarde</a:t>
            </a:r>
            <a:br>
              <a:rPr lang="fr-FR" sz="24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2.3.1 Localisation des stations hydrographiques</a:t>
            </a:r>
            <a:endParaRPr lang="fr-FR" sz="2400"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13</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51475"/>
            <a:ext cx="7336384" cy="5184262"/>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503008531"/>
              </p:ext>
            </p:extLst>
          </p:nvPr>
        </p:nvGraphicFramePr>
        <p:xfrm>
          <a:off x="8018997" y="1692274"/>
          <a:ext cx="3526356" cy="2854960"/>
        </p:xfrm>
        <a:graphic>
          <a:graphicData uri="http://schemas.openxmlformats.org/drawingml/2006/table">
            <a:tbl>
              <a:tblPr/>
              <a:tblGrid>
                <a:gridCol w="1178451"/>
                <a:gridCol w="782635"/>
                <a:gridCol w="782635"/>
                <a:gridCol w="782635"/>
              </a:tblGrid>
              <a:tr h="215900">
                <a:tc>
                  <a:txBody>
                    <a:bodyPr/>
                    <a:lstStyle/>
                    <a:p>
                      <a:pPr algn="ctr" fontAlgn="b"/>
                      <a:r>
                        <a:rPr lang="fr-FR" sz="1200" b="1" i="0" u="none" strike="noStrike">
                          <a:solidFill>
                            <a:srgbClr val="000000"/>
                          </a:solidFill>
                          <a:effectLst/>
                          <a:latin typeface="Arial" charset="0"/>
                        </a:rPr>
                        <a:t>Station (hydro)</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1" i="0" u="none" strike="noStrike">
                          <a:solidFill>
                            <a:srgbClr val="000000"/>
                          </a:solidFill>
                          <a:effectLst/>
                          <a:latin typeface="Arial" charset="0"/>
                        </a:rPr>
                        <a:t>Lat</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1" i="0" u="none" strike="noStrike">
                          <a:solidFill>
                            <a:srgbClr val="000000"/>
                          </a:solidFill>
                          <a:effectLst/>
                          <a:latin typeface="Arial" charset="0"/>
                        </a:rPr>
                        <a:t>Lon</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da-DK" sz="1200" b="1" i="0" u="none" strike="noStrike">
                          <a:solidFill>
                            <a:srgbClr val="000000"/>
                          </a:solidFill>
                          <a:effectLst/>
                          <a:latin typeface="Arial" charset="0"/>
                        </a:rPr>
                        <a:t>Alt (m)</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1" i="0" u="none" strike="noStrike">
                          <a:solidFill>
                            <a:srgbClr val="000000"/>
                          </a:solidFill>
                          <a:effectLst/>
                          <a:latin typeface="Arial" charset="0"/>
                        </a:rPr>
                        <a:t>LAMC</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200" b="0" i="0" u="none" strike="noStrike">
                          <a:solidFill>
                            <a:srgbClr val="000000"/>
                          </a:solidFill>
                          <a:effectLst/>
                          <a:latin typeface="Arial" charset="0"/>
                        </a:rPr>
                        <a:t>14,612</a:t>
                      </a:r>
                    </a:p>
                  </a:txBody>
                  <a:tcPr marL="12700" marR="12700"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i-FI" sz="1200" b="0" i="0" u="none" strike="noStrike">
                          <a:solidFill>
                            <a:srgbClr val="000000"/>
                          </a:solidFill>
                          <a:effectLst/>
                          <a:latin typeface="Arial" charset="0"/>
                        </a:rPr>
                        <a:t>-60,966</a:t>
                      </a:r>
                    </a:p>
                  </a:txBody>
                  <a:tcPr marL="12700" marR="12700"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000000"/>
                          </a:solidFill>
                          <a:effectLst/>
                          <a:latin typeface="Arial" charset="0"/>
                        </a:rPr>
                        <a:t>30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0">
                <a:tc>
                  <a:txBody>
                    <a:bodyPr/>
                    <a:lstStyle/>
                    <a:p>
                      <a:pPr algn="ctr" fontAlgn="b"/>
                      <a:r>
                        <a:rPr lang="fr-FR" sz="1200" b="1" i="0" u="none" strike="noStrike">
                          <a:solidFill>
                            <a:srgbClr val="000000"/>
                          </a:solidFill>
                          <a:effectLst/>
                          <a:latin typeface="Arial" charset="0"/>
                        </a:rPr>
                        <a:t>GMLD</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14,708</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Arial" charset="0"/>
                        </a:rPr>
                        <a:t>-61,037</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171</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0">
                <a:tc>
                  <a:txBody>
                    <a:bodyPr/>
                    <a:lstStyle/>
                    <a:p>
                      <a:pPr algn="ctr" fontAlgn="b"/>
                      <a:r>
                        <a:rPr lang="fr-FR" sz="1200" b="1" i="0" u="none" strike="noStrike">
                          <a:solidFill>
                            <a:srgbClr val="000000"/>
                          </a:solidFill>
                          <a:effectLst/>
                          <a:latin typeface="Arial" charset="0"/>
                        </a:rPr>
                        <a:t>STJS</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14,679</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-61,039</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135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LAML</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14,624</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-60,978</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15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dirty="0">
                          <a:solidFill>
                            <a:srgbClr val="000000"/>
                          </a:solidFill>
                          <a:effectLst/>
                          <a:latin typeface="Arial" charset="0"/>
                        </a:rPr>
                        <a:t>STJB</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14,701</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is-IS" sz="1200" b="0" i="0" u="none" strike="noStrike" dirty="0">
                          <a:solidFill>
                            <a:srgbClr val="000000"/>
                          </a:solidFill>
                          <a:effectLst/>
                          <a:latin typeface="Arial" charset="0"/>
                        </a:rPr>
                        <a:t>-61,077</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300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LAMP</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dirty="0">
                          <a:solidFill>
                            <a:srgbClr val="000000"/>
                          </a:solidFill>
                          <a:effectLst/>
                          <a:latin typeface="Arial" charset="0"/>
                        </a:rPr>
                        <a:t>14,624</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-60,989</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15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LAMG</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200" b="0" i="0" u="none" strike="noStrike">
                          <a:solidFill>
                            <a:srgbClr val="000000"/>
                          </a:solidFill>
                          <a:effectLst/>
                          <a:latin typeface="Arial" charset="0"/>
                        </a:rPr>
                        <a:t>14,601</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Arial" charset="0"/>
                        </a:rPr>
                        <a:t>-61,001</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8</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LAMR</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200" b="0" i="0" u="none" strike="noStrike">
                          <a:solidFill>
                            <a:srgbClr val="000000"/>
                          </a:solidFill>
                          <a:effectLst/>
                          <a:latin typeface="Arial" charset="0"/>
                        </a:rPr>
                        <a:t>14,61</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-60,991</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40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LAMM</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14,609</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-61</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GMPL</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14,674</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-60,997</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54</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FDFB</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14,703</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-61,096</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500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fr-FR" sz="1200" b="1" i="0" u="none" strike="noStrike">
                          <a:solidFill>
                            <a:srgbClr val="000000"/>
                          </a:solidFill>
                          <a:effectLst/>
                          <a:latin typeface="Arial" charset="0"/>
                        </a:rPr>
                        <a:t>STJA</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200" b="0" i="0" u="none" strike="noStrike">
                          <a:solidFill>
                            <a:srgbClr val="000000"/>
                          </a:solidFill>
                          <a:effectLst/>
                          <a:latin typeface="Arial" charset="0"/>
                        </a:rPr>
                        <a:t>14,698</a:t>
                      </a:r>
                    </a:p>
                  </a:txBody>
                  <a:tcPr marL="12700" marR="12700" marT="1270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-61,072</a:t>
                      </a:r>
                    </a:p>
                  </a:txBody>
                  <a:tcPr marL="12700" marR="12700" marT="1270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290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fr-FR" sz="1200" b="1" i="0" u="none" strike="noStrike">
                          <a:solidFill>
                            <a:srgbClr val="000000"/>
                          </a:solidFill>
                          <a:effectLst/>
                          <a:latin typeface="Arial" charset="0"/>
                        </a:rPr>
                        <a:t>GMLP</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i-FI" sz="1200" b="0" i="0" u="none" strike="noStrike" dirty="0">
                          <a:solidFill>
                            <a:srgbClr val="000000"/>
                          </a:solidFill>
                          <a:effectLst/>
                          <a:latin typeface="Arial" charset="0"/>
                        </a:rPr>
                        <a:t>14,715</a:t>
                      </a:r>
                    </a:p>
                  </a:txBody>
                  <a:tcPr marL="12700" marR="12700"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-61,052</a:t>
                      </a:r>
                    </a:p>
                  </a:txBody>
                  <a:tcPr marL="12700" marR="12700"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dirty="0">
                          <a:solidFill>
                            <a:srgbClr val="000000"/>
                          </a:solidFill>
                          <a:effectLst/>
                          <a:latin typeface="Arial" charset="0"/>
                        </a:rPr>
                        <a:t>250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ZoneTexte 2"/>
          <p:cNvSpPr txBox="1"/>
          <p:nvPr/>
        </p:nvSpPr>
        <p:spPr>
          <a:xfrm>
            <a:off x="8018997" y="4851627"/>
            <a:ext cx="3526356" cy="1200329"/>
          </a:xfrm>
          <a:prstGeom prst="rect">
            <a:avLst/>
          </a:prstGeom>
          <a:noFill/>
        </p:spPr>
        <p:txBody>
          <a:bodyPr wrap="square" rtlCol="0">
            <a:spAutoFit/>
          </a:bodyPr>
          <a:lstStyle/>
          <a:p>
            <a:pPr algn="just"/>
            <a:r>
              <a:rPr lang="fr-FR" dirty="0" smtClean="0">
                <a:solidFill>
                  <a:schemeClr val="bg1"/>
                </a:solidFill>
              </a:rPr>
              <a:t>13 stations hydrographiques de l’amont (GMLP, GMLD, FDFB, STJB, STJA) à </a:t>
            </a:r>
            <a:r>
              <a:rPr lang="fr-FR" smtClean="0">
                <a:solidFill>
                  <a:schemeClr val="bg1"/>
                </a:solidFill>
              </a:rPr>
              <a:t>l’aval (LAMP, LAML, LAMR, LAMM, LAMG, LAMC)</a:t>
            </a:r>
            <a:endParaRPr lang="fr-FR" dirty="0">
              <a:solidFill>
                <a:schemeClr val="bg1"/>
              </a:solidFill>
            </a:endParaRPr>
          </a:p>
        </p:txBody>
      </p:sp>
    </p:spTree>
    <p:extLst>
      <p:ext uri="{BB962C8B-B14F-4D97-AF65-F5344CB8AC3E}">
        <p14:creationId xmlns:p14="http://schemas.microsoft.com/office/powerpoint/2010/main" val="797828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3400" y="365125"/>
            <a:ext cx="10404894" cy="815975"/>
          </a:xfrm>
        </p:spPr>
        <p:txBody>
          <a:bodyPr>
            <a:normAutofit/>
          </a:bodyPr>
          <a:lstStyle/>
          <a:p>
            <a:pPr algn="just"/>
            <a:r>
              <a:rPr lang="fr-FR" sz="2400" dirty="0" smtClean="0">
                <a:solidFill>
                  <a:schemeClr val="bg1"/>
                </a:solidFill>
                <a:latin typeface="Arial" charset="0"/>
                <a:ea typeface="Arial" charset="0"/>
                <a:cs typeface="Arial" charset="0"/>
              </a:rPr>
              <a:t>2.3 Compréhension des variables hydrographiques du B.V. Lézarde</a:t>
            </a:r>
            <a:br>
              <a:rPr lang="fr-FR" sz="24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2.3.2 Recouvrement des données hydrographiques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a:t>
            </a:r>
            <a:endParaRPr lang="fr-FR" sz="2400"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14</a:t>
            </a:fld>
            <a:endParaRPr lang="fr-FR">
              <a:latin typeface="Arial" charset="0"/>
              <a:ea typeface="Arial" charset="0"/>
              <a:cs typeface="Arial" charset="0"/>
            </a:endParaRPr>
          </a:p>
        </p:txBody>
      </p:sp>
      <p:pic>
        <p:nvPicPr>
          <p:cNvPr id="9" name="Espace réservé du conten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536999"/>
            <a:ext cx="8128000" cy="4463451"/>
          </a:xfrm>
          <a:solidFill>
            <a:schemeClr val="bg1"/>
          </a:solidFill>
        </p:spPr>
      </p:pic>
      <p:sp>
        <p:nvSpPr>
          <p:cNvPr id="10" name="ZoneTexte 9"/>
          <p:cNvSpPr txBox="1"/>
          <p:nvPr/>
        </p:nvSpPr>
        <p:spPr>
          <a:xfrm>
            <a:off x="8864600" y="1536999"/>
            <a:ext cx="3327400" cy="923330"/>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Objectif : vérification de la disponibilité des données (en %)</a:t>
            </a:r>
          </a:p>
        </p:txBody>
      </p:sp>
      <p:sp>
        <p:nvSpPr>
          <p:cNvPr id="11" name="ZoneTexte 10"/>
          <p:cNvSpPr txBox="1"/>
          <p:nvPr/>
        </p:nvSpPr>
        <p:spPr>
          <a:xfrm>
            <a:off x="8864600" y="2489200"/>
            <a:ext cx="3164840" cy="3693319"/>
          </a:xfrm>
          <a:prstGeom prst="rect">
            <a:avLst/>
          </a:prstGeom>
          <a:noFill/>
        </p:spPr>
        <p:txBody>
          <a:bodyPr wrap="square" rtlCol="0">
            <a:spAutoFit/>
          </a:bodyPr>
          <a:lstStyle/>
          <a:p>
            <a:pPr marL="285750" indent="-285750" algn="just">
              <a:buFontTx/>
              <a:buChar char="-"/>
            </a:pPr>
            <a:r>
              <a:rPr lang="fr-FR" dirty="0" smtClean="0">
                <a:solidFill>
                  <a:schemeClr val="bg1"/>
                </a:solidFill>
                <a:latin typeface="Arial" charset="0"/>
                <a:ea typeface="Arial" charset="0"/>
                <a:cs typeface="Arial" charset="0"/>
              </a:rPr>
              <a:t>Il manque d’une disponibilité continuée des données de la hauteur d’eau</a:t>
            </a:r>
          </a:p>
          <a:p>
            <a:pPr marL="285750" indent="-285750" algn="just">
              <a:buFontTx/>
              <a:buChar char="-"/>
            </a:pPr>
            <a:r>
              <a:rPr lang="fr-FR" dirty="0" smtClean="0">
                <a:solidFill>
                  <a:schemeClr val="bg1"/>
                </a:solidFill>
                <a:latin typeface="Arial" charset="0"/>
                <a:ea typeface="Arial" charset="0"/>
                <a:cs typeface="Arial" charset="0"/>
              </a:rPr>
              <a:t>Très faible disponibilité entre 2001 et 2010</a:t>
            </a:r>
          </a:p>
          <a:p>
            <a:pPr marL="285750" indent="-285750" algn="just">
              <a:buFontTx/>
              <a:buChar char="-"/>
            </a:pPr>
            <a:r>
              <a:rPr lang="fr-FR" dirty="0" smtClean="0">
                <a:solidFill>
                  <a:schemeClr val="bg1"/>
                </a:solidFill>
                <a:latin typeface="Arial" charset="0"/>
                <a:ea typeface="Arial" charset="0"/>
                <a:cs typeface="Arial" charset="0"/>
              </a:rPr>
              <a:t>La Station GMLD dispose les données sur une durée plus longue</a:t>
            </a:r>
          </a:p>
          <a:p>
            <a:pPr marL="285750" indent="-285750" algn="just">
              <a:buFontTx/>
              <a:buChar char="-"/>
            </a:pPr>
            <a:r>
              <a:rPr lang="fr-FR" dirty="0" smtClean="0">
                <a:solidFill>
                  <a:schemeClr val="bg1"/>
                </a:solidFill>
                <a:latin typeface="Arial" charset="0"/>
                <a:ea typeface="Arial" charset="0"/>
                <a:cs typeface="Arial" charset="0"/>
              </a:rPr>
              <a:t>Les stations LAMM et LAMR disposent juste une ou 2 dernières années de données</a:t>
            </a:r>
            <a:endParaRPr lang="fr-FR" dirty="0">
              <a:solidFill>
                <a:schemeClr val="bg1"/>
              </a:solidFill>
              <a:latin typeface="Arial" charset="0"/>
              <a:ea typeface="Arial" charset="0"/>
              <a:cs typeface="Arial" charset="0"/>
            </a:endParaRPr>
          </a:p>
        </p:txBody>
      </p:sp>
      <p:sp>
        <p:nvSpPr>
          <p:cNvPr id="12" name="ZoneTexte 11"/>
          <p:cNvSpPr txBox="1"/>
          <p:nvPr/>
        </p:nvSpPr>
        <p:spPr>
          <a:xfrm>
            <a:off x="533400" y="6141879"/>
            <a:ext cx="8077200" cy="646331"/>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La qualité des données hydrographiques est moins bonne que celle des précipitations &gt;&gt; problème du manque de </a:t>
            </a:r>
            <a:r>
              <a:rPr lang="fr-FR" smtClean="0">
                <a:solidFill>
                  <a:schemeClr val="bg1"/>
                </a:solidFill>
                <a:latin typeface="Arial" charset="0"/>
                <a:ea typeface="Arial" charset="0"/>
                <a:cs typeface="Arial" charset="0"/>
              </a:rPr>
              <a:t>données continues</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2378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3400" y="365125"/>
            <a:ext cx="10404894" cy="815975"/>
          </a:xfrm>
        </p:spPr>
        <p:txBody>
          <a:bodyPr>
            <a:normAutofit/>
          </a:bodyPr>
          <a:lstStyle/>
          <a:p>
            <a:pPr algn="just"/>
            <a:r>
              <a:rPr lang="fr-FR" sz="2400" dirty="0" smtClean="0">
                <a:solidFill>
                  <a:schemeClr val="bg1"/>
                </a:solidFill>
                <a:latin typeface="Arial" charset="0"/>
                <a:ea typeface="Arial" charset="0"/>
                <a:cs typeface="Arial" charset="0"/>
              </a:rPr>
              <a:t>2.3 Compréhension des variables hydrographiques du B.V. Lézarde</a:t>
            </a:r>
            <a:br>
              <a:rPr lang="fr-FR" sz="24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2.3.2 Recouvrement des données hydrographiques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a:t>
            </a:r>
            <a:endParaRPr lang="fr-FR" sz="2400"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15</a:t>
            </a:fld>
            <a:endParaRPr lang="fr-FR">
              <a:latin typeface="Arial" charset="0"/>
              <a:ea typeface="Arial" charset="0"/>
              <a:cs typeface="Arial"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0825"/>
            <a:ext cx="8585200" cy="4495800"/>
          </a:xfrm>
          <a:prstGeom prst="rect">
            <a:avLst/>
          </a:prstGeom>
          <a:solidFill>
            <a:schemeClr val="bg1"/>
          </a:solidFill>
        </p:spPr>
      </p:pic>
      <p:sp>
        <p:nvSpPr>
          <p:cNvPr id="6" name="ZoneTexte 5"/>
          <p:cNvSpPr txBox="1"/>
          <p:nvPr/>
        </p:nvSpPr>
        <p:spPr>
          <a:xfrm>
            <a:off x="9306560" y="1808480"/>
            <a:ext cx="2479040" cy="3416320"/>
          </a:xfrm>
          <a:prstGeom prst="rect">
            <a:avLst/>
          </a:prstGeom>
          <a:noFill/>
        </p:spPr>
        <p:txBody>
          <a:bodyPr wrap="square" rtlCol="0">
            <a:spAutoFit/>
          </a:bodyPr>
          <a:lstStyle/>
          <a:p>
            <a:pPr algn="just"/>
            <a:endParaRPr lang="fr-FR" dirty="0" smtClean="0">
              <a:solidFill>
                <a:schemeClr val="bg1"/>
              </a:solidFill>
              <a:latin typeface="Arial" charset="0"/>
              <a:ea typeface="Arial" charset="0"/>
              <a:cs typeface="Arial" charset="0"/>
            </a:endParaRPr>
          </a:p>
          <a:p>
            <a:pPr marL="285750" indent="-285750" algn="just">
              <a:buFontTx/>
              <a:buChar char="-"/>
            </a:pPr>
            <a:r>
              <a:rPr lang="fr-FR" dirty="0" smtClean="0">
                <a:solidFill>
                  <a:schemeClr val="bg1"/>
                </a:solidFill>
                <a:latin typeface="Arial" charset="0"/>
                <a:ea typeface="Arial" charset="0"/>
                <a:cs typeface="Arial" charset="0"/>
              </a:rPr>
              <a:t>Les </a:t>
            </a:r>
            <a:r>
              <a:rPr lang="fr-FR" dirty="0">
                <a:solidFill>
                  <a:schemeClr val="bg1"/>
                </a:solidFill>
                <a:latin typeface="Arial" charset="0"/>
                <a:ea typeface="Arial" charset="0"/>
                <a:cs typeface="Arial" charset="0"/>
              </a:rPr>
              <a:t>données du débit journalier manquent aussi la continuité et la disponibilité</a:t>
            </a:r>
          </a:p>
          <a:p>
            <a:pPr marL="285750" indent="-285750" algn="just">
              <a:buFontTx/>
              <a:buChar char="-"/>
            </a:pPr>
            <a:r>
              <a:rPr lang="fr-FR" dirty="0" smtClean="0">
                <a:solidFill>
                  <a:schemeClr val="bg1"/>
                </a:solidFill>
                <a:latin typeface="Arial" charset="0"/>
                <a:ea typeface="Arial" charset="0"/>
                <a:cs typeface="Arial" charset="0"/>
              </a:rPr>
              <a:t>La station GMLD dispose plus de données</a:t>
            </a:r>
          </a:p>
          <a:p>
            <a:pPr marL="285750" indent="-285750" algn="just">
              <a:buFontTx/>
              <a:buChar char="-"/>
            </a:pPr>
            <a:r>
              <a:rPr lang="fr-FR" dirty="0" smtClean="0">
                <a:solidFill>
                  <a:schemeClr val="bg1"/>
                </a:solidFill>
                <a:latin typeface="Arial" charset="0"/>
                <a:ea typeface="Arial" charset="0"/>
                <a:cs typeface="Arial" charset="0"/>
              </a:rPr>
              <a:t>La station LAMR dispose qu’une année des données</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04835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427694" y="2672081"/>
            <a:ext cx="4643718" cy="908050"/>
          </a:xfrm>
        </p:spPr>
        <p:txBody>
          <a:bodyPr vert="horz" anchor="ctr" anchorCtr="0">
            <a:normAutofit/>
          </a:bodyPr>
          <a:lstStyle/>
          <a:p>
            <a:r>
              <a:rPr lang="fr-FR" sz="2000" dirty="0" smtClean="0">
                <a:solidFill>
                  <a:schemeClr val="bg1"/>
                </a:solidFill>
                <a:latin typeface="Arial" charset="0"/>
                <a:ea typeface="Arial" charset="0"/>
                <a:cs typeface="Arial" charset="0"/>
              </a:rPr>
              <a:t>Hauteur de l’eau (</a:t>
            </a:r>
            <a:r>
              <a:rPr lang="fr-FR" sz="2000" dirty="0" err="1" smtClean="0">
                <a:solidFill>
                  <a:schemeClr val="bg1"/>
                </a:solidFill>
                <a:latin typeface="Arial" charset="0"/>
                <a:ea typeface="Arial" charset="0"/>
                <a:cs typeface="Arial" charset="0"/>
              </a:rPr>
              <a:t>Htemps</a:t>
            </a:r>
            <a:r>
              <a:rPr lang="fr-FR" sz="2000" dirty="0" smtClean="0">
                <a:solidFill>
                  <a:schemeClr val="bg1"/>
                </a:solidFill>
                <a:latin typeface="Arial" charset="0"/>
                <a:ea typeface="Arial" charset="0"/>
                <a:cs typeface="Arial" charset="0"/>
              </a:rPr>
              <a:t>)</a:t>
            </a:r>
            <a:br>
              <a:rPr lang="fr-FR" sz="2000" dirty="0" smtClean="0">
                <a:solidFill>
                  <a:schemeClr val="bg1"/>
                </a:solidFill>
                <a:latin typeface="Arial" charset="0"/>
                <a:ea typeface="Arial" charset="0"/>
                <a:cs typeface="Arial" charset="0"/>
              </a:rPr>
            </a:br>
            <a:endParaRPr lang="fr-FR" sz="2000" dirty="0">
              <a:solidFill>
                <a:schemeClr val="bg1"/>
              </a:solidFill>
              <a:latin typeface="Arial" charset="0"/>
              <a:ea typeface="Arial" charset="0"/>
              <a:cs typeface="Arial" charset="0"/>
            </a:endParaRPr>
          </a:p>
        </p:txBody>
      </p:sp>
      <p:sp>
        <p:nvSpPr>
          <p:cNvPr id="3" name="Sous-titre 2"/>
          <p:cNvSpPr>
            <a:spLocks noGrp="1"/>
          </p:cNvSpPr>
          <p:nvPr>
            <p:ph type="subTitle" idx="1"/>
          </p:nvPr>
        </p:nvSpPr>
        <p:spPr>
          <a:xfrm>
            <a:off x="6838231" y="3405738"/>
            <a:ext cx="4346762" cy="1655762"/>
          </a:xfrm>
        </p:spPr>
        <p:txBody>
          <a:bodyPr>
            <a:normAutofit/>
          </a:bodyPr>
          <a:lstStyle/>
          <a:p>
            <a:pPr algn="just"/>
            <a:r>
              <a:rPr lang="fr-FR" sz="1600" dirty="0" smtClean="0">
                <a:solidFill>
                  <a:schemeClr val="bg1"/>
                </a:solidFill>
                <a:latin typeface="Arial" charset="0"/>
                <a:ea typeface="Arial" charset="0"/>
                <a:cs typeface="Arial" charset="0"/>
              </a:rPr>
              <a:t>13 stations hydrographiques</a:t>
            </a:r>
          </a:p>
          <a:p>
            <a:pPr algn="just"/>
            <a:endParaRPr lang="fr-FR" sz="1600" dirty="0">
              <a:solidFill>
                <a:schemeClr val="bg1"/>
              </a:solidFill>
              <a:latin typeface="Arial" charset="0"/>
              <a:ea typeface="Arial" charset="0"/>
              <a:cs typeface="Arial" charset="0"/>
            </a:endParaRPr>
          </a:p>
          <a:p>
            <a:pPr algn="just"/>
            <a:r>
              <a:rPr lang="fr-FR" sz="1600" dirty="0" smtClean="0">
                <a:solidFill>
                  <a:schemeClr val="bg1"/>
                </a:solidFill>
                <a:latin typeface="Arial" charset="0"/>
                <a:ea typeface="Arial" charset="0"/>
                <a:cs typeface="Arial" charset="0"/>
              </a:rPr>
              <a:t>LAMG et LAMC ont une faible corrélation avec les autres stations parce qu’elles sont pas située sur la même fleuve que les autres</a:t>
            </a:r>
            <a:endParaRPr lang="fr-FR" sz="1600" dirty="0">
              <a:solidFill>
                <a:schemeClr val="bg1"/>
              </a:solidFill>
              <a:latin typeface="Arial" charset="0"/>
              <a:ea typeface="Arial" charset="0"/>
              <a:cs typeface="Arial"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1600"/>
            <a:ext cx="5257800" cy="5144341"/>
          </a:xfrm>
          <a:prstGeom prst="rect">
            <a:avLst/>
          </a:prstGeom>
        </p:spPr>
      </p:pic>
      <p:sp>
        <p:nvSpPr>
          <p:cNvPr id="5" name="Espace réservé du numéro de diapositive 4"/>
          <p:cNvSpPr>
            <a:spLocks noGrp="1"/>
          </p:cNvSpPr>
          <p:nvPr>
            <p:ph type="sldNum" sz="quarter" idx="12"/>
          </p:nvPr>
        </p:nvSpPr>
        <p:spPr/>
        <p:txBody>
          <a:bodyPr/>
          <a:lstStyle/>
          <a:p>
            <a:fld id="{CD712DBA-3B94-FA44-8A49-AA0A221C1FFE}" type="slidenum">
              <a:rPr lang="fr-FR" smtClean="0"/>
              <a:t>16</a:t>
            </a:fld>
            <a:endParaRPr lang="fr-FR"/>
          </a:p>
        </p:txBody>
      </p:sp>
      <p:sp>
        <p:nvSpPr>
          <p:cNvPr id="6" name="Titre 1"/>
          <p:cNvSpPr txBox="1">
            <a:spLocks/>
          </p:cNvSpPr>
          <p:nvPr/>
        </p:nvSpPr>
        <p:spPr>
          <a:xfrm>
            <a:off x="361950" y="49214"/>
            <a:ext cx="11430000" cy="10204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2.3 Compréhension des variables hydrographiques du B.V. Lézarde </a:t>
            </a:r>
          </a:p>
          <a:p>
            <a:pPr algn="just">
              <a:lnSpc>
                <a:spcPct val="100000"/>
              </a:lnSpc>
            </a:pPr>
            <a:r>
              <a:rPr lang="fr-FR" sz="2200" dirty="0" smtClean="0">
                <a:solidFill>
                  <a:schemeClr val="bg1"/>
                </a:solidFill>
                <a:latin typeface="Arial" charset="0"/>
                <a:ea typeface="Arial" charset="0"/>
                <a:cs typeface="Arial" charset="0"/>
              </a:rPr>
              <a:t>2.3.3 Corrélation </a:t>
            </a:r>
            <a:r>
              <a:rPr lang="fr-FR" sz="2200" dirty="0" err="1" smtClean="0">
                <a:solidFill>
                  <a:schemeClr val="bg1"/>
                </a:solidFill>
                <a:latin typeface="Arial" charset="0"/>
                <a:ea typeface="Arial" charset="0"/>
                <a:cs typeface="Arial" charset="0"/>
              </a:rPr>
              <a:t>spearman</a:t>
            </a:r>
            <a:r>
              <a:rPr lang="fr-FR" sz="2200" dirty="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entre les stations hydrographiques sur la </a:t>
            </a:r>
            <a:r>
              <a:rPr lang="fr-FR" sz="2200" dirty="0" err="1" smtClean="0">
                <a:solidFill>
                  <a:schemeClr val="bg1"/>
                </a:solidFill>
                <a:latin typeface="Arial" charset="0"/>
                <a:ea typeface="Arial" charset="0"/>
                <a:cs typeface="Arial" charset="0"/>
              </a:rPr>
              <a:t>Htemps</a:t>
            </a:r>
            <a:endParaRPr lang="fr-FR" sz="2200" dirty="0"/>
          </a:p>
        </p:txBody>
      </p:sp>
      <p:sp>
        <p:nvSpPr>
          <p:cNvPr id="7" name="ZoneTexte 6"/>
          <p:cNvSpPr txBox="1"/>
          <p:nvPr/>
        </p:nvSpPr>
        <p:spPr>
          <a:xfrm>
            <a:off x="6685280" y="1605280"/>
            <a:ext cx="4124960" cy="707886"/>
          </a:xfrm>
          <a:prstGeom prst="rect">
            <a:avLst/>
          </a:prstGeom>
          <a:noFill/>
        </p:spPr>
        <p:txBody>
          <a:bodyPr wrap="square" rtlCol="0">
            <a:spAutoFit/>
          </a:bodyPr>
          <a:lstStyle/>
          <a:p>
            <a:pPr algn="just"/>
            <a:r>
              <a:rPr lang="fr-FR" sz="2000" dirty="0" smtClean="0">
                <a:solidFill>
                  <a:schemeClr val="bg1"/>
                </a:solidFill>
              </a:rPr>
              <a:t>Objectif : vérification de la cohérence entre les stations hydrographiques</a:t>
            </a:r>
            <a:endParaRPr lang="fr-FR" sz="2000" dirty="0">
              <a:solidFill>
                <a:schemeClr val="bg1"/>
              </a:solidFill>
            </a:endParaRPr>
          </a:p>
        </p:txBody>
      </p:sp>
    </p:spTree>
    <p:extLst>
      <p:ext uri="{BB962C8B-B14F-4D97-AF65-F5344CB8AC3E}">
        <p14:creationId xmlns:p14="http://schemas.microsoft.com/office/powerpoint/2010/main" val="996028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427694" y="1538801"/>
            <a:ext cx="4643718" cy="827882"/>
          </a:xfrm>
        </p:spPr>
        <p:txBody>
          <a:bodyPr vert="horz" anchor="ctr" anchorCtr="0">
            <a:normAutofit/>
          </a:bodyPr>
          <a:lstStyle/>
          <a:p>
            <a:r>
              <a:rPr lang="fr-FR" sz="2000" dirty="0" smtClean="0">
                <a:solidFill>
                  <a:schemeClr val="bg1"/>
                </a:solidFill>
                <a:latin typeface="Arial" charset="0"/>
                <a:ea typeface="Arial" charset="0"/>
                <a:cs typeface="Arial" charset="0"/>
              </a:rPr>
              <a:t>Débit journalier (</a:t>
            </a:r>
            <a:r>
              <a:rPr lang="fr-FR" sz="2000" dirty="0" err="1" smtClean="0">
                <a:solidFill>
                  <a:schemeClr val="bg1"/>
                </a:solidFill>
                <a:latin typeface="Arial" charset="0"/>
                <a:ea typeface="Arial" charset="0"/>
                <a:cs typeface="Arial" charset="0"/>
              </a:rPr>
              <a:t>Qjm</a:t>
            </a:r>
            <a:r>
              <a:rPr lang="fr-FR" sz="2000" dirty="0" smtClean="0">
                <a:solidFill>
                  <a:schemeClr val="bg1"/>
                </a:solidFill>
                <a:latin typeface="Arial" charset="0"/>
                <a:ea typeface="Arial" charset="0"/>
                <a:cs typeface="Arial" charset="0"/>
              </a:rPr>
              <a:t>)</a:t>
            </a:r>
            <a:br>
              <a:rPr lang="fr-FR" sz="2000" dirty="0" smtClean="0">
                <a:solidFill>
                  <a:schemeClr val="bg1"/>
                </a:solidFill>
                <a:latin typeface="Arial" charset="0"/>
                <a:ea typeface="Arial" charset="0"/>
                <a:cs typeface="Arial" charset="0"/>
              </a:rPr>
            </a:br>
            <a:endParaRPr lang="fr-FR" sz="2000" dirty="0">
              <a:solidFill>
                <a:schemeClr val="bg1"/>
              </a:solidFill>
              <a:latin typeface="Arial" charset="0"/>
              <a:ea typeface="Arial" charset="0"/>
              <a:cs typeface="Arial" charset="0"/>
            </a:endParaRPr>
          </a:p>
        </p:txBody>
      </p:sp>
      <p:sp>
        <p:nvSpPr>
          <p:cNvPr id="3" name="Sous-titre 2"/>
          <p:cNvSpPr>
            <a:spLocks noGrp="1"/>
          </p:cNvSpPr>
          <p:nvPr>
            <p:ph type="subTitle" idx="1"/>
          </p:nvPr>
        </p:nvSpPr>
        <p:spPr>
          <a:xfrm>
            <a:off x="6833135" y="2348052"/>
            <a:ext cx="4643718" cy="1655762"/>
          </a:xfrm>
        </p:spPr>
        <p:txBody>
          <a:bodyPr>
            <a:normAutofit lnSpcReduction="10000"/>
          </a:bodyPr>
          <a:lstStyle/>
          <a:p>
            <a:pPr algn="just"/>
            <a:r>
              <a:rPr lang="fr-FR" sz="1600" dirty="0" smtClean="0">
                <a:solidFill>
                  <a:schemeClr val="bg1"/>
                </a:solidFill>
                <a:latin typeface="Arial" charset="0"/>
                <a:ea typeface="Arial" charset="0"/>
                <a:cs typeface="Arial" charset="0"/>
              </a:rPr>
              <a:t>11 stations hydrographiques (LAMG et LAMM ne disposent pas de données sur le </a:t>
            </a:r>
            <a:r>
              <a:rPr lang="fr-FR" sz="1600" dirty="0" err="1">
                <a:solidFill>
                  <a:schemeClr val="bg1"/>
                </a:solidFill>
                <a:latin typeface="Arial" charset="0"/>
                <a:ea typeface="Arial" charset="0"/>
                <a:cs typeface="Arial" charset="0"/>
              </a:rPr>
              <a:t>Q</a:t>
            </a:r>
            <a:r>
              <a:rPr lang="fr-FR" sz="1600" dirty="0" err="1" smtClean="0">
                <a:solidFill>
                  <a:schemeClr val="bg1"/>
                </a:solidFill>
                <a:latin typeface="Arial" charset="0"/>
                <a:ea typeface="Arial" charset="0"/>
                <a:cs typeface="Arial" charset="0"/>
              </a:rPr>
              <a:t>jm</a:t>
            </a:r>
            <a:r>
              <a:rPr lang="fr-FR" sz="1600" dirty="0" smtClean="0">
                <a:solidFill>
                  <a:schemeClr val="bg1"/>
                </a:solidFill>
                <a:latin typeface="Arial" charset="0"/>
                <a:ea typeface="Arial" charset="0"/>
                <a:cs typeface="Arial" charset="0"/>
              </a:rPr>
              <a:t>)</a:t>
            </a:r>
          </a:p>
          <a:p>
            <a:pPr algn="just"/>
            <a:endParaRPr lang="fr-FR" sz="1600" dirty="0">
              <a:solidFill>
                <a:schemeClr val="bg1"/>
              </a:solidFill>
              <a:latin typeface="Arial" charset="0"/>
              <a:ea typeface="Arial" charset="0"/>
              <a:cs typeface="Arial" charset="0"/>
            </a:endParaRPr>
          </a:p>
          <a:p>
            <a:pPr algn="just"/>
            <a:r>
              <a:rPr lang="fr-FR" sz="1600" dirty="0" smtClean="0">
                <a:solidFill>
                  <a:schemeClr val="bg1"/>
                </a:solidFill>
                <a:latin typeface="Arial" charset="0"/>
                <a:ea typeface="Arial" charset="0"/>
                <a:cs typeface="Arial" charset="0"/>
              </a:rPr>
              <a:t>LAMC a une faible corrélation avec les autres stations car cette station n’est pas située sur la même fleuve que les autres</a:t>
            </a:r>
          </a:p>
          <a:p>
            <a:pPr algn="just"/>
            <a:endParaRPr lang="fr-FR" sz="1600" dirty="0">
              <a:solidFill>
                <a:schemeClr val="bg1"/>
              </a:solidFill>
              <a:latin typeface="Arial" charset="0"/>
              <a:ea typeface="Arial" charset="0"/>
              <a:cs typeface="Arial" charset="0"/>
            </a:endParaRPr>
          </a:p>
        </p:txBody>
      </p:sp>
      <p:sp>
        <p:nvSpPr>
          <p:cNvPr id="5" name="Espace réservé du numéro de diapositive 4"/>
          <p:cNvSpPr>
            <a:spLocks noGrp="1"/>
          </p:cNvSpPr>
          <p:nvPr>
            <p:ph type="sldNum" sz="quarter" idx="12"/>
          </p:nvPr>
        </p:nvSpPr>
        <p:spPr/>
        <p:txBody>
          <a:bodyPr/>
          <a:lstStyle/>
          <a:p>
            <a:fld id="{CD712DBA-3B94-FA44-8A49-AA0A221C1FFE}" type="slidenum">
              <a:rPr lang="fr-FR" smtClean="0"/>
              <a:t>17</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38801"/>
            <a:ext cx="5528983" cy="5091112"/>
          </a:xfrm>
          <a:prstGeom prst="rect">
            <a:avLst/>
          </a:prstGeom>
        </p:spPr>
      </p:pic>
      <p:sp>
        <p:nvSpPr>
          <p:cNvPr id="8" name="Titre 1"/>
          <p:cNvSpPr txBox="1">
            <a:spLocks/>
          </p:cNvSpPr>
          <p:nvPr/>
        </p:nvSpPr>
        <p:spPr>
          <a:xfrm>
            <a:off x="361950" y="155275"/>
            <a:ext cx="11430000" cy="8453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2.3 Compréhension des variables hydrographiques du B.V. Lézarde </a:t>
            </a:r>
          </a:p>
          <a:p>
            <a:pPr algn="just">
              <a:lnSpc>
                <a:spcPct val="100000"/>
              </a:lnSpc>
            </a:pPr>
            <a:r>
              <a:rPr lang="fr-FR" sz="2200" dirty="0" smtClean="0">
                <a:solidFill>
                  <a:schemeClr val="bg1"/>
                </a:solidFill>
                <a:latin typeface="Arial" charset="0"/>
                <a:ea typeface="Arial" charset="0"/>
                <a:cs typeface="Arial" charset="0"/>
              </a:rPr>
              <a:t>2.3.4 Corrélation </a:t>
            </a:r>
            <a:r>
              <a:rPr lang="fr-FR" sz="2200" dirty="0" err="1" smtClean="0">
                <a:solidFill>
                  <a:schemeClr val="bg1"/>
                </a:solidFill>
                <a:latin typeface="Arial" charset="0"/>
                <a:ea typeface="Arial" charset="0"/>
                <a:cs typeface="Arial" charset="0"/>
              </a:rPr>
              <a:t>spearman</a:t>
            </a:r>
            <a:r>
              <a:rPr lang="fr-FR" sz="2200" dirty="0" smtClean="0">
                <a:solidFill>
                  <a:schemeClr val="bg1"/>
                </a:solidFill>
                <a:latin typeface="Arial" charset="0"/>
                <a:ea typeface="Arial" charset="0"/>
                <a:cs typeface="Arial" charset="0"/>
              </a:rPr>
              <a:t> entre les stations hydrographiques sur le </a:t>
            </a:r>
            <a:r>
              <a:rPr lang="fr-FR" sz="2200" dirty="0" err="1" smtClean="0">
                <a:solidFill>
                  <a:schemeClr val="bg1"/>
                </a:solidFill>
                <a:latin typeface="Arial" charset="0"/>
                <a:ea typeface="Arial" charset="0"/>
                <a:cs typeface="Arial" charset="0"/>
              </a:rPr>
              <a:t>Qjm</a:t>
            </a:r>
            <a:endParaRPr lang="fr-FR" sz="2200" dirty="0" smtClean="0"/>
          </a:p>
        </p:txBody>
      </p:sp>
    </p:spTree>
    <p:extLst>
      <p:ext uri="{BB962C8B-B14F-4D97-AF65-F5344CB8AC3E}">
        <p14:creationId xmlns:p14="http://schemas.microsoft.com/office/powerpoint/2010/main" val="1338899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18</a:t>
            </a:fld>
            <a:endParaRPr lang="fr-FR">
              <a:latin typeface="Arial" charset="0"/>
              <a:ea typeface="Arial" charset="0"/>
              <a:cs typeface="Arial" charset="0"/>
            </a:endParaRP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2.4.1 Climatologie de l’ensemble des stations hydrographiques du B.V. Lézarde</a:t>
            </a:r>
          </a:p>
          <a:p>
            <a:pPr algn="just">
              <a:lnSpc>
                <a:spcPct val="100000"/>
              </a:lnSpc>
            </a:pPr>
            <a:r>
              <a:rPr lang="fr-FR" sz="2200" dirty="0" smtClean="0">
                <a:solidFill>
                  <a:schemeClr val="bg1"/>
                </a:solidFill>
                <a:latin typeface="Arial" charset="0"/>
                <a:ea typeface="Arial" charset="0"/>
                <a:cs typeface="Arial" charset="0"/>
              </a:rPr>
              <a:t>2.4.1.1 </a:t>
            </a:r>
            <a:r>
              <a:rPr lang="fr-FR" sz="2200" dirty="0" err="1" smtClean="0">
                <a:solidFill>
                  <a:schemeClr val="bg1"/>
                </a:solidFill>
                <a:latin typeface="Arial" charset="0"/>
                <a:ea typeface="Arial" charset="0"/>
                <a:cs typeface="Arial" charset="0"/>
              </a:rPr>
              <a:t>Htemps</a:t>
            </a:r>
            <a:endParaRPr lang="fr-FR" sz="2200" dirty="0" smtClean="0">
              <a:latin typeface="Arial" charset="0"/>
              <a:ea typeface="Arial" charset="0"/>
              <a:cs typeface="Arial"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422400"/>
            <a:ext cx="6563360" cy="5299075"/>
          </a:xfrm>
          <a:prstGeom prst="rect">
            <a:avLst/>
          </a:prstGeom>
          <a:solidFill>
            <a:schemeClr val="bg1"/>
          </a:solidFill>
        </p:spPr>
      </p:pic>
      <p:sp>
        <p:nvSpPr>
          <p:cNvPr id="3" name="ZoneTexte 2"/>
          <p:cNvSpPr txBox="1"/>
          <p:nvPr/>
        </p:nvSpPr>
        <p:spPr>
          <a:xfrm>
            <a:off x="7637929" y="5892581"/>
            <a:ext cx="3495040" cy="646331"/>
          </a:xfrm>
          <a:prstGeom prst="rect">
            <a:avLst/>
          </a:prstGeom>
          <a:noFill/>
        </p:spPr>
        <p:txBody>
          <a:bodyPr wrap="square" rtlCol="0">
            <a:spAutoFit/>
          </a:bodyPr>
          <a:lstStyle/>
          <a:p>
            <a:pPr algn="just"/>
            <a:r>
              <a:rPr lang="fr-FR" dirty="0" smtClean="0">
                <a:solidFill>
                  <a:srgbClr val="FFFF00"/>
                </a:solidFill>
                <a:latin typeface="Arial" charset="0"/>
                <a:ea typeface="Arial" charset="0"/>
                <a:cs typeface="Arial" charset="0"/>
              </a:rPr>
              <a:t>Pas réalisé sur le </a:t>
            </a:r>
            <a:r>
              <a:rPr lang="fr-FR" dirty="0" err="1" smtClean="0">
                <a:solidFill>
                  <a:srgbClr val="FFFF00"/>
                </a:solidFill>
                <a:latin typeface="Arial" charset="0"/>
                <a:ea typeface="Arial" charset="0"/>
                <a:cs typeface="Arial" charset="0"/>
              </a:rPr>
              <a:t>Qjm</a:t>
            </a:r>
            <a:r>
              <a:rPr lang="fr-FR" dirty="0" smtClean="0">
                <a:solidFill>
                  <a:srgbClr val="FFFF00"/>
                </a:solidFill>
                <a:latin typeface="Arial" charset="0"/>
                <a:ea typeface="Arial" charset="0"/>
                <a:cs typeface="Arial" charset="0"/>
              </a:rPr>
              <a:t>, pas de problème en cas de besoin</a:t>
            </a:r>
            <a:endParaRPr lang="fr-FR" dirty="0">
              <a:solidFill>
                <a:srgbClr val="FFFF00"/>
              </a:solidFill>
              <a:latin typeface="Arial" charset="0"/>
              <a:ea typeface="Arial" charset="0"/>
              <a:cs typeface="Arial" charset="0"/>
            </a:endParaRPr>
          </a:p>
        </p:txBody>
      </p:sp>
      <p:sp>
        <p:nvSpPr>
          <p:cNvPr id="6" name="ZoneTexte 5"/>
          <p:cNvSpPr txBox="1"/>
          <p:nvPr/>
        </p:nvSpPr>
        <p:spPr>
          <a:xfrm>
            <a:off x="7490571" y="2688427"/>
            <a:ext cx="4333315" cy="923330"/>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LAMR : cette station présente une très forte variabilité (surtout en fin d’été)</a:t>
            </a:r>
          </a:p>
          <a:p>
            <a:pPr algn="just"/>
            <a:r>
              <a:rPr lang="fr-FR" dirty="0" smtClean="0">
                <a:solidFill>
                  <a:schemeClr val="bg1"/>
                </a:solidFill>
                <a:latin typeface="Arial" charset="0"/>
                <a:ea typeface="Arial" charset="0"/>
                <a:cs typeface="Arial" charset="0"/>
              </a:rPr>
              <a:t>LAMM : représente une forte variabilité</a:t>
            </a:r>
            <a:endParaRPr lang="fr-FR" dirty="0">
              <a:solidFill>
                <a:schemeClr val="bg1"/>
              </a:solidFill>
              <a:latin typeface="Arial" charset="0"/>
              <a:ea typeface="Arial" charset="0"/>
              <a:cs typeface="Arial" charset="0"/>
            </a:endParaRPr>
          </a:p>
        </p:txBody>
      </p:sp>
      <p:sp>
        <p:nvSpPr>
          <p:cNvPr id="8" name="ZoneTexte 7"/>
          <p:cNvSpPr txBox="1"/>
          <p:nvPr/>
        </p:nvSpPr>
        <p:spPr>
          <a:xfrm>
            <a:off x="7490571" y="1422400"/>
            <a:ext cx="4333315" cy="1200329"/>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Objectif : </a:t>
            </a:r>
          </a:p>
          <a:p>
            <a:pPr algn="just"/>
            <a:r>
              <a:rPr lang="fr-FR" dirty="0" smtClean="0">
                <a:solidFill>
                  <a:schemeClr val="bg1"/>
                </a:solidFill>
                <a:latin typeface="Arial" charset="0"/>
                <a:ea typeface="Arial" charset="0"/>
                <a:cs typeface="Arial" charset="0"/>
              </a:rPr>
              <a:t>conna</a:t>
            </a:r>
            <a:r>
              <a:rPr lang="fr-FR" dirty="0" smtClean="0">
                <a:solidFill>
                  <a:schemeClr val="bg1"/>
                </a:solidFill>
                <a:latin typeface="Arial" charset="0"/>
                <a:ea typeface="Arial" charset="0"/>
                <a:cs typeface="Arial" charset="0"/>
              </a:rPr>
              <a:t>ître la distribution des données afin de comprendre les moins fortes corrélations dans certains cas</a:t>
            </a:r>
            <a:endParaRPr lang="fr-FR" dirty="0">
              <a:solidFill>
                <a:schemeClr val="bg1"/>
              </a:solidFill>
              <a:latin typeface="Arial" charset="0"/>
              <a:ea typeface="Arial" charset="0"/>
              <a:cs typeface="Arial" charset="0"/>
            </a:endParaRPr>
          </a:p>
        </p:txBody>
      </p:sp>
      <p:sp>
        <p:nvSpPr>
          <p:cNvPr id="10" name="ZoneTexte 9"/>
          <p:cNvSpPr txBox="1"/>
          <p:nvPr/>
        </p:nvSpPr>
        <p:spPr>
          <a:xfrm>
            <a:off x="7490571" y="3705188"/>
            <a:ext cx="4301379" cy="923330"/>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Les stations FDFB, STJA, GMLP (certaines stations en amont du B.V.) ont une plus faible variabilité  </a:t>
            </a:r>
            <a:endParaRPr lang="fr-FR" dirty="0">
              <a:solidFill>
                <a:schemeClr val="bg1"/>
              </a:solidFill>
              <a:latin typeface="Arial" charset="0"/>
              <a:ea typeface="Arial" charset="0"/>
              <a:cs typeface="Arial" charset="0"/>
            </a:endParaRPr>
          </a:p>
        </p:txBody>
      </p:sp>
      <p:sp>
        <p:nvSpPr>
          <p:cNvPr id="11" name="ZoneTexte 10"/>
          <p:cNvSpPr txBox="1"/>
          <p:nvPr/>
        </p:nvSpPr>
        <p:spPr>
          <a:xfrm>
            <a:off x="7564249" y="4846102"/>
            <a:ext cx="4154021" cy="646331"/>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&gt;&gt; </a:t>
            </a:r>
            <a:r>
              <a:rPr lang="fr-FR" dirty="0" smtClean="0">
                <a:solidFill>
                  <a:schemeClr val="accent1">
                    <a:lumMod val="60000"/>
                    <a:lumOff val="40000"/>
                  </a:schemeClr>
                </a:solidFill>
                <a:latin typeface="Arial" charset="0"/>
                <a:ea typeface="Arial" charset="0"/>
                <a:cs typeface="Arial" charset="0"/>
              </a:rPr>
              <a:t>Influence de la topographie sur le système hydrographique</a:t>
            </a:r>
            <a:endParaRPr lang="fr-FR" dirty="0">
              <a:solidFill>
                <a:schemeClr val="accent1">
                  <a:lumMod val="60000"/>
                  <a:lumOff val="40000"/>
                </a:schemeClr>
              </a:solidFill>
              <a:latin typeface="Arial" charset="0"/>
              <a:ea typeface="Arial" charset="0"/>
              <a:cs typeface="Arial" charset="0"/>
            </a:endParaRPr>
          </a:p>
        </p:txBody>
      </p:sp>
    </p:spTree>
    <p:extLst>
      <p:ext uri="{BB962C8B-B14F-4D97-AF65-F5344CB8AC3E}">
        <p14:creationId xmlns:p14="http://schemas.microsoft.com/office/powerpoint/2010/main" val="1865889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19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2.4.2 La moyenne annuelle de l’ensemble des stations hydrographiques du B.V. Lézarde</a:t>
            </a:r>
          </a:p>
          <a:p>
            <a:pPr algn="just">
              <a:lnSpc>
                <a:spcPct val="100000"/>
              </a:lnSpc>
            </a:pPr>
            <a:r>
              <a:rPr lang="fr-FR" sz="2200" dirty="0" smtClean="0">
                <a:solidFill>
                  <a:schemeClr val="bg1"/>
                </a:solidFill>
                <a:latin typeface="Arial" charset="0"/>
                <a:ea typeface="Arial" charset="0"/>
                <a:cs typeface="Arial" charset="0"/>
              </a:rPr>
              <a:t>2.4.2.1 </a:t>
            </a:r>
            <a:r>
              <a:rPr lang="fr-FR" sz="2200" dirty="0" err="1" smtClean="0">
                <a:solidFill>
                  <a:schemeClr val="bg1"/>
                </a:solidFill>
                <a:latin typeface="Arial" charset="0"/>
                <a:ea typeface="Arial" charset="0"/>
                <a:cs typeface="Arial" charset="0"/>
              </a:rPr>
              <a:t>Htemps</a:t>
            </a:r>
            <a:endParaRPr lang="fr-FR" sz="2200" dirty="0" smtClean="0"/>
          </a:p>
        </p:txBody>
      </p:sp>
      <p:sp>
        <p:nvSpPr>
          <p:cNvPr id="6" name="ZoneTexte 5"/>
          <p:cNvSpPr txBox="1"/>
          <p:nvPr/>
        </p:nvSpPr>
        <p:spPr>
          <a:xfrm>
            <a:off x="6938682" y="5892581"/>
            <a:ext cx="3495040" cy="646331"/>
          </a:xfrm>
          <a:prstGeom prst="rect">
            <a:avLst/>
          </a:prstGeom>
          <a:noFill/>
        </p:spPr>
        <p:txBody>
          <a:bodyPr wrap="square" rtlCol="0">
            <a:spAutoFit/>
          </a:bodyPr>
          <a:lstStyle/>
          <a:p>
            <a:pPr algn="just"/>
            <a:r>
              <a:rPr lang="fr-FR" dirty="0" smtClean="0">
                <a:solidFill>
                  <a:srgbClr val="FFFF00"/>
                </a:solidFill>
              </a:rPr>
              <a:t>Pas réalisé sur le </a:t>
            </a:r>
            <a:r>
              <a:rPr lang="fr-FR" dirty="0" err="1" smtClean="0">
                <a:solidFill>
                  <a:srgbClr val="FFFF00"/>
                </a:solidFill>
              </a:rPr>
              <a:t>Qjm</a:t>
            </a:r>
            <a:r>
              <a:rPr lang="fr-FR" dirty="0" smtClean="0">
                <a:solidFill>
                  <a:srgbClr val="FFFF00"/>
                </a:solidFill>
              </a:rPr>
              <a:t>, pas de problème en cas de besoin</a:t>
            </a:r>
            <a:endParaRPr lang="fr-FR" dirty="0">
              <a:solidFill>
                <a:srgbClr val="FFFF0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1422081"/>
            <a:ext cx="5811520" cy="5299393"/>
          </a:xfrm>
          <a:prstGeom prst="rect">
            <a:avLst/>
          </a:prstGeom>
          <a:solidFill>
            <a:schemeClr val="bg1"/>
          </a:solidFill>
        </p:spPr>
      </p:pic>
      <p:sp>
        <p:nvSpPr>
          <p:cNvPr id="3" name="ZoneTexte 2"/>
          <p:cNvSpPr txBox="1"/>
          <p:nvPr/>
        </p:nvSpPr>
        <p:spPr>
          <a:xfrm>
            <a:off x="6938682" y="1422081"/>
            <a:ext cx="5068421" cy="1200329"/>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Objectif :</a:t>
            </a:r>
          </a:p>
          <a:p>
            <a:pPr algn="just"/>
            <a:r>
              <a:rPr lang="fr-FR" dirty="0" smtClean="0">
                <a:solidFill>
                  <a:schemeClr val="bg1"/>
                </a:solidFill>
                <a:latin typeface="Arial" charset="0"/>
                <a:ea typeface="Arial" charset="0"/>
                <a:cs typeface="Arial" charset="0"/>
              </a:rPr>
              <a:t>Analyser l’évolution temporelle afin de connaître s’il y a des variabilités interannuelles et comment se-sont-elles manifestées par station </a:t>
            </a:r>
            <a:endParaRPr lang="fr-FR" dirty="0">
              <a:solidFill>
                <a:schemeClr val="bg1"/>
              </a:solidFill>
              <a:latin typeface="Arial" charset="0"/>
              <a:ea typeface="Arial" charset="0"/>
              <a:cs typeface="Arial" charset="0"/>
            </a:endParaRPr>
          </a:p>
        </p:txBody>
      </p:sp>
      <p:sp>
        <p:nvSpPr>
          <p:cNvPr id="7" name="ZoneTexte 6"/>
          <p:cNvSpPr txBox="1"/>
          <p:nvPr/>
        </p:nvSpPr>
        <p:spPr>
          <a:xfrm>
            <a:off x="6938682" y="2850776"/>
            <a:ext cx="4853268" cy="1477328"/>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Une très forte de chute de l’hauteur d’eau annuelle entre 2011 et 2012 est remarquée à la station LAML. Cette chute est remarquée dans presque toutes stations du B.V. Lézarde sauf la STJB</a:t>
            </a:r>
            <a:endParaRPr lang="fr-FR" dirty="0">
              <a:solidFill>
                <a:schemeClr val="bg1"/>
              </a:solidFill>
              <a:latin typeface="Arial" charset="0"/>
              <a:ea typeface="Arial" charset="0"/>
              <a:cs typeface="Arial" charset="0"/>
            </a:endParaRPr>
          </a:p>
        </p:txBody>
      </p:sp>
      <p:sp>
        <p:nvSpPr>
          <p:cNvPr id="8" name="ZoneTexte 7"/>
          <p:cNvSpPr txBox="1"/>
          <p:nvPr/>
        </p:nvSpPr>
        <p:spPr>
          <a:xfrm>
            <a:off x="7154282" y="4526299"/>
            <a:ext cx="4499836" cy="646331"/>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Le manque des données impacte la compréhension de l’évolution</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635157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latin typeface="Arial" charset="0"/>
                <a:ea typeface="Arial" charset="0"/>
                <a:cs typeface="Arial" charset="0"/>
              </a:rPr>
              <a:t>Questions scientifiques</a:t>
            </a:r>
            <a:endParaRPr lang="fr-FR">
              <a:latin typeface="Arial" charset="0"/>
              <a:ea typeface="Arial" charset="0"/>
              <a:cs typeface="Arial" charset="0"/>
            </a:endParaRPr>
          </a:p>
        </p:txBody>
      </p:sp>
      <p:sp>
        <p:nvSpPr>
          <p:cNvPr id="3" name="Espace réservé du contenu 2"/>
          <p:cNvSpPr>
            <a:spLocks noGrp="1"/>
          </p:cNvSpPr>
          <p:nvPr>
            <p:ph idx="1"/>
          </p:nvPr>
        </p:nvSpPr>
        <p:spPr/>
        <p:txBody>
          <a:bodyPr>
            <a:normAutofit/>
          </a:bodyPr>
          <a:lstStyle/>
          <a:p>
            <a:pPr algn="just">
              <a:buFontTx/>
              <a:buChar char="-"/>
            </a:pPr>
            <a:r>
              <a:rPr lang="fr-FR" dirty="0">
                <a:latin typeface="Arial" charset="0"/>
                <a:ea typeface="Arial" charset="0"/>
                <a:cs typeface="Arial" charset="0"/>
              </a:rPr>
              <a:t>Quelles sont les stations météo dans un bassin versant (B.V.) ?</a:t>
            </a:r>
          </a:p>
          <a:p>
            <a:pPr algn="just">
              <a:buFontTx/>
              <a:buChar char="-"/>
            </a:pPr>
            <a:r>
              <a:rPr lang="fr-FR" dirty="0">
                <a:latin typeface="Arial" charset="0"/>
                <a:ea typeface="Arial" charset="0"/>
                <a:cs typeface="Arial" charset="0"/>
              </a:rPr>
              <a:t> Pour chaque station météo (</a:t>
            </a:r>
            <a:r>
              <a:rPr lang="fr-FR" dirty="0" err="1">
                <a:latin typeface="Arial" charset="0"/>
                <a:ea typeface="Arial" charset="0"/>
                <a:cs typeface="Arial" charset="0"/>
              </a:rPr>
              <a:t>pr</a:t>
            </a:r>
            <a:r>
              <a:rPr lang="fr-FR" dirty="0">
                <a:latin typeface="Arial" charset="0"/>
                <a:ea typeface="Arial" charset="0"/>
                <a:cs typeface="Arial" charset="0"/>
              </a:rPr>
              <a:t>), quelle est la liste des stations hydrographiques ?</a:t>
            </a:r>
          </a:p>
          <a:p>
            <a:pPr lvl="1" algn="just">
              <a:buFont typeface="Arial" charset="0"/>
              <a:buChar char="•"/>
            </a:pPr>
            <a:r>
              <a:rPr lang="fr-FR" sz="2800" dirty="0">
                <a:latin typeface="Arial" charset="0"/>
                <a:ea typeface="Arial" charset="0"/>
                <a:cs typeface="Arial" charset="0"/>
              </a:rPr>
              <a:t>Évaluer l’impact de la distance entre la station météo et la station hydrographique</a:t>
            </a:r>
          </a:p>
          <a:p>
            <a:pPr lvl="1" algn="just">
              <a:buFont typeface="Arial" charset="0"/>
              <a:buChar char="•"/>
            </a:pPr>
            <a:r>
              <a:rPr lang="fr-FR" sz="2800" dirty="0">
                <a:solidFill>
                  <a:schemeClr val="bg1">
                    <a:lumMod val="50000"/>
                  </a:schemeClr>
                </a:solidFill>
                <a:latin typeface="Arial" charset="0"/>
                <a:ea typeface="Arial" charset="0"/>
                <a:cs typeface="Arial" charset="0"/>
              </a:rPr>
              <a:t>Évaluer l’impact de la différence d’altitude </a:t>
            </a:r>
          </a:p>
          <a:p>
            <a:pPr marL="457200" lvl="1" indent="0" algn="just">
              <a:buNone/>
            </a:pPr>
            <a:endParaRPr lang="fr-FR" sz="2800" dirty="0">
              <a:latin typeface="Arial" charset="0"/>
              <a:ea typeface="Arial" charset="0"/>
              <a:cs typeface="Arial" charset="0"/>
            </a:endParaRPr>
          </a:p>
          <a:p>
            <a:pPr marL="0" lvl="1" indent="0" algn="just">
              <a:buNone/>
            </a:pPr>
            <a:r>
              <a:rPr lang="fr-FR" sz="2800" dirty="0">
                <a:latin typeface="Arial" charset="0"/>
                <a:ea typeface="Arial" charset="0"/>
                <a:cs typeface="Arial" charset="0"/>
              </a:rPr>
              <a:t>- Quelle est la relation entre les précipitations et l’hydrographie (</a:t>
            </a:r>
            <a:r>
              <a:rPr lang="fr-FR" sz="2800" dirty="0" err="1">
                <a:latin typeface="Arial" charset="0"/>
                <a:ea typeface="Arial" charset="0"/>
                <a:cs typeface="Arial" charset="0"/>
              </a:rPr>
              <a:t>htemps</a:t>
            </a:r>
            <a:r>
              <a:rPr lang="fr-FR" sz="2800" dirty="0">
                <a:latin typeface="Arial" charset="0"/>
                <a:ea typeface="Arial" charset="0"/>
                <a:cs typeface="Arial" charset="0"/>
              </a:rPr>
              <a:t>, </a:t>
            </a:r>
            <a:r>
              <a:rPr lang="fr-FR" sz="2800" dirty="0" err="1">
                <a:latin typeface="Arial" charset="0"/>
                <a:ea typeface="Arial" charset="0"/>
                <a:cs typeface="Arial" charset="0"/>
              </a:rPr>
              <a:t>qjm</a:t>
            </a:r>
            <a:r>
              <a:rPr lang="fr-FR" sz="2800" dirty="0">
                <a:latin typeface="Arial" charset="0"/>
                <a:ea typeface="Arial" charset="0"/>
                <a:cs typeface="Arial" charset="0"/>
              </a:rPr>
              <a:t>) ?</a:t>
            </a: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2</a:t>
            </a:fld>
            <a:endParaRPr lang="fr-FR"/>
          </a:p>
        </p:txBody>
      </p:sp>
    </p:spTree>
    <p:extLst>
      <p:ext uri="{BB962C8B-B14F-4D97-AF65-F5344CB8AC3E}">
        <p14:creationId xmlns:p14="http://schemas.microsoft.com/office/powerpoint/2010/main" val="875369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20</a:t>
            </a:fld>
            <a:endParaRPr lang="fr-FR"/>
          </a:p>
        </p:txBody>
      </p:sp>
      <p:sp>
        <p:nvSpPr>
          <p:cNvPr id="5" name="Titre 1"/>
          <p:cNvSpPr txBox="1">
            <a:spLocks/>
          </p:cNvSpPr>
          <p:nvPr/>
        </p:nvSpPr>
        <p:spPr>
          <a:xfrm>
            <a:off x="203200" y="155275"/>
            <a:ext cx="1174496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2.4.3 Box-plot de la climatologie de l’ensemble des stations hydrographiques du B.V. Lézarde</a:t>
            </a:r>
          </a:p>
          <a:p>
            <a:pPr algn="just">
              <a:lnSpc>
                <a:spcPct val="100000"/>
              </a:lnSpc>
            </a:pPr>
            <a:r>
              <a:rPr lang="fr-FR" sz="2200" dirty="0" smtClean="0">
                <a:solidFill>
                  <a:schemeClr val="bg1"/>
                </a:solidFill>
                <a:latin typeface="Arial" charset="0"/>
                <a:ea typeface="Arial" charset="0"/>
                <a:cs typeface="Arial" charset="0"/>
              </a:rPr>
              <a:t>2.4.3.1 </a:t>
            </a:r>
            <a:r>
              <a:rPr lang="fr-FR" sz="2200" dirty="0" err="1" smtClean="0">
                <a:solidFill>
                  <a:schemeClr val="bg1"/>
                </a:solidFill>
                <a:latin typeface="Arial" charset="0"/>
                <a:ea typeface="Arial" charset="0"/>
                <a:cs typeface="Arial" charset="0"/>
              </a:rPr>
              <a:t>Htemps</a:t>
            </a:r>
            <a:endParaRPr lang="fr-FR" sz="2200" dirty="0" smtClean="0"/>
          </a:p>
        </p:txBody>
      </p:sp>
      <p:sp>
        <p:nvSpPr>
          <p:cNvPr id="6" name="ZoneTexte 5"/>
          <p:cNvSpPr txBox="1"/>
          <p:nvPr/>
        </p:nvSpPr>
        <p:spPr>
          <a:xfrm>
            <a:off x="6493510" y="5977212"/>
            <a:ext cx="3495040" cy="646331"/>
          </a:xfrm>
          <a:prstGeom prst="rect">
            <a:avLst/>
          </a:prstGeom>
          <a:noFill/>
        </p:spPr>
        <p:txBody>
          <a:bodyPr wrap="square" rtlCol="0">
            <a:spAutoFit/>
          </a:bodyPr>
          <a:lstStyle/>
          <a:p>
            <a:pPr algn="just"/>
            <a:r>
              <a:rPr lang="fr-FR" dirty="0" smtClean="0">
                <a:solidFill>
                  <a:srgbClr val="FFFF00"/>
                </a:solidFill>
              </a:rPr>
              <a:t>Pas réalisé sur le </a:t>
            </a:r>
            <a:r>
              <a:rPr lang="fr-FR" dirty="0" err="1" smtClean="0">
                <a:solidFill>
                  <a:srgbClr val="FFFF00"/>
                </a:solidFill>
              </a:rPr>
              <a:t>Qjm</a:t>
            </a:r>
            <a:r>
              <a:rPr lang="fr-FR" dirty="0" smtClean="0">
                <a:solidFill>
                  <a:srgbClr val="FFFF00"/>
                </a:solidFill>
              </a:rPr>
              <a:t>, pas de problème en cas de besoin</a:t>
            </a:r>
            <a:endParaRPr lang="fr-FR" dirty="0">
              <a:solidFill>
                <a:srgbClr val="FFFF0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20" y="1239520"/>
            <a:ext cx="5781040" cy="5481955"/>
          </a:xfrm>
          <a:prstGeom prst="rect">
            <a:avLst/>
          </a:prstGeom>
          <a:solidFill>
            <a:schemeClr val="bg1"/>
          </a:solidFill>
        </p:spPr>
      </p:pic>
      <p:sp>
        <p:nvSpPr>
          <p:cNvPr id="7" name="ZoneTexte 6"/>
          <p:cNvSpPr txBox="1"/>
          <p:nvPr/>
        </p:nvSpPr>
        <p:spPr>
          <a:xfrm>
            <a:off x="6243320" y="2162850"/>
            <a:ext cx="5618480" cy="923330"/>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 Sans les représentations des </a:t>
            </a:r>
            <a:r>
              <a:rPr lang="fr-FR" dirty="0" err="1" smtClean="0">
                <a:solidFill>
                  <a:schemeClr val="bg1"/>
                </a:solidFill>
                <a:latin typeface="Arial" charset="0"/>
                <a:ea typeface="Arial" charset="0"/>
                <a:cs typeface="Arial" charset="0"/>
              </a:rPr>
              <a:t>outliers</a:t>
            </a:r>
            <a:r>
              <a:rPr lang="fr-FR" dirty="0" smtClean="0">
                <a:solidFill>
                  <a:schemeClr val="bg1"/>
                </a:solidFill>
                <a:latin typeface="Arial" charset="0"/>
                <a:ea typeface="Arial" charset="0"/>
                <a:cs typeface="Arial" charset="0"/>
              </a:rPr>
              <a:t> pour mieux garder les structures des boîtes</a:t>
            </a:r>
          </a:p>
          <a:p>
            <a:pPr algn="just"/>
            <a:r>
              <a:rPr lang="fr-FR" dirty="0" smtClean="0">
                <a:solidFill>
                  <a:schemeClr val="bg1"/>
                </a:solidFill>
                <a:latin typeface="Arial" charset="0"/>
                <a:ea typeface="Arial" charset="0"/>
                <a:cs typeface="Arial" charset="0"/>
              </a:rPr>
              <a:t>- C’est avec le test de significativité (confidence 95)</a:t>
            </a:r>
            <a:endParaRPr lang="fr-FR" dirty="0">
              <a:solidFill>
                <a:schemeClr val="bg1"/>
              </a:solidFill>
              <a:latin typeface="Arial" charset="0"/>
              <a:ea typeface="Arial" charset="0"/>
              <a:cs typeface="Arial" charset="0"/>
            </a:endParaRPr>
          </a:p>
        </p:txBody>
      </p:sp>
      <p:sp>
        <p:nvSpPr>
          <p:cNvPr id="8" name="ZoneTexte 7"/>
          <p:cNvSpPr txBox="1"/>
          <p:nvPr/>
        </p:nvSpPr>
        <p:spPr>
          <a:xfrm>
            <a:off x="6493510" y="1239520"/>
            <a:ext cx="5118100" cy="923330"/>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Objectif :</a:t>
            </a:r>
          </a:p>
          <a:p>
            <a:pPr algn="just"/>
            <a:r>
              <a:rPr lang="fr-FR" dirty="0" smtClean="0">
                <a:solidFill>
                  <a:schemeClr val="bg1"/>
                </a:solidFill>
                <a:latin typeface="Arial" charset="0"/>
                <a:ea typeface="Arial" charset="0"/>
                <a:cs typeface="Arial" charset="0"/>
              </a:rPr>
              <a:t>Mieux conna</a:t>
            </a:r>
            <a:r>
              <a:rPr lang="fr-FR" dirty="0" smtClean="0">
                <a:solidFill>
                  <a:schemeClr val="bg1"/>
                </a:solidFill>
                <a:latin typeface="Arial" charset="0"/>
                <a:ea typeface="Arial" charset="0"/>
                <a:cs typeface="Arial" charset="0"/>
              </a:rPr>
              <a:t>ître la distribution de la climatologie de toutes stations hydrographiques</a:t>
            </a:r>
            <a:endParaRPr lang="fr-FR" dirty="0">
              <a:solidFill>
                <a:schemeClr val="bg1"/>
              </a:solidFill>
              <a:latin typeface="Arial" charset="0"/>
              <a:ea typeface="Arial" charset="0"/>
              <a:cs typeface="Arial" charset="0"/>
            </a:endParaRPr>
          </a:p>
        </p:txBody>
      </p:sp>
      <p:sp>
        <p:nvSpPr>
          <p:cNvPr id="9" name="ZoneTexte 8"/>
          <p:cNvSpPr txBox="1"/>
          <p:nvPr/>
        </p:nvSpPr>
        <p:spPr>
          <a:xfrm>
            <a:off x="6493510" y="3393485"/>
            <a:ext cx="4748530" cy="646331"/>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Stations d’une très faible variabilité :</a:t>
            </a:r>
          </a:p>
          <a:p>
            <a:r>
              <a:rPr lang="fr-FR" dirty="0" smtClean="0">
                <a:solidFill>
                  <a:schemeClr val="bg1"/>
                </a:solidFill>
                <a:latin typeface="Arial" charset="0"/>
                <a:ea typeface="Arial" charset="0"/>
                <a:cs typeface="Arial" charset="0"/>
              </a:rPr>
              <a:t>FDFB, GMLP, LAMC, LAMM, STJA, STJB</a:t>
            </a:r>
            <a:endParaRPr lang="fr-FR" dirty="0">
              <a:solidFill>
                <a:schemeClr val="bg1"/>
              </a:solidFill>
              <a:latin typeface="Arial" charset="0"/>
              <a:ea typeface="Arial" charset="0"/>
              <a:cs typeface="Arial" charset="0"/>
            </a:endParaRPr>
          </a:p>
        </p:txBody>
      </p:sp>
      <p:sp>
        <p:nvSpPr>
          <p:cNvPr id="10" name="ZoneTexte 9"/>
          <p:cNvSpPr txBox="1"/>
          <p:nvPr/>
        </p:nvSpPr>
        <p:spPr>
          <a:xfrm>
            <a:off x="6493510" y="4074933"/>
            <a:ext cx="5368290" cy="646331"/>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Stations d’une forte variabilité :</a:t>
            </a:r>
          </a:p>
          <a:p>
            <a:r>
              <a:rPr lang="fr-FR" dirty="0" smtClean="0">
                <a:solidFill>
                  <a:schemeClr val="bg1"/>
                </a:solidFill>
                <a:latin typeface="Arial" charset="0"/>
                <a:ea typeface="Arial" charset="0"/>
                <a:cs typeface="Arial" charset="0"/>
              </a:rPr>
              <a:t>LAMR, LAMP, LAML, LAMG (stations à l’aval)</a:t>
            </a:r>
          </a:p>
        </p:txBody>
      </p:sp>
      <p:sp>
        <p:nvSpPr>
          <p:cNvPr id="11" name="ZoneTexte 10"/>
          <p:cNvSpPr txBox="1"/>
          <p:nvPr/>
        </p:nvSpPr>
        <p:spPr>
          <a:xfrm>
            <a:off x="6493510" y="4870725"/>
            <a:ext cx="5368290" cy="923330"/>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Stations d’une distribution asymétrique des données : LAML, LAMG</a:t>
            </a:r>
            <a:r>
              <a:rPr lang="zh-CN" altLang="en-US" dirty="0">
                <a:solidFill>
                  <a:schemeClr val="bg1"/>
                </a:solidFill>
                <a:latin typeface="Arial" charset="0"/>
                <a:ea typeface="Arial" charset="0"/>
                <a:cs typeface="Arial" charset="0"/>
              </a:rPr>
              <a:t> </a:t>
            </a:r>
            <a:r>
              <a:rPr lang="en-US" altLang="zh-CN" dirty="0" smtClean="0">
                <a:solidFill>
                  <a:schemeClr val="bg1"/>
                </a:solidFill>
                <a:latin typeface="Arial" charset="0"/>
                <a:ea typeface="Arial" charset="0"/>
                <a:cs typeface="Arial" charset="0"/>
              </a:rPr>
              <a:t> &gt;&gt; </a:t>
            </a:r>
            <a:r>
              <a:rPr lang="en-US" altLang="zh-CN" dirty="0" smtClean="0">
                <a:solidFill>
                  <a:schemeClr val="accent1">
                    <a:lumMod val="60000"/>
                    <a:lumOff val="40000"/>
                  </a:schemeClr>
                </a:solidFill>
                <a:latin typeface="Arial" charset="0"/>
                <a:ea typeface="Arial" charset="0"/>
                <a:cs typeface="Arial" charset="0"/>
              </a:rPr>
              <a:t>impact </a:t>
            </a:r>
            <a:r>
              <a:rPr lang="en-US" altLang="zh-CN" dirty="0" err="1" smtClean="0">
                <a:solidFill>
                  <a:schemeClr val="accent1">
                    <a:lumMod val="60000"/>
                    <a:lumOff val="40000"/>
                  </a:schemeClr>
                </a:solidFill>
                <a:latin typeface="Arial" charset="0"/>
                <a:ea typeface="Arial" charset="0"/>
                <a:cs typeface="Arial" charset="0"/>
              </a:rPr>
              <a:t>sur</a:t>
            </a:r>
            <a:r>
              <a:rPr lang="en-US" altLang="zh-CN" dirty="0" smtClean="0">
                <a:solidFill>
                  <a:schemeClr val="accent1">
                    <a:lumMod val="60000"/>
                    <a:lumOff val="40000"/>
                  </a:schemeClr>
                </a:solidFill>
                <a:latin typeface="Arial" charset="0"/>
                <a:ea typeface="Arial" charset="0"/>
                <a:cs typeface="Arial" charset="0"/>
              </a:rPr>
              <a:t> </a:t>
            </a:r>
            <a:r>
              <a:rPr lang="en-US" altLang="zh-CN" dirty="0" err="1" smtClean="0">
                <a:solidFill>
                  <a:schemeClr val="accent1">
                    <a:lumMod val="60000"/>
                    <a:lumOff val="40000"/>
                  </a:schemeClr>
                </a:solidFill>
                <a:latin typeface="Arial" charset="0"/>
                <a:ea typeface="Arial" charset="0"/>
                <a:cs typeface="Arial" charset="0"/>
              </a:rPr>
              <a:t>l’étude</a:t>
            </a:r>
            <a:r>
              <a:rPr lang="en-US" altLang="zh-CN" dirty="0" smtClean="0">
                <a:solidFill>
                  <a:schemeClr val="accent1">
                    <a:lumMod val="60000"/>
                    <a:lumOff val="40000"/>
                  </a:schemeClr>
                </a:solidFill>
                <a:latin typeface="Arial" charset="0"/>
                <a:ea typeface="Arial" charset="0"/>
                <a:cs typeface="Arial" charset="0"/>
              </a:rPr>
              <a:t> de la relation avec les </a:t>
            </a:r>
            <a:r>
              <a:rPr lang="en-US" altLang="zh-CN" dirty="0" err="1" smtClean="0">
                <a:solidFill>
                  <a:schemeClr val="accent1">
                    <a:lumMod val="60000"/>
                    <a:lumOff val="40000"/>
                  </a:schemeClr>
                </a:solidFill>
                <a:latin typeface="Arial" charset="0"/>
                <a:ea typeface="Arial" charset="0"/>
                <a:cs typeface="Arial" charset="0"/>
              </a:rPr>
              <a:t>précipitations</a:t>
            </a:r>
            <a:r>
              <a:rPr lang="en-US" altLang="zh-CN" dirty="0" smtClean="0">
                <a:solidFill>
                  <a:schemeClr val="accent1">
                    <a:lumMod val="60000"/>
                    <a:lumOff val="40000"/>
                  </a:schemeClr>
                </a:solidFill>
                <a:latin typeface="Arial" charset="0"/>
                <a:ea typeface="Arial" charset="0"/>
                <a:cs typeface="Arial" charset="0"/>
              </a:rPr>
              <a:t> ?</a:t>
            </a:r>
            <a:endParaRPr lang="fr-FR" dirty="0" smtClean="0">
              <a:solidFill>
                <a:schemeClr val="accent1">
                  <a:lumMod val="60000"/>
                  <a:lumOff val="40000"/>
                </a:schemeClr>
              </a:solidFill>
              <a:latin typeface="Arial" charset="0"/>
              <a:ea typeface="Arial" charset="0"/>
              <a:cs typeface="Arial" charset="0"/>
            </a:endParaRPr>
          </a:p>
        </p:txBody>
      </p:sp>
    </p:spTree>
    <p:extLst>
      <p:ext uri="{BB962C8B-B14F-4D97-AF65-F5344CB8AC3E}">
        <p14:creationId xmlns:p14="http://schemas.microsoft.com/office/powerpoint/2010/main" val="577161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21</a:t>
            </a:fld>
            <a:endParaRPr lang="fr-FR"/>
          </a:p>
        </p:txBody>
      </p:sp>
      <p:sp>
        <p:nvSpPr>
          <p:cNvPr id="5" name="Titre 1"/>
          <p:cNvSpPr txBox="1">
            <a:spLocks/>
          </p:cNvSpPr>
          <p:nvPr/>
        </p:nvSpPr>
        <p:spPr>
          <a:xfrm>
            <a:off x="142240" y="155275"/>
            <a:ext cx="118872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2.4.3 Box-plot de la climatologie de l’ensemble des stations hydrographiques du B.V. Lézarde</a:t>
            </a:r>
          </a:p>
          <a:p>
            <a:pPr algn="just">
              <a:lnSpc>
                <a:spcPct val="100000"/>
              </a:lnSpc>
            </a:pPr>
            <a:r>
              <a:rPr lang="fr-FR" sz="2200" dirty="0" smtClean="0">
                <a:solidFill>
                  <a:schemeClr val="bg1"/>
                </a:solidFill>
                <a:latin typeface="Arial" charset="0"/>
                <a:ea typeface="Arial" charset="0"/>
                <a:cs typeface="Arial" charset="0"/>
              </a:rPr>
              <a:t>2.4.3.1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(avec le logarithme) </a:t>
            </a:r>
            <a:endParaRPr lang="fr-FR" sz="2200" dirty="0" smtClean="0"/>
          </a:p>
        </p:txBody>
      </p:sp>
      <p:sp>
        <p:nvSpPr>
          <p:cNvPr id="6" name="ZoneTexte 5"/>
          <p:cNvSpPr txBox="1"/>
          <p:nvPr/>
        </p:nvSpPr>
        <p:spPr>
          <a:xfrm>
            <a:off x="6590029" y="5710019"/>
            <a:ext cx="3495040" cy="646331"/>
          </a:xfrm>
          <a:prstGeom prst="rect">
            <a:avLst/>
          </a:prstGeom>
          <a:noFill/>
        </p:spPr>
        <p:txBody>
          <a:bodyPr wrap="square" rtlCol="0">
            <a:spAutoFit/>
          </a:bodyPr>
          <a:lstStyle/>
          <a:p>
            <a:pPr algn="just"/>
            <a:r>
              <a:rPr lang="fr-FR" dirty="0" smtClean="0">
                <a:solidFill>
                  <a:srgbClr val="FFFF00"/>
                </a:solidFill>
              </a:rPr>
              <a:t>Pas réalisé sur le </a:t>
            </a:r>
            <a:r>
              <a:rPr lang="fr-FR" dirty="0" err="1" smtClean="0">
                <a:solidFill>
                  <a:srgbClr val="FFFF00"/>
                </a:solidFill>
              </a:rPr>
              <a:t>Qjm</a:t>
            </a:r>
            <a:r>
              <a:rPr lang="fr-FR" dirty="0" smtClean="0">
                <a:solidFill>
                  <a:srgbClr val="FFFF00"/>
                </a:solidFill>
              </a:rPr>
              <a:t>, pas de problème en cas de besoin</a:t>
            </a:r>
            <a:endParaRPr lang="fr-FR" dirty="0">
              <a:solidFill>
                <a:srgbClr val="FFFF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0" y="1239520"/>
            <a:ext cx="5699760" cy="5481955"/>
          </a:xfrm>
          <a:prstGeom prst="rect">
            <a:avLst/>
          </a:prstGeom>
          <a:solidFill>
            <a:schemeClr val="bg1"/>
          </a:solidFill>
        </p:spPr>
      </p:pic>
      <p:sp>
        <p:nvSpPr>
          <p:cNvPr id="9" name="ZoneTexte 8"/>
          <p:cNvSpPr txBox="1"/>
          <p:nvPr/>
        </p:nvSpPr>
        <p:spPr>
          <a:xfrm>
            <a:off x="6590029" y="1463139"/>
            <a:ext cx="4538887" cy="923330"/>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Avec le logarithme sur les climatologies de toutes stations hydrographiques du B.V. Lézarde</a:t>
            </a:r>
            <a:endParaRPr lang="fr-FR" dirty="0">
              <a:solidFill>
                <a:schemeClr val="bg1"/>
              </a:solidFill>
              <a:latin typeface="Arial" charset="0"/>
              <a:ea typeface="Arial" charset="0"/>
              <a:cs typeface="Arial" charset="0"/>
            </a:endParaRPr>
          </a:p>
        </p:txBody>
      </p:sp>
      <p:sp>
        <p:nvSpPr>
          <p:cNvPr id="3" name="ZoneTexte 2"/>
          <p:cNvSpPr txBox="1"/>
          <p:nvPr/>
        </p:nvSpPr>
        <p:spPr>
          <a:xfrm>
            <a:off x="6590029" y="2877015"/>
            <a:ext cx="4538887" cy="923330"/>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Objectif :</a:t>
            </a:r>
          </a:p>
          <a:p>
            <a:r>
              <a:rPr lang="fr-FR" dirty="0" smtClean="0">
                <a:solidFill>
                  <a:schemeClr val="bg1"/>
                </a:solidFill>
                <a:latin typeface="Arial" charset="0"/>
                <a:ea typeface="Arial" charset="0"/>
                <a:cs typeface="Arial" charset="0"/>
              </a:rPr>
              <a:t>Essayer de rendre les distributions des données soient plus gaussienne</a:t>
            </a:r>
            <a:endParaRPr lang="fr-FR" dirty="0">
              <a:solidFill>
                <a:schemeClr val="bg1"/>
              </a:solidFill>
              <a:latin typeface="Arial" charset="0"/>
              <a:ea typeface="Arial" charset="0"/>
              <a:cs typeface="Arial" charset="0"/>
            </a:endParaRPr>
          </a:p>
        </p:txBody>
      </p:sp>
      <p:sp>
        <p:nvSpPr>
          <p:cNvPr id="10" name="ZoneTexte 9"/>
          <p:cNvSpPr txBox="1"/>
          <p:nvPr/>
        </p:nvSpPr>
        <p:spPr>
          <a:xfrm>
            <a:off x="6590029" y="4417357"/>
            <a:ext cx="4003630" cy="646331"/>
          </a:xfrm>
          <a:prstGeom prst="rect">
            <a:avLst/>
          </a:prstGeom>
          <a:noFill/>
        </p:spPr>
        <p:txBody>
          <a:bodyPr wrap="square" rtlCol="0">
            <a:spAutoFit/>
          </a:bodyPr>
          <a:lstStyle/>
          <a:p>
            <a:pPr algn="just"/>
            <a:r>
              <a:rPr lang="fr-FR" dirty="0" smtClean="0">
                <a:solidFill>
                  <a:srgbClr val="FFFF00"/>
                </a:solidFill>
              </a:rPr>
              <a:t>J’ai pas marqué beaucoup d’informations de plus par rapport au dispo précédent</a:t>
            </a:r>
            <a:endParaRPr lang="fr-FR" dirty="0">
              <a:solidFill>
                <a:srgbClr val="FFFF00"/>
              </a:solidFill>
            </a:endParaRPr>
          </a:p>
        </p:txBody>
      </p:sp>
    </p:spTree>
    <p:extLst>
      <p:ext uri="{BB962C8B-B14F-4D97-AF65-F5344CB8AC3E}">
        <p14:creationId xmlns:p14="http://schemas.microsoft.com/office/powerpoint/2010/main" val="1855084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22</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2.4.4 Classification des stations hydrographiques</a:t>
            </a:r>
          </a:p>
          <a:p>
            <a:pPr algn="just">
              <a:lnSpc>
                <a:spcPct val="100000"/>
              </a:lnSpc>
            </a:pPr>
            <a:r>
              <a:rPr lang="fr-FR" sz="2200" dirty="0" smtClean="0">
                <a:solidFill>
                  <a:schemeClr val="bg1"/>
                </a:solidFill>
                <a:latin typeface="Arial" charset="0"/>
                <a:ea typeface="Arial" charset="0"/>
                <a:cs typeface="Arial" charset="0"/>
              </a:rPr>
              <a:t>2.4.4.1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(1)</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00480"/>
            <a:ext cx="5476240" cy="5262880"/>
          </a:xfrm>
          <a:prstGeom prst="rect">
            <a:avLst/>
          </a:prstGeom>
          <a:solidFill>
            <a:schemeClr val="bg1"/>
          </a:solidFill>
        </p:spPr>
      </p:pic>
      <p:sp>
        <p:nvSpPr>
          <p:cNvPr id="3" name="ZoneTexte 2"/>
          <p:cNvSpPr txBox="1"/>
          <p:nvPr/>
        </p:nvSpPr>
        <p:spPr>
          <a:xfrm>
            <a:off x="6076950" y="1239520"/>
            <a:ext cx="5276850" cy="1200329"/>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Objectif :</a:t>
            </a:r>
          </a:p>
          <a:p>
            <a:pPr algn="just"/>
            <a:r>
              <a:rPr lang="fr-FR" dirty="0" smtClean="0">
                <a:solidFill>
                  <a:schemeClr val="bg1"/>
                </a:solidFill>
                <a:latin typeface="Arial" charset="0"/>
                <a:ea typeface="Arial" charset="0"/>
                <a:cs typeface="Arial" charset="0"/>
              </a:rPr>
              <a:t>Classification en différents groupes par deux critères : recouvrement des données par station et par année</a:t>
            </a:r>
            <a:endParaRPr lang="fr-FR" dirty="0">
              <a:solidFill>
                <a:schemeClr val="bg1"/>
              </a:solidFill>
              <a:latin typeface="Arial" charset="0"/>
              <a:ea typeface="Arial" charset="0"/>
              <a:cs typeface="Arial" charset="0"/>
            </a:endParaRPr>
          </a:p>
        </p:txBody>
      </p:sp>
      <p:sp>
        <p:nvSpPr>
          <p:cNvPr id="6" name="ZoneTexte 5"/>
          <p:cNvSpPr txBox="1"/>
          <p:nvPr/>
        </p:nvSpPr>
        <p:spPr>
          <a:xfrm>
            <a:off x="6311590" y="2854712"/>
            <a:ext cx="5042210" cy="1477328"/>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Faible recouvrement des données : entre 2001 et 2010</a:t>
            </a:r>
          </a:p>
          <a:p>
            <a:pPr algn="just"/>
            <a:endParaRPr lang="fr-FR" dirty="0">
              <a:solidFill>
                <a:schemeClr val="bg1"/>
              </a:solidFill>
              <a:latin typeface="Arial" charset="0"/>
              <a:ea typeface="Arial" charset="0"/>
              <a:cs typeface="Arial" charset="0"/>
            </a:endParaRPr>
          </a:p>
          <a:p>
            <a:pPr algn="just"/>
            <a:r>
              <a:rPr lang="fr-FR" dirty="0" smtClean="0">
                <a:solidFill>
                  <a:schemeClr val="bg1"/>
                </a:solidFill>
                <a:latin typeface="Arial" charset="0"/>
                <a:ea typeface="Arial" charset="0"/>
                <a:cs typeface="Arial" charset="0"/>
              </a:rPr>
              <a:t>Les trois dernières années (2015-2017) disposent plus de données </a:t>
            </a:r>
            <a:endParaRPr lang="fr-FR" dirty="0">
              <a:solidFill>
                <a:schemeClr val="bg1"/>
              </a:solidFill>
              <a:latin typeface="Arial" charset="0"/>
              <a:ea typeface="Arial" charset="0"/>
              <a:cs typeface="Arial" charset="0"/>
            </a:endParaRPr>
          </a:p>
        </p:txBody>
      </p:sp>
      <p:sp>
        <p:nvSpPr>
          <p:cNvPr id="7" name="ZoneTexte 6"/>
          <p:cNvSpPr txBox="1"/>
          <p:nvPr/>
        </p:nvSpPr>
        <p:spPr>
          <a:xfrm>
            <a:off x="6333893" y="4750420"/>
            <a:ext cx="5019907" cy="646331"/>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GMLD est la station qui dispose plus de données</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15769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23</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2.4.4 Classification des stations hydrographiques</a:t>
            </a:r>
          </a:p>
          <a:p>
            <a:pPr algn="just">
              <a:lnSpc>
                <a:spcPct val="100000"/>
              </a:lnSpc>
            </a:pPr>
            <a:r>
              <a:rPr lang="fr-FR" sz="2200" dirty="0" smtClean="0">
                <a:solidFill>
                  <a:schemeClr val="bg1"/>
                </a:solidFill>
                <a:latin typeface="Arial" charset="0"/>
                <a:ea typeface="Arial" charset="0"/>
                <a:cs typeface="Arial" charset="0"/>
              </a:rPr>
              <a:t>2.4.4.1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(2)</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1440"/>
            <a:ext cx="5496560" cy="5360035"/>
          </a:xfrm>
          <a:prstGeom prst="rect">
            <a:avLst/>
          </a:prstGeom>
          <a:solidFill>
            <a:schemeClr val="bg1"/>
          </a:solidFill>
        </p:spPr>
      </p:pic>
      <p:sp>
        <p:nvSpPr>
          <p:cNvPr id="3" name="ZoneTexte 2"/>
          <p:cNvSpPr txBox="1"/>
          <p:nvPr/>
        </p:nvSpPr>
        <p:spPr>
          <a:xfrm>
            <a:off x="6757639" y="2252546"/>
            <a:ext cx="3746810" cy="1323439"/>
          </a:xfrm>
          <a:prstGeom prst="rect">
            <a:avLst/>
          </a:prstGeom>
          <a:noFill/>
        </p:spPr>
        <p:txBody>
          <a:bodyPr wrap="square" rtlCol="0">
            <a:spAutoFit/>
          </a:bodyPr>
          <a:lstStyle/>
          <a:p>
            <a:pPr algn="just"/>
            <a:r>
              <a:rPr lang="fr-FR" sz="2000" dirty="0" smtClean="0">
                <a:solidFill>
                  <a:schemeClr val="bg1"/>
                </a:solidFill>
                <a:latin typeface="Arial" charset="0"/>
                <a:ea typeface="Arial" charset="0"/>
                <a:cs typeface="Arial" charset="0"/>
              </a:rPr>
              <a:t>La distinction de 3 groupes est effectuée par la combinaison </a:t>
            </a:r>
            <a:r>
              <a:rPr lang="fr-FR" sz="2000" smtClean="0">
                <a:solidFill>
                  <a:schemeClr val="bg1"/>
                </a:solidFill>
                <a:latin typeface="Arial" charset="0"/>
                <a:ea typeface="Arial" charset="0"/>
                <a:cs typeface="Arial" charset="0"/>
              </a:rPr>
              <a:t>du recouvrement des données par année et par station</a:t>
            </a:r>
            <a:endParaRPr lang="fr-FR" sz="20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6489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24</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2.4.4 Classification des stations hydrographiques</a:t>
            </a:r>
          </a:p>
          <a:p>
            <a:pPr algn="just">
              <a:lnSpc>
                <a:spcPct val="100000"/>
              </a:lnSpc>
            </a:pPr>
            <a:r>
              <a:rPr lang="fr-FR" sz="2200" dirty="0" smtClean="0">
                <a:solidFill>
                  <a:schemeClr val="bg1"/>
                </a:solidFill>
                <a:latin typeface="Arial" charset="0"/>
                <a:ea typeface="Arial" charset="0"/>
                <a:cs typeface="Arial" charset="0"/>
              </a:rPr>
              <a:t>2.4.4.1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(3)</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1440"/>
            <a:ext cx="5496560" cy="5360035"/>
          </a:xfrm>
          <a:prstGeom prst="rect">
            <a:avLst/>
          </a:prstGeom>
          <a:solidFill>
            <a:schemeClr val="bg1"/>
          </a:solidFill>
        </p:spPr>
      </p:pic>
      <p:sp>
        <p:nvSpPr>
          <p:cNvPr id="3" name="ZoneTexte 2"/>
          <p:cNvSpPr txBox="1"/>
          <p:nvPr/>
        </p:nvSpPr>
        <p:spPr>
          <a:xfrm>
            <a:off x="6846849" y="2297151"/>
            <a:ext cx="3813717" cy="1477328"/>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La m</a:t>
            </a:r>
            <a:r>
              <a:rPr lang="fr-FR" dirty="0" smtClean="0">
                <a:solidFill>
                  <a:schemeClr val="bg1"/>
                </a:solidFill>
                <a:latin typeface="Arial" charset="0"/>
                <a:ea typeface="Arial" charset="0"/>
                <a:cs typeface="Arial" charset="0"/>
              </a:rPr>
              <a:t>ême figure que le diapo précédent, mais avec les analyses statistiques de plus qui sont associées (</a:t>
            </a:r>
            <a:r>
              <a:rPr lang="fr-FR" dirty="0" err="1" smtClean="0">
                <a:solidFill>
                  <a:schemeClr val="bg1"/>
                </a:solidFill>
                <a:latin typeface="Arial" charset="0"/>
                <a:ea typeface="Arial" charset="0"/>
                <a:cs typeface="Arial" charset="0"/>
              </a:rPr>
              <a:t>Boxplot</a:t>
            </a:r>
            <a:r>
              <a:rPr lang="fr-FR" dirty="0" smtClean="0">
                <a:solidFill>
                  <a:schemeClr val="bg1"/>
                </a:solidFill>
                <a:latin typeface="Arial" charset="0"/>
                <a:ea typeface="Arial" charset="0"/>
                <a:cs typeface="Arial" charset="0"/>
              </a:rPr>
              <a:t>, </a:t>
            </a:r>
            <a:r>
              <a:rPr lang="fr-FR" dirty="0" err="1" smtClean="0">
                <a:solidFill>
                  <a:schemeClr val="bg1"/>
                </a:solidFill>
                <a:latin typeface="Arial" charset="0"/>
                <a:ea typeface="Arial" charset="0"/>
                <a:cs typeface="Arial" charset="0"/>
              </a:rPr>
              <a:t>Vioplot</a:t>
            </a:r>
            <a:r>
              <a:rPr lang="fr-FR" dirty="0" smtClean="0">
                <a:solidFill>
                  <a:schemeClr val="bg1"/>
                </a:solidFill>
                <a:latin typeface="Arial" charset="0"/>
                <a:ea typeface="Arial" charset="0"/>
                <a:cs typeface="Arial" charset="0"/>
              </a:rPr>
              <a:t>, histogrammes)</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887441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25</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2.4.4 Classification des stations hydrographiques</a:t>
            </a:r>
          </a:p>
          <a:p>
            <a:pPr algn="just">
              <a:lnSpc>
                <a:spcPct val="100000"/>
              </a:lnSpc>
            </a:pPr>
            <a:r>
              <a:rPr lang="fr-FR" sz="2200" dirty="0" smtClean="0">
                <a:solidFill>
                  <a:schemeClr val="bg1"/>
                </a:solidFill>
                <a:latin typeface="Arial" charset="0"/>
                <a:ea typeface="Arial" charset="0"/>
                <a:cs typeface="Arial" charset="0"/>
              </a:rPr>
              <a:t>2.4.4.2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(1)</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07795"/>
            <a:ext cx="5571490" cy="5313680"/>
          </a:xfrm>
          <a:prstGeom prst="rect">
            <a:avLst/>
          </a:prstGeom>
          <a:solidFill>
            <a:schemeClr val="bg1"/>
          </a:solidFill>
        </p:spPr>
      </p:pic>
      <p:sp>
        <p:nvSpPr>
          <p:cNvPr id="3" name="ZoneTexte 2"/>
          <p:cNvSpPr txBox="1"/>
          <p:nvPr/>
        </p:nvSpPr>
        <p:spPr>
          <a:xfrm>
            <a:off x="6490010" y="2297152"/>
            <a:ext cx="4549697" cy="2585323"/>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M</a:t>
            </a:r>
            <a:r>
              <a:rPr lang="fr-FR" dirty="0" smtClean="0">
                <a:solidFill>
                  <a:schemeClr val="bg1"/>
                </a:solidFill>
                <a:latin typeface="Arial" charset="0"/>
                <a:ea typeface="Arial" charset="0"/>
                <a:cs typeface="Arial" charset="0"/>
              </a:rPr>
              <a:t>ême remarque sur le </a:t>
            </a:r>
            <a:r>
              <a:rPr lang="fr-FR" dirty="0" err="1" smtClean="0">
                <a:solidFill>
                  <a:schemeClr val="bg1"/>
                </a:solidFill>
                <a:latin typeface="Arial" charset="0"/>
                <a:ea typeface="Arial" charset="0"/>
                <a:cs typeface="Arial" charset="0"/>
              </a:rPr>
              <a:t>Qjm</a:t>
            </a:r>
            <a:r>
              <a:rPr lang="fr-FR" dirty="0" smtClean="0">
                <a:solidFill>
                  <a:schemeClr val="bg1"/>
                </a:solidFill>
                <a:latin typeface="Arial" charset="0"/>
                <a:ea typeface="Arial" charset="0"/>
                <a:cs typeface="Arial" charset="0"/>
              </a:rPr>
              <a:t> que sur le </a:t>
            </a:r>
            <a:r>
              <a:rPr lang="fr-FR" dirty="0" err="1" smtClean="0">
                <a:solidFill>
                  <a:schemeClr val="bg1"/>
                </a:solidFill>
                <a:latin typeface="Arial" charset="0"/>
                <a:ea typeface="Arial" charset="0"/>
                <a:cs typeface="Arial" charset="0"/>
              </a:rPr>
              <a:t>Htemps</a:t>
            </a:r>
            <a:r>
              <a:rPr lang="fr-FR" dirty="0" smtClean="0">
                <a:solidFill>
                  <a:schemeClr val="bg1"/>
                </a:solidFill>
                <a:latin typeface="Arial" charset="0"/>
                <a:ea typeface="Arial" charset="0"/>
                <a:cs typeface="Arial" charset="0"/>
              </a:rPr>
              <a:t> :</a:t>
            </a:r>
          </a:p>
          <a:p>
            <a:pPr marL="285750" indent="-285750">
              <a:buFontTx/>
              <a:buChar char="-"/>
            </a:pPr>
            <a:r>
              <a:rPr lang="fr-FR" dirty="0" smtClean="0">
                <a:solidFill>
                  <a:schemeClr val="bg1"/>
                </a:solidFill>
                <a:latin typeface="Arial" charset="0"/>
                <a:ea typeface="Arial" charset="0"/>
                <a:cs typeface="Arial" charset="0"/>
              </a:rPr>
              <a:t>Les trois dernières années disposent plus de données;</a:t>
            </a:r>
          </a:p>
          <a:p>
            <a:pPr marL="285750" indent="-285750">
              <a:buFontTx/>
              <a:buChar char="-"/>
            </a:pPr>
            <a:r>
              <a:rPr lang="fr-FR" dirty="0" smtClean="0">
                <a:solidFill>
                  <a:schemeClr val="bg1"/>
                </a:solidFill>
                <a:latin typeface="Arial" charset="0"/>
                <a:ea typeface="Arial" charset="0"/>
                <a:cs typeface="Arial" charset="0"/>
              </a:rPr>
              <a:t>Une faible disponibilité des données entre 2001 et 2010</a:t>
            </a:r>
          </a:p>
          <a:p>
            <a:pPr marL="285750" indent="-285750">
              <a:buFontTx/>
              <a:buChar char="-"/>
            </a:pPr>
            <a:r>
              <a:rPr lang="fr-FR" dirty="0" smtClean="0">
                <a:solidFill>
                  <a:schemeClr val="bg1"/>
                </a:solidFill>
                <a:latin typeface="Arial" charset="0"/>
                <a:ea typeface="Arial" charset="0"/>
                <a:cs typeface="Arial" charset="0"/>
              </a:rPr>
              <a:t>La station GMLD est toujours la station qui a une plus forte disponibilité des données</a:t>
            </a:r>
          </a:p>
        </p:txBody>
      </p:sp>
    </p:spTree>
    <p:extLst>
      <p:ext uri="{BB962C8B-B14F-4D97-AF65-F5344CB8AC3E}">
        <p14:creationId xmlns:p14="http://schemas.microsoft.com/office/powerpoint/2010/main" val="1620973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26</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2.4.4 Classification des stations hydrographiques</a:t>
            </a:r>
          </a:p>
          <a:p>
            <a:pPr algn="just">
              <a:lnSpc>
                <a:spcPct val="100000"/>
              </a:lnSpc>
            </a:pPr>
            <a:r>
              <a:rPr lang="fr-FR" sz="2200" dirty="0" smtClean="0">
                <a:solidFill>
                  <a:schemeClr val="bg1"/>
                </a:solidFill>
                <a:latin typeface="Arial" charset="0"/>
                <a:ea typeface="Arial" charset="0"/>
                <a:cs typeface="Arial" charset="0"/>
              </a:rPr>
              <a:t>2.4.4.2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(2)</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00480"/>
            <a:ext cx="5774690" cy="5420995"/>
          </a:xfrm>
          <a:prstGeom prst="rect">
            <a:avLst/>
          </a:prstGeom>
          <a:solidFill>
            <a:schemeClr val="bg1"/>
          </a:solidFill>
        </p:spPr>
      </p:pic>
      <p:sp>
        <p:nvSpPr>
          <p:cNvPr id="6" name="ZoneTexte 5"/>
          <p:cNvSpPr txBox="1"/>
          <p:nvPr/>
        </p:nvSpPr>
        <p:spPr>
          <a:xfrm>
            <a:off x="7047571" y="2475571"/>
            <a:ext cx="3880624" cy="2862322"/>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M</a:t>
            </a:r>
            <a:r>
              <a:rPr lang="fr-FR" dirty="0" smtClean="0">
                <a:solidFill>
                  <a:schemeClr val="bg1"/>
                </a:solidFill>
                <a:latin typeface="Arial" charset="0"/>
                <a:ea typeface="Arial" charset="0"/>
                <a:cs typeface="Arial" charset="0"/>
              </a:rPr>
              <a:t>ême groupement que sur la hauteur d’eau </a:t>
            </a:r>
          </a:p>
          <a:p>
            <a:pPr algn="just"/>
            <a:r>
              <a:rPr lang="fr-FR" dirty="0" smtClean="0">
                <a:solidFill>
                  <a:schemeClr val="bg1"/>
                </a:solidFill>
                <a:latin typeface="Arial" charset="0"/>
                <a:ea typeface="Arial" charset="0"/>
                <a:cs typeface="Arial" charset="0"/>
              </a:rPr>
              <a:t>&gt; une similarité sur la disponibilité des données entre la hauteur d’eau (</a:t>
            </a:r>
            <a:r>
              <a:rPr lang="fr-FR" dirty="0" err="1" smtClean="0">
                <a:solidFill>
                  <a:schemeClr val="bg1"/>
                </a:solidFill>
                <a:latin typeface="Arial" charset="0"/>
                <a:ea typeface="Arial" charset="0"/>
                <a:cs typeface="Arial" charset="0"/>
              </a:rPr>
              <a:t>Htemps</a:t>
            </a:r>
            <a:r>
              <a:rPr lang="fr-FR" dirty="0" smtClean="0">
                <a:solidFill>
                  <a:schemeClr val="bg1"/>
                </a:solidFill>
                <a:latin typeface="Arial" charset="0"/>
                <a:ea typeface="Arial" charset="0"/>
                <a:cs typeface="Arial" charset="0"/>
              </a:rPr>
              <a:t>) et le débit (</a:t>
            </a:r>
            <a:r>
              <a:rPr lang="fr-FR" dirty="0" err="1" smtClean="0">
                <a:solidFill>
                  <a:schemeClr val="bg1"/>
                </a:solidFill>
                <a:latin typeface="Arial" charset="0"/>
                <a:ea typeface="Arial" charset="0"/>
                <a:cs typeface="Arial" charset="0"/>
              </a:rPr>
              <a:t>Qjm</a:t>
            </a:r>
            <a:r>
              <a:rPr lang="fr-FR" dirty="0" smtClean="0">
                <a:solidFill>
                  <a:schemeClr val="bg1"/>
                </a:solidFill>
                <a:latin typeface="Arial" charset="0"/>
                <a:ea typeface="Arial" charset="0"/>
                <a:cs typeface="Arial" charset="0"/>
              </a:rPr>
              <a:t>)</a:t>
            </a:r>
          </a:p>
          <a:p>
            <a:pPr algn="just"/>
            <a:r>
              <a:rPr lang="fr-FR" dirty="0">
                <a:solidFill>
                  <a:schemeClr val="bg1"/>
                </a:solidFill>
                <a:latin typeface="Arial" charset="0"/>
                <a:ea typeface="Arial" charset="0"/>
                <a:cs typeface="Arial" charset="0"/>
              </a:rPr>
              <a:t>	</a:t>
            </a:r>
            <a:r>
              <a:rPr lang="fr-FR" dirty="0" smtClean="0">
                <a:solidFill>
                  <a:schemeClr val="bg1"/>
                </a:solidFill>
                <a:latin typeface="Arial" charset="0"/>
                <a:ea typeface="Arial" charset="0"/>
                <a:cs typeface="Arial" charset="0"/>
              </a:rPr>
              <a:t>&gt;&gt; une cohérence entre la hauteur d’eau et le débit ? (j’avais fait cette analyse même sans la montrer ici. C’est parce que le résultat n’est pas claire</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93070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27</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2.4.4 Classification des stations hydrographiques</a:t>
            </a:r>
          </a:p>
          <a:p>
            <a:pPr algn="just">
              <a:lnSpc>
                <a:spcPct val="100000"/>
              </a:lnSpc>
            </a:pPr>
            <a:r>
              <a:rPr lang="fr-FR" sz="2200" dirty="0" smtClean="0">
                <a:solidFill>
                  <a:schemeClr val="bg1"/>
                </a:solidFill>
                <a:latin typeface="Arial" charset="0"/>
                <a:ea typeface="Arial" charset="0"/>
                <a:cs typeface="Arial" charset="0"/>
              </a:rPr>
              <a:t>2.4.4.2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(3)</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20800"/>
            <a:ext cx="5876290" cy="5400675"/>
          </a:xfrm>
          <a:prstGeom prst="rect">
            <a:avLst/>
          </a:prstGeom>
          <a:solidFill>
            <a:schemeClr val="bg1"/>
          </a:solidFill>
        </p:spPr>
      </p:pic>
      <p:sp>
        <p:nvSpPr>
          <p:cNvPr id="6" name="ZoneTexte 5"/>
          <p:cNvSpPr txBox="1"/>
          <p:nvPr/>
        </p:nvSpPr>
        <p:spPr>
          <a:xfrm>
            <a:off x="7002967" y="2874605"/>
            <a:ext cx="4192858" cy="923330"/>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Statistiquement, la distribution des données sur le </a:t>
            </a:r>
            <a:r>
              <a:rPr lang="fr-FR" dirty="0" err="1" smtClean="0">
                <a:solidFill>
                  <a:schemeClr val="bg1"/>
                </a:solidFill>
                <a:latin typeface="Arial" charset="0"/>
                <a:ea typeface="Arial" charset="0"/>
                <a:cs typeface="Arial" charset="0"/>
              </a:rPr>
              <a:t>qjm</a:t>
            </a:r>
            <a:r>
              <a:rPr lang="fr-FR" dirty="0" smtClean="0">
                <a:solidFill>
                  <a:schemeClr val="bg1"/>
                </a:solidFill>
                <a:latin typeface="Arial" charset="0"/>
                <a:ea typeface="Arial" charset="0"/>
                <a:cs typeface="Arial" charset="0"/>
              </a:rPr>
              <a:t> ressemble celle sur le hauteur d’eau</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92871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28</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(FDFB)</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30" y="1239520"/>
            <a:ext cx="5502910" cy="5502910"/>
          </a:xfrm>
          <a:prstGeom prst="rect">
            <a:avLst/>
          </a:prstGeom>
          <a:solidFill>
            <a:schemeClr val="bg1"/>
          </a:solidFill>
        </p:spPr>
      </p:pic>
      <p:sp>
        <p:nvSpPr>
          <p:cNvPr id="3" name="ZoneTexte 2"/>
          <p:cNvSpPr txBox="1"/>
          <p:nvPr/>
        </p:nvSpPr>
        <p:spPr>
          <a:xfrm>
            <a:off x="6637020" y="1239520"/>
            <a:ext cx="4549698" cy="2031325"/>
          </a:xfrm>
          <a:prstGeom prst="rect">
            <a:avLst/>
          </a:prstGeom>
          <a:noFill/>
        </p:spPr>
        <p:txBody>
          <a:bodyPr wrap="square" rtlCol="0">
            <a:spAutoFit/>
          </a:bodyPr>
          <a:lstStyle/>
          <a:p>
            <a:r>
              <a:rPr lang="fr-FR" dirty="0" smtClean="0">
                <a:solidFill>
                  <a:schemeClr val="bg1"/>
                </a:solidFill>
                <a:latin typeface="Arial" charset="0"/>
                <a:ea typeface="Arial" charset="0"/>
                <a:cs typeface="Arial" charset="0"/>
              </a:rPr>
              <a:t>Les 4 graphiques sont pour montrer :</a:t>
            </a:r>
          </a:p>
          <a:p>
            <a:pPr marL="285750" indent="-285750">
              <a:buFontTx/>
              <a:buChar char="-"/>
            </a:pPr>
            <a:r>
              <a:rPr lang="fr-FR" dirty="0" smtClean="0">
                <a:solidFill>
                  <a:schemeClr val="bg1"/>
                </a:solidFill>
                <a:latin typeface="Arial" charset="0"/>
                <a:ea typeface="Arial" charset="0"/>
                <a:cs typeface="Arial" charset="0"/>
              </a:rPr>
              <a:t>La climatologie de la station</a:t>
            </a:r>
          </a:p>
          <a:p>
            <a:pPr marL="285750" indent="-285750">
              <a:buFontTx/>
              <a:buChar char="-"/>
            </a:pPr>
            <a:r>
              <a:rPr lang="fr-FR" dirty="0" smtClean="0">
                <a:solidFill>
                  <a:schemeClr val="bg1"/>
                </a:solidFill>
                <a:latin typeface="Arial" charset="0"/>
                <a:ea typeface="Arial" charset="0"/>
                <a:cs typeface="Arial" charset="0"/>
              </a:rPr>
              <a:t>Le </a:t>
            </a:r>
            <a:r>
              <a:rPr lang="fr-FR" dirty="0" err="1" smtClean="0">
                <a:solidFill>
                  <a:schemeClr val="bg1"/>
                </a:solidFill>
                <a:latin typeface="Arial" charset="0"/>
                <a:ea typeface="Arial" charset="0"/>
                <a:cs typeface="Arial" charset="0"/>
              </a:rPr>
              <a:t>boxplot</a:t>
            </a:r>
            <a:r>
              <a:rPr lang="fr-FR" dirty="0" smtClean="0">
                <a:solidFill>
                  <a:schemeClr val="bg1"/>
                </a:solidFill>
                <a:latin typeface="Arial" charset="0"/>
                <a:ea typeface="Arial" charset="0"/>
                <a:cs typeface="Arial" charset="0"/>
              </a:rPr>
              <a:t> (qui représente la distribution des données de cette station)</a:t>
            </a:r>
          </a:p>
          <a:p>
            <a:pPr marL="285750" indent="-285750">
              <a:buFontTx/>
              <a:buChar char="-"/>
            </a:pPr>
            <a:r>
              <a:rPr lang="fr-FR" dirty="0" smtClean="0">
                <a:solidFill>
                  <a:schemeClr val="bg1"/>
                </a:solidFill>
                <a:latin typeface="Arial" charset="0"/>
                <a:ea typeface="Arial" charset="0"/>
                <a:cs typeface="Arial" charset="0"/>
              </a:rPr>
              <a:t>Histogramme et le QQ plot est pour vérifier si la distribution des données est gaussienne</a:t>
            </a:r>
            <a:endParaRPr lang="fr-FR" dirty="0">
              <a:solidFill>
                <a:schemeClr val="bg1"/>
              </a:solidFill>
              <a:latin typeface="Arial" charset="0"/>
              <a:ea typeface="Arial" charset="0"/>
              <a:cs typeface="Arial" charset="0"/>
            </a:endParaRPr>
          </a:p>
        </p:txBody>
      </p:sp>
      <p:sp>
        <p:nvSpPr>
          <p:cNvPr id="6" name="ZoneTexte 5"/>
          <p:cNvSpPr txBox="1"/>
          <p:nvPr/>
        </p:nvSpPr>
        <p:spPr>
          <a:xfrm>
            <a:off x="7172279" y="3676590"/>
            <a:ext cx="4014439" cy="2862322"/>
          </a:xfrm>
          <a:prstGeom prst="rect">
            <a:avLst/>
          </a:prstGeom>
          <a:noFill/>
        </p:spPr>
        <p:txBody>
          <a:bodyPr wrap="square" rtlCol="0">
            <a:spAutoFit/>
          </a:bodyPr>
          <a:lstStyle/>
          <a:p>
            <a:pPr algn="just"/>
            <a:r>
              <a:rPr lang="fr-FR" dirty="0" smtClean="0">
                <a:solidFill>
                  <a:srgbClr val="FFFF00"/>
                </a:solidFill>
              </a:rPr>
              <a:t>Pas interpréter chaque figure car je pense cette analyse est plut</a:t>
            </a:r>
            <a:r>
              <a:rPr lang="fr-FR" dirty="0" smtClean="0">
                <a:solidFill>
                  <a:srgbClr val="FFFF00"/>
                </a:solidFill>
              </a:rPr>
              <a:t>ôt comme un support pour la compréhension des autres analyses</a:t>
            </a:r>
            <a:r>
              <a:rPr lang="fr-FR" smtClean="0">
                <a:solidFill>
                  <a:srgbClr val="FFFF00"/>
                </a:solidFill>
              </a:rPr>
              <a:t>. </a:t>
            </a:r>
          </a:p>
          <a:p>
            <a:pPr algn="just"/>
            <a:endParaRPr lang="fr-FR" dirty="0" smtClean="0">
              <a:solidFill>
                <a:srgbClr val="FFFF00"/>
              </a:solidFill>
            </a:endParaRPr>
          </a:p>
          <a:p>
            <a:pPr algn="just"/>
            <a:r>
              <a:rPr lang="fr-FR" dirty="0" smtClean="0">
                <a:solidFill>
                  <a:srgbClr val="FFFF00"/>
                </a:solidFill>
              </a:rPr>
              <a:t>Pour les diapos qui n’ont pas ce type de figure, c’est parce qu’à cause du manque de données, j’ai pu réaliser certains graphiques de ces 4 graphiques d’une même figure. </a:t>
            </a:r>
            <a:endParaRPr lang="fr-FR" dirty="0">
              <a:solidFill>
                <a:srgbClr val="FFFF00"/>
              </a:solidFill>
            </a:endParaRPr>
          </a:p>
        </p:txBody>
      </p:sp>
    </p:spTree>
    <p:extLst>
      <p:ext uri="{BB962C8B-B14F-4D97-AF65-F5344CB8AC3E}">
        <p14:creationId xmlns:p14="http://schemas.microsoft.com/office/powerpoint/2010/main" val="2118322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29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(GMLD)</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19"/>
            <a:ext cx="5618480" cy="5481955"/>
          </a:xfrm>
          <a:prstGeom prst="rect">
            <a:avLst/>
          </a:prstGeom>
          <a:solidFill>
            <a:schemeClr val="bg1"/>
          </a:solidFill>
        </p:spPr>
      </p:pic>
    </p:spTree>
    <p:extLst>
      <p:ext uri="{BB962C8B-B14F-4D97-AF65-F5344CB8AC3E}">
        <p14:creationId xmlns:p14="http://schemas.microsoft.com/office/powerpoint/2010/main" val="1748652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latin typeface="Arial" charset="0"/>
                <a:ea typeface="Arial" charset="0"/>
                <a:cs typeface="Arial" charset="0"/>
              </a:rPr>
              <a:t>Données</a:t>
            </a:r>
            <a:endParaRPr lang="fr-FR">
              <a:latin typeface="Arial" charset="0"/>
              <a:ea typeface="Arial" charset="0"/>
              <a:cs typeface="Arial" charset="0"/>
            </a:endParaRPr>
          </a:p>
        </p:txBody>
      </p:sp>
      <p:sp>
        <p:nvSpPr>
          <p:cNvPr id="3" name="Espace réservé du contenu 2"/>
          <p:cNvSpPr>
            <a:spLocks noGrp="1"/>
          </p:cNvSpPr>
          <p:nvPr>
            <p:ph idx="1"/>
          </p:nvPr>
        </p:nvSpPr>
        <p:spPr/>
        <p:txBody>
          <a:bodyPr/>
          <a:lstStyle/>
          <a:p>
            <a:pPr algn="just"/>
            <a:r>
              <a:rPr lang="fr-FR" dirty="0" smtClean="0">
                <a:latin typeface="Arial" charset="0"/>
                <a:ea typeface="Arial" charset="0"/>
                <a:cs typeface="Arial" charset="0"/>
              </a:rPr>
              <a:t>Les données d’observation journalières sont utilisées</a:t>
            </a:r>
          </a:p>
          <a:p>
            <a:pPr lvl="1" algn="just"/>
            <a:r>
              <a:rPr lang="fr-FR" sz="2600" dirty="0" smtClean="0">
                <a:latin typeface="Arial" charset="0"/>
                <a:ea typeface="Arial" charset="0"/>
                <a:cs typeface="Arial" charset="0"/>
              </a:rPr>
              <a:t>Les précipitations (mm/j) de 50 stations météo, récoltées depuis le </a:t>
            </a:r>
            <a:r>
              <a:rPr lang="fr-FR" sz="2600" dirty="0" err="1" smtClean="0">
                <a:latin typeface="Arial" charset="0"/>
                <a:ea typeface="Arial" charset="0"/>
                <a:cs typeface="Arial" charset="0"/>
              </a:rPr>
              <a:t>Publithèque</a:t>
            </a:r>
            <a:r>
              <a:rPr lang="fr-FR" sz="2600" dirty="0" smtClean="0">
                <a:latin typeface="Arial" charset="0"/>
                <a:ea typeface="Arial" charset="0"/>
                <a:cs typeface="Arial" charset="0"/>
              </a:rPr>
              <a:t> (</a:t>
            </a:r>
            <a:r>
              <a:rPr lang="fr-FR" sz="2600" u="sng" dirty="0">
                <a:hlinkClick r:id="rId2"/>
              </a:rPr>
              <a:t>https://publitheque.meteo.fr</a:t>
            </a:r>
            <a:r>
              <a:rPr lang="fr-FR" sz="2600" u="sng" dirty="0" smtClean="0">
                <a:hlinkClick r:id="rId2"/>
              </a:rPr>
              <a:t>/</a:t>
            </a:r>
            <a:r>
              <a:rPr lang="fr-FR" sz="2600" dirty="0" smtClean="0">
                <a:hlinkClick r:id="rId2"/>
              </a:rPr>
              <a:t>)</a:t>
            </a:r>
            <a:endParaRPr lang="fr-FR" sz="2600" dirty="0" smtClean="0"/>
          </a:p>
          <a:p>
            <a:pPr lvl="1" algn="just"/>
            <a:r>
              <a:rPr lang="fr-FR" sz="2600" dirty="0" smtClean="0">
                <a:latin typeface="Arial" charset="0"/>
                <a:ea typeface="Arial" charset="0"/>
                <a:cs typeface="Arial" charset="0"/>
              </a:rPr>
              <a:t>La hauteur d’eau (</a:t>
            </a:r>
            <a:r>
              <a:rPr lang="fr-FR" sz="2600" dirty="0" err="1" smtClean="0">
                <a:latin typeface="Arial" charset="0"/>
                <a:ea typeface="Arial" charset="0"/>
                <a:cs typeface="Arial" charset="0"/>
              </a:rPr>
              <a:t>Htemps</a:t>
            </a:r>
            <a:r>
              <a:rPr lang="fr-FR" sz="2600" dirty="0" smtClean="0">
                <a:latin typeface="Arial" charset="0"/>
                <a:ea typeface="Arial" charset="0"/>
                <a:cs typeface="Arial" charset="0"/>
              </a:rPr>
              <a:t>, en cm) et le débit journalier (</a:t>
            </a:r>
            <a:r>
              <a:rPr lang="fr-FR" sz="2600" dirty="0" err="1" smtClean="0">
                <a:latin typeface="Arial" charset="0"/>
                <a:ea typeface="Arial" charset="0"/>
                <a:cs typeface="Arial" charset="0"/>
              </a:rPr>
              <a:t>Qjm</a:t>
            </a:r>
            <a:r>
              <a:rPr lang="fr-FR" sz="2600" dirty="0" smtClean="0">
                <a:latin typeface="Arial" charset="0"/>
                <a:ea typeface="Arial" charset="0"/>
                <a:cs typeface="Arial" charset="0"/>
              </a:rPr>
              <a:t>, en m3/s) de 31 stations hydrographiques sont récoltées depuis la banque HYDRO </a:t>
            </a:r>
            <a:r>
              <a:rPr lang="fr-FR" sz="2600" dirty="0"/>
              <a:t>(</a:t>
            </a:r>
            <a:r>
              <a:rPr lang="fr-FR" sz="2600" u="sng" dirty="0">
                <a:hlinkClick r:id="rId3"/>
              </a:rPr>
              <a:t>http://www.hydro.eaufrance.fr</a:t>
            </a:r>
            <a:r>
              <a:rPr lang="fr-FR" sz="2600" u="sng" dirty="0" smtClean="0">
                <a:hlinkClick r:id="rId3"/>
              </a:rPr>
              <a:t>/)</a:t>
            </a:r>
            <a:endParaRPr lang="fr-FR" sz="2600" dirty="0" smtClean="0"/>
          </a:p>
          <a:p>
            <a:pPr lvl="1" algn="just"/>
            <a:endParaRPr lang="fr-FR" sz="2600" dirty="0">
              <a:latin typeface="Arial" charset="0"/>
              <a:ea typeface="Arial" charset="0"/>
              <a:cs typeface="Arial" charset="0"/>
            </a:endParaRPr>
          </a:p>
          <a:p>
            <a:pPr lvl="1" algn="just"/>
            <a:r>
              <a:rPr lang="fr-FR" sz="2600" dirty="0" smtClean="0">
                <a:latin typeface="Arial" charset="0"/>
                <a:ea typeface="Arial" charset="0"/>
                <a:cs typeface="Arial" charset="0"/>
              </a:rPr>
              <a:t>Période d’étude : 2001 – 2017</a:t>
            </a:r>
          </a:p>
          <a:p>
            <a:pPr lvl="1" algn="just"/>
            <a:r>
              <a:rPr lang="fr-FR" sz="2600" dirty="0" smtClean="0">
                <a:latin typeface="Arial" charset="0"/>
                <a:ea typeface="Arial" charset="0"/>
                <a:cs typeface="Arial" charset="0"/>
              </a:rPr>
              <a:t>Pas de temps : journalier</a:t>
            </a:r>
          </a:p>
          <a:p>
            <a:pPr lvl="1" algn="just"/>
            <a:endParaRPr lang="fr-FR" dirty="0" smtClean="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3</a:t>
            </a:fld>
            <a:endParaRPr lang="fr-FR"/>
          </a:p>
        </p:txBody>
      </p:sp>
    </p:spTree>
    <p:extLst>
      <p:ext uri="{BB962C8B-B14F-4D97-AF65-F5344CB8AC3E}">
        <p14:creationId xmlns:p14="http://schemas.microsoft.com/office/powerpoint/2010/main" val="149679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30</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(GMLP)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20"/>
            <a:ext cx="5374640" cy="5481955"/>
          </a:xfrm>
          <a:prstGeom prst="rect">
            <a:avLst/>
          </a:prstGeom>
          <a:solidFill>
            <a:schemeClr val="bg1"/>
          </a:solidFill>
        </p:spPr>
      </p:pic>
    </p:spTree>
    <p:extLst>
      <p:ext uri="{BB962C8B-B14F-4D97-AF65-F5344CB8AC3E}">
        <p14:creationId xmlns:p14="http://schemas.microsoft.com/office/powerpoint/2010/main" val="1168582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31</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(GMPL)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80160"/>
            <a:ext cx="5577840" cy="5577840"/>
          </a:xfrm>
          <a:prstGeom prst="rect">
            <a:avLst/>
          </a:prstGeom>
          <a:solidFill>
            <a:schemeClr val="bg1"/>
          </a:solidFill>
        </p:spPr>
      </p:pic>
    </p:spTree>
    <p:extLst>
      <p:ext uri="{BB962C8B-B14F-4D97-AF65-F5344CB8AC3E}">
        <p14:creationId xmlns:p14="http://schemas.microsoft.com/office/powerpoint/2010/main" val="210282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32</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(LAMC)</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22400"/>
            <a:ext cx="5435600" cy="5435600"/>
          </a:xfrm>
          <a:prstGeom prst="rect">
            <a:avLst/>
          </a:prstGeom>
          <a:solidFill>
            <a:schemeClr val="bg1"/>
          </a:solidFill>
        </p:spPr>
      </p:pic>
    </p:spTree>
    <p:extLst>
      <p:ext uri="{BB962C8B-B14F-4D97-AF65-F5344CB8AC3E}">
        <p14:creationId xmlns:p14="http://schemas.microsoft.com/office/powerpoint/2010/main" val="168442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33</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(LAMG)</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85875"/>
            <a:ext cx="5435600" cy="5435600"/>
          </a:xfrm>
          <a:prstGeom prst="rect">
            <a:avLst/>
          </a:prstGeom>
          <a:solidFill>
            <a:schemeClr val="bg1"/>
          </a:solidFill>
        </p:spPr>
      </p:pic>
    </p:spTree>
    <p:extLst>
      <p:ext uri="{BB962C8B-B14F-4D97-AF65-F5344CB8AC3E}">
        <p14:creationId xmlns:p14="http://schemas.microsoft.com/office/powerpoint/2010/main" val="55017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34</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LAML)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7155"/>
            <a:ext cx="5354320" cy="5354320"/>
          </a:xfrm>
          <a:prstGeom prst="rect">
            <a:avLst/>
          </a:prstGeom>
          <a:solidFill>
            <a:schemeClr val="bg1"/>
          </a:solidFill>
        </p:spPr>
      </p:pic>
    </p:spTree>
    <p:extLst>
      <p:ext uri="{BB962C8B-B14F-4D97-AF65-F5344CB8AC3E}">
        <p14:creationId xmlns:p14="http://schemas.microsoft.com/office/powerpoint/2010/main" val="1711515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35</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LAMM)</a:t>
            </a:r>
            <a:endParaRPr lang="fr-FR" sz="2200" dirty="0" smtClean="0"/>
          </a:p>
        </p:txBody>
      </p:sp>
    </p:spTree>
    <p:extLst>
      <p:ext uri="{BB962C8B-B14F-4D97-AF65-F5344CB8AC3E}">
        <p14:creationId xmlns:p14="http://schemas.microsoft.com/office/powerpoint/2010/main" val="1204341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36</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LAMP)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10" y="1483360"/>
            <a:ext cx="5374640" cy="5374640"/>
          </a:xfrm>
          <a:prstGeom prst="rect">
            <a:avLst/>
          </a:prstGeom>
          <a:solidFill>
            <a:schemeClr val="bg1"/>
          </a:solidFill>
        </p:spPr>
      </p:pic>
    </p:spTree>
    <p:extLst>
      <p:ext uri="{BB962C8B-B14F-4D97-AF65-F5344CB8AC3E}">
        <p14:creationId xmlns:p14="http://schemas.microsoft.com/office/powerpoint/2010/main" val="1723244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37</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LAMR)</a:t>
            </a:r>
            <a:endParaRPr lang="fr-FR" sz="2200" dirty="0" smtClean="0"/>
          </a:p>
        </p:txBody>
      </p:sp>
    </p:spTree>
    <p:extLst>
      <p:ext uri="{BB962C8B-B14F-4D97-AF65-F5344CB8AC3E}">
        <p14:creationId xmlns:p14="http://schemas.microsoft.com/office/powerpoint/2010/main" val="44062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38</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a:t>
            </a:r>
            <a:r>
              <a:rPr lang="fr-FR" sz="2200" dirty="0" smtClean="0">
                <a:solidFill>
                  <a:schemeClr val="bg1"/>
                </a:solidFill>
                <a:latin typeface="Arial" charset="0"/>
                <a:ea typeface="Arial" charset="0"/>
                <a:cs typeface="Arial" charset="0"/>
              </a:rPr>
              <a:t>STJA</a:t>
            </a:r>
            <a:r>
              <a:rPr lang="fr-FR" sz="2200" dirty="0" smtClean="0">
                <a:solidFill>
                  <a:schemeClr val="bg1"/>
                </a:solidFill>
                <a:latin typeface="Arial" charset="0"/>
                <a:ea typeface="Arial" charset="0"/>
                <a:cs typeface="Arial" charset="0"/>
              </a:rPr>
              <a:t>)</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20"/>
            <a:ext cx="5354320" cy="5354320"/>
          </a:xfrm>
          <a:prstGeom prst="rect">
            <a:avLst/>
          </a:prstGeom>
          <a:solidFill>
            <a:schemeClr val="bg1"/>
          </a:solidFill>
        </p:spPr>
      </p:pic>
    </p:spTree>
    <p:extLst>
      <p:ext uri="{BB962C8B-B14F-4D97-AF65-F5344CB8AC3E}">
        <p14:creationId xmlns:p14="http://schemas.microsoft.com/office/powerpoint/2010/main" val="1077467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39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a:t>
            </a:r>
            <a:r>
              <a:rPr lang="fr-FR" sz="2200" dirty="0" smtClean="0">
                <a:solidFill>
                  <a:schemeClr val="bg1"/>
                </a:solidFill>
                <a:latin typeface="Arial" charset="0"/>
                <a:ea typeface="Arial" charset="0"/>
                <a:cs typeface="Arial" charset="0"/>
              </a:rPr>
              <a:t>STJB</a:t>
            </a:r>
            <a:r>
              <a:rPr lang="fr-FR" sz="2200" dirty="0" smtClean="0">
                <a:solidFill>
                  <a:schemeClr val="bg1"/>
                </a:solidFill>
                <a:latin typeface="Arial" charset="0"/>
                <a:ea typeface="Arial" charset="0"/>
                <a:cs typeface="Arial" charset="0"/>
              </a:rPr>
              <a:t>)</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87475"/>
            <a:ext cx="5334000" cy="5334000"/>
          </a:xfrm>
          <a:prstGeom prst="rect">
            <a:avLst/>
          </a:prstGeom>
          <a:solidFill>
            <a:schemeClr val="bg1"/>
          </a:solidFill>
        </p:spPr>
      </p:pic>
    </p:spTree>
    <p:extLst>
      <p:ext uri="{BB962C8B-B14F-4D97-AF65-F5344CB8AC3E}">
        <p14:creationId xmlns:p14="http://schemas.microsoft.com/office/powerpoint/2010/main" val="11127156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Arial" charset="0"/>
                <a:ea typeface="Arial" charset="0"/>
                <a:cs typeface="Arial" charset="0"/>
              </a:rPr>
              <a:t>Méthodes</a:t>
            </a:r>
            <a:endParaRPr lang="fr-FR" dirty="0">
              <a:latin typeface="Arial" charset="0"/>
              <a:ea typeface="Arial" charset="0"/>
              <a:cs typeface="Arial" charset="0"/>
            </a:endParaRPr>
          </a:p>
        </p:txBody>
      </p:sp>
      <p:sp>
        <p:nvSpPr>
          <p:cNvPr id="3" name="Espace réservé du contenu 2"/>
          <p:cNvSpPr>
            <a:spLocks noGrp="1"/>
          </p:cNvSpPr>
          <p:nvPr>
            <p:ph idx="1"/>
          </p:nvPr>
        </p:nvSpPr>
        <p:spPr>
          <a:xfrm>
            <a:off x="838200" y="1825625"/>
            <a:ext cx="10515600" cy="4895850"/>
          </a:xfrm>
        </p:spPr>
        <p:txBody>
          <a:bodyPr>
            <a:normAutofit fontScale="92500" lnSpcReduction="10000"/>
          </a:bodyPr>
          <a:lstStyle/>
          <a:p>
            <a:pPr algn="just"/>
            <a:r>
              <a:rPr lang="fr-FR" dirty="0" smtClean="0"/>
              <a:t>Identifier les critères d’analyses (bassin versant hydrographique, distance géographique entre une station des précipitations et une station hydrographique)</a:t>
            </a:r>
          </a:p>
          <a:p>
            <a:pPr algn="just"/>
            <a:r>
              <a:rPr lang="fr-FR" dirty="0" smtClean="0"/>
              <a:t>Représentation des informations géographiques (topographie, B.V.) et des stations (sous </a:t>
            </a:r>
            <a:r>
              <a:rPr lang="fr-FR" dirty="0" err="1" smtClean="0"/>
              <a:t>QGis</a:t>
            </a:r>
            <a:r>
              <a:rPr lang="fr-FR" dirty="0" smtClean="0"/>
              <a:t>)</a:t>
            </a:r>
          </a:p>
          <a:p>
            <a:pPr algn="just"/>
            <a:r>
              <a:rPr lang="fr-FR" dirty="0" smtClean="0"/>
              <a:t>Analyse du recouvrement des données entre 2001 et 2017 (en R)</a:t>
            </a:r>
          </a:p>
          <a:p>
            <a:pPr algn="just"/>
            <a:r>
              <a:rPr lang="fr-FR" dirty="0" smtClean="0"/>
              <a:t>Analyse la cohérence des stations hydrographique par le </a:t>
            </a:r>
            <a:r>
              <a:rPr lang="fr-FR" dirty="0" err="1" smtClean="0"/>
              <a:t>corrélogramme</a:t>
            </a:r>
            <a:r>
              <a:rPr lang="fr-FR" dirty="0" smtClean="0"/>
              <a:t> de la corrélation </a:t>
            </a:r>
            <a:r>
              <a:rPr lang="fr-FR" dirty="0" err="1" smtClean="0"/>
              <a:t>spearman</a:t>
            </a:r>
            <a:r>
              <a:rPr lang="fr-FR" dirty="0" smtClean="0"/>
              <a:t> (en R)</a:t>
            </a:r>
          </a:p>
          <a:p>
            <a:pPr algn="just"/>
            <a:r>
              <a:rPr lang="fr-FR" dirty="0" smtClean="0"/>
              <a:t>Caractéristiques statistiques des données d’une station hydrographies par l’analyse sur </a:t>
            </a:r>
            <a:r>
              <a:rPr lang="fr-FR" dirty="0"/>
              <a:t>la climatologie et la distribution </a:t>
            </a:r>
            <a:r>
              <a:rPr lang="fr-FR" dirty="0" smtClean="0"/>
              <a:t>des données (en R)</a:t>
            </a:r>
          </a:p>
          <a:p>
            <a:pPr algn="just"/>
            <a:r>
              <a:rPr lang="fr-FR" dirty="0" smtClean="0"/>
              <a:t>Calcule du coefficient de corrélation entre les stations (en Python)</a:t>
            </a:r>
          </a:p>
          <a:p>
            <a:pPr algn="just"/>
            <a:r>
              <a:rPr lang="fr-FR" dirty="0" smtClean="0"/>
              <a:t>Calcule de la régression linéaire (en Python)</a:t>
            </a:r>
            <a:endParaRPr lang="fr-FR"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4</a:t>
            </a:fld>
            <a:endParaRPr lang="fr-FR"/>
          </a:p>
        </p:txBody>
      </p:sp>
    </p:spTree>
    <p:extLst>
      <p:ext uri="{BB962C8B-B14F-4D97-AF65-F5344CB8AC3E}">
        <p14:creationId xmlns:p14="http://schemas.microsoft.com/office/powerpoint/2010/main" val="1057876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40</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2.4.5.1 </a:t>
            </a:r>
            <a:r>
              <a:rPr lang="fr-FR" sz="2200" dirty="0" err="1" smtClean="0">
                <a:solidFill>
                  <a:schemeClr val="bg1"/>
                </a:solidFill>
                <a:latin typeface="Arial" charset="0"/>
                <a:ea typeface="Arial" charset="0"/>
                <a:cs typeface="Arial" charset="0"/>
              </a:rPr>
              <a:t>Htemps</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a:t>
            </a:r>
            <a:r>
              <a:rPr lang="fr-FR" sz="2200" dirty="0" smtClean="0">
                <a:solidFill>
                  <a:schemeClr val="bg1"/>
                </a:solidFill>
                <a:latin typeface="Arial" charset="0"/>
                <a:ea typeface="Arial" charset="0"/>
                <a:cs typeface="Arial" charset="0"/>
              </a:rPr>
              <a:t>STJS</a:t>
            </a:r>
            <a:r>
              <a:rPr lang="fr-FR" sz="2200" dirty="0" smtClean="0">
                <a:solidFill>
                  <a:schemeClr val="bg1"/>
                </a:solidFill>
                <a:latin typeface="Arial" charset="0"/>
                <a:ea typeface="Arial" charset="0"/>
                <a:cs typeface="Arial" charset="0"/>
              </a:rPr>
              <a:t>)</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39520"/>
            <a:ext cx="5334000" cy="5334000"/>
          </a:xfrm>
          <a:prstGeom prst="rect">
            <a:avLst/>
          </a:prstGeom>
          <a:solidFill>
            <a:schemeClr val="bg1"/>
          </a:solidFill>
        </p:spPr>
      </p:pic>
    </p:spTree>
    <p:extLst>
      <p:ext uri="{BB962C8B-B14F-4D97-AF65-F5344CB8AC3E}">
        <p14:creationId xmlns:p14="http://schemas.microsoft.com/office/powerpoint/2010/main" val="1633466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41</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a:t>
            </a:r>
            <a:r>
              <a:rPr lang="fr-FR" sz="2200" dirty="0" smtClean="0">
                <a:solidFill>
                  <a:schemeClr val="bg1"/>
                </a:solidFill>
                <a:latin typeface="Arial" charset="0"/>
                <a:ea typeface="Arial" charset="0"/>
                <a:cs typeface="Arial" charset="0"/>
              </a:rPr>
              <a:t>FDFB</a:t>
            </a:r>
            <a:r>
              <a:rPr lang="fr-FR" sz="2200" dirty="0" smtClean="0">
                <a:solidFill>
                  <a:schemeClr val="bg1"/>
                </a:solidFill>
                <a:latin typeface="Arial" charset="0"/>
                <a:ea typeface="Arial" charset="0"/>
                <a:cs typeface="Arial" charset="0"/>
              </a:rPr>
              <a:t>)</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87475"/>
            <a:ext cx="5334000" cy="5334000"/>
          </a:xfrm>
          <a:prstGeom prst="rect">
            <a:avLst/>
          </a:prstGeom>
          <a:solidFill>
            <a:schemeClr val="bg1"/>
          </a:solidFill>
        </p:spPr>
      </p:pic>
    </p:spTree>
    <p:extLst>
      <p:ext uri="{BB962C8B-B14F-4D97-AF65-F5344CB8AC3E}">
        <p14:creationId xmlns:p14="http://schemas.microsoft.com/office/powerpoint/2010/main" val="1744304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42</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(GMLD)</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46835"/>
            <a:ext cx="5374640" cy="5374640"/>
          </a:xfrm>
          <a:prstGeom prst="rect">
            <a:avLst/>
          </a:prstGeom>
          <a:solidFill>
            <a:schemeClr val="bg1"/>
          </a:solidFill>
        </p:spPr>
      </p:pic>
    </p:spTree>
    <p:extLst>
      <p:ext uri="{BB962C8B-B14F-4D97-AF65-F5344CB8AC3E}">
        <p14:creationId xmlns:p14="http://schemas.microsoft.com/office/powerpoint/2010/main" val="18842849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43</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(GMLP)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26515"/>
            <a:ext cx="5394960" cy="5394960"/>
          </a:xfrm>
          <a:prstGeom prst="rect">
            <a:avLst/>
          </a:prstGeom>
          <a:solidFill>
            <a:schemeClr val="bg1"/>
          </a:solidFill>
        </p:spPr>
      </p:pic>
    </p:spTree>
    <p:extLst>
      <p:ext uri="{BB962C8B-B14F-4D97-AF65-F5344CB8AC3E}">
        <p14:creationId xmlns:p14="http://schemas.microsoft.com/office/powerpoint/2010/main" val="14068132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44</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(GMPL)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286192"/>
            <a:ext cx="5252720" cy="5252720"/>
          </a:xfrm>
          <a:prstGeom prst="rect">
            <a:avLst/>
          </a:prstGeom>
          <a:solidFill>
            <a:schemeClr val="bg1"/>
          </a:solidFill>
        </p:spPr>
      </p:pic>
    </p:spTree>
    <p:extLst>
      <p:ext uri="{BB962C8B-B14F-4D97-AF65-F5344CB8AC3E}">
        <p14:creationId xmlns:p14="http://schemas.microsoft.com/office/powerpoint/2010/main" val="1043246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45</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(LAMC)</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0" y="1387475"/>
            <a:ext cx="5334000" cy="5334000"/>
          </a:xfrm>
          <a:prstGeom prst="rect">
            <a:avLst/>
          </a:prstGeom>
          <a:solidFill>
            <a:schemeClr val="bg1"/>
          </a:solidFill>
        </p:spPr>
      </p:pic>
    </p:spTree>
    <p:extLst>
      <p:ext uri="{BB962C8B-B14F-4D97-AF65-F5344CB8AC3E}">
        <p14:creationId xmlns:p14="http://schemas.microsoft.com/office/powerpoint/2010/main" val="13123213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46</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(LAML)</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07795"/>
            <a:ext cx="5313680" cy="5313680"/>
          </a:xfrm>
          <a:prstGeom prst="rect">
            <a:avLst/>
          </a:prstGeom>
          <a:solidFill>
            <a:schemeClr val="bg1"/>
          </a:solidFill>
        </p:spPr>
      </p:pic>
    </p:spTree>
    <p:extLst>
      <p:ext uri="{BB962C8B-B14F-4D97-AF65-F5344CB8AC3E}">
        <p14:creationId xmlns:p14="http://schemas.microsoft.com/office/powerpoint/2010/main" val="2023270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47</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(LAMP)</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7155"/>
            <a:ext cx="5354320" cy="5354320"/>
          </a:xfrm>
          <a:prstGeom prst="rect">
            <a:avLst/>
          </a:prstGeom>
          <a:solidFill>
            <a:schemeClr val="bg1"/>
          </a:solidFill>
        </p:spPr>
      </p:pic>
    </p:spTree>
    <p:extLst>
      <p:ext uri="{BB962C8B-B14F-4D97-AF65-F5344CB8AC3E}">
        <p14:creationId xmlns:p14="http://schemas.microsoft.com/office/powerpoint/2010/main" val="19766018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48</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(LAMR)</a:t>
            </a:r>
            <a:endParaRPr lang="fr-FR" sz="2200" dirty="0" smtClean="0"/>
          </a:p>
        </p:txBody>
      </p:sp>
    </p:spTree>
    <p:extLst>
      <p:ext uri="{BB962C8B-B14F-4D97-AF65-F5344CB8AC3E}">
        <p14:creationId xmlns:p14="http://schemas.microsoft.com/office/powerpoint/2010/main" val="1181130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49</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(STJA)</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428115"/>
            <a:ext cx="5293360" cy="5293360"/>
          </a:xfrm>
          <a:prstGeom prst="rect">
            <a:avLst/>
          </a:prstGeom>
          <a:solidFill>
            <a:schemeClr val="bg1"/>
          </a:solidFill>
        </p:spPr>
      </p:pic>
    </p:spTree>
    <p:extLst>
      <p:ext uri="{BB962C8B-B14F-4D97-AF65-F5344CB8AC3E}">
        <p14:creationId xmlns:p14="http://schemas.microsoft.com/office/powerpoint/2010/main" val="250353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latin typeface="Arial" charset="0"/>
                <a:ea typeface="Arial" charset="0"/>
                <a:cs typeface="Arial" charset="0"/>
              </a:rPr>
              <a:t>Résultats </a:t>
            </a:r>
            <a:endParaRPr lang="fr-FR">
              <a:latin typeface="Arial" charset="0"/>
              <a:ea typeface="Arial" charset="0"/>
              <a:cs typeface="Arial" charset="0"/>
            </a:endParaRPr>
          </a:p>
        </p:txBody>
      </p:sp>
      <p:sp>
        <p:nvSpPr>
          <p:cNvPr id="3" name="Espace réservé du contenu 2"/>
          <p:cNvSpPr>
            <a:spLocks noGrp="1"/>
          </p:cNvSpPr>
          <p:nvPr>
            <p:ph idx="1"/>
          </p:nvPr>
        </p:nvSpPr>
        <p:spPr/>
        <p:txBody>
          <a:bodyPr/>
          <a:lstStyle/>
          <a:p>
            <a:r>
              <a:rPr lang="fr-FR" dirty="0" smtClean="0"/>
              <a:t>Cartographies des stations (climato-hydro) de la Martinique pour les différents B.V. hydrographique (partie 1, partie 2.1)</a:t>
            </a:r>
          </a:p>
          <a:p>
            <a:r>
              <a:rPr lang="fr-FR" dirty="0" smtClean="0"/>
              <a:t> </a:t>
            </a:r>
            <a:r>
              <a:rPr lang="fr-FR" dirty="0" err="1" smtClean="0"/>
              <a:t>Corrélogramme</a:t>
            </a:r>
            <a:r>
              <a:rPr lang="fr-FR" dirty="0" smtClean="0"/>
              <a:t> entre les stations climato (</a:t>
            </a:r>
            <a:r>
              <a:rPr lang="fr-FR" dirty="0" err="1" smtClean="0"/>
              <a:t>pr</a:t>
            </a:r>
            <a:r>
              <a:rPr lang="fr-FR" dirty="0" smtClean="0"/>
              <a:t>) ou les hydrographiques d’un même B.V. (partie 2.2, partie 2.3)</a:t>
            </a:r>
          </a:p>
          <a:p>
            <a:r>
              <a:rPr lang="fr-FR" dirty="0" smtClean="0"/>
              <a:t>Caractéristiques statistiques des stations hydrographiques  (partie 2.4)</a:t>
            </a:r>
          </a:p>
          <a:p>
            <a:r>
              <a:rPr lang="fr-FR" dirty="0" smtClean="0"/>
              <a:t>Nuages de points avec la régression linéaire qui montre l’impact de la distance sur la corrélation d’une station hydrographique à une station climato fixée (partie 2.5)</a:t>
            </a:r>
          </a:p>
          <a:p>
            <a:endParaRPr lang="fr-FR" dirty="0"/>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5</a:t>
            </a:fld>
            <a:endParaRPr lang="fr-FR"/>
          </a:p>
        </p:txBody>
      </p:sp>
    </p:spTree>
    <p:extLst>
      <p:ext uri="{BB962C8B-B14F-4D97-AF65-F5344CB8AC3E}">
        <p14:creationId xmlns:p14="http://schemas.microsoft.com/office/powerpoint/2010/main" val="900811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50</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(STJB)</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06195"/>
            <a:ext cx="5415280" cy="5415280"/>
          </a:xfrm>
          <a:prstGeom prst="rect">
            <a:avLst/>
          </a:prstGeom>
          <a:solidFill>
            <a:schemeClr val="bg1"/>
          </a:solidFill>
        </p:spPr>
      </p:pic>
    </p:spTree>
    <p:extLst>
      <p:ext uri="{BB962C8B-B14F-4D97-AF65-F5344CB8AC3E}">
        <p14:creationId xmlns:p14="http://schemas.microsoft.com/office/powerpoint/2010/main" val="1357125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51</a:t>
            </a:fld>
            <a:endParaRPr lang="fr-FR"/>
          </a:p>
        </p:txBody>
      </p:sp>
      <p:sp>
        <p:nvSpPr>
          <p:cNvPr id="5" name="Titre 1"/>
          <p:cNvSpPr txBox="1">
            <a:spLocks/>
          </p:cNvSpPr>
          <p:nvPr/>
        </p:nvSpPr>
        <p:spPr>
          <a:xfrm>
            <a:off x="361950" y="155275"/>
            <a:ext cx="11430000" cy="10842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fr-FR" sz="2400" dirty="0" smtClean="0">
                <a:solidFill>
                  <a:schemeClr val="bg1"/>
                </a:solidFill>
                <a:latin typeface="Arial" charset="0"/>
                <a:ea typeface="Arial" charset="0"/>
                <a:cs typeface="Arial" charset="0"/>
              </a:rPr>
              <a:t>2.4 Caractéristiques statistiques des données hydrographiques</a:t>
            </a:r>
          </a:p>
          <a:p>
            <a:pPr algn="just">
              <a:lnSpc>
                <a:spcPct val="100000"/>
              </a:lnSpc>
            </a:pPr>
            <a:r>
              <a:rPr lang="fr-FR" sz="2200" dirty="0" smtClean="0">
                <a:solidFill>
                  <a:schemeClr val="bg1"/>
                </a:solidFill>
                <a:latin typeface="Arial" charset="0"/>
                <a:ea typeface="Arial" charset="0"/>
                <a:cs typeface="Arial" charset="0"/>
              </a:rPr>
              <a:t>2.4.5 Caractéristiques statistiques par station</a:t>
            </a:r>
          </a:p>
          <a:p>
            <a:pPr algn="just">
              <a:lnSpc>
                <a:spcPct val="100000"/>
              </a:lnSpc>
            </a:pPr>
            <a:r>
              <a:rPr lang="fr-FR" sz="2200" dirty="0" smtClean="0">
                <a:solidFill>
                  <a:schemeClr val="bg1"/>
                </a:solidFill>
                <a:latin typeface="Arial" charset="0"/>
                <a:ea typeface="Arial" charset="0"/>
                <a:cs typeface="Arial" charset="0"/>
              </a:rPr>
              <a:t>2.4.5.</a:t>
            </a:r>
            <a:r>
              <a:rPr lang="en-US" altLang="zh-CN" sz="2200" dirty="0" smtClean="0">
                <a:solidFill>
                  <a:schemeClr val="bg1"/>
                </a:solidFill>
                <a:latin typeface="Arial" charset="0"/>
                <a:ea typeface="Arial" charset="0"/>
                <a:cs typeface="Arial" charset="0"/>
              </a:rPr>
              <a:t>2</a:t>
            </a:r>
            <a:r>
              <a:rPr lang="fr-FR" sz="2200" dirty="0" smtClean="0">
                <a:solidFill>
                  <a:schemeClr val="bg1"/>
                </a:solidFill>
                <a:latin typeface="Arial" charset="0"/>
                <a:ea typeface="Arial" charset="0"/>
                <a:cs typeface="Arial" charset="0"/>
              </a:rPr>
              <a:t> </a:t>
            </a:r>
            <a:r>
              <a:rPr lang="fr-FR" sz="2200" dirty="0" err="1" smtClean="0">
                <a:solidFill>
                  <a:schemeClr val="bg1"/>
                </a:solidFill>
                <a:latin typeface="Arial" charset="0"/>
                <a:ea typeface="Arial" charset="0"/>
                <a:cs typeface="Arial" charset="0"/>
              </a:rPr>
              <a:t>Qjm</a:t>
            </a:r>
            <a:r>
              <a:rPr lang="fr-FR" sz="2200" dirty="0" smtClean="0">
                <a:solidFill>
                  <a:schemeClr val="bg1"/>
                </a:solidFill>
                <a:latin typeface="Arial" charset="0"/>
                <a:ea typeface="Arial" charset="0"/>
                <a:cs typeface="Arial" charset="0"/>
              </a:rPr>
              <a:t> (STJS)</a:t>
            </a:r>
            <a:endParaRPr lang="fr-FR" sz="2200" dirty="0" smtClean="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367155"/>
            <a:ext cx="5354320" cy="5354320"/>
          </a:xfrm>
          <a:prstGeom prst="rect">
            <a:avLst/>
          </a:prstGeom>
          <a:solidFill>
            <a:schemeClr val="bg1"/>
          </a:solidFill>
        </p:spPr>
      </p:pic>
    </p:spTree>
    <p:extLst>
      <p:ext uri="{BB962C8B-B14F-4D97-AF65-F5344CB8AC3E}">
        <p14:creationId xmlns:p14="http://schemas.microsoft.com/office/powerpoint/2010/main" val="18292599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10640"/>
          </a:xfrm>
        </p:spPr>
        <p:txBody>
          <a:bodyPr>
            <a:normAutofit fontScale="90000"/>
          </a:bodyPr>
          <a:lstStyle/>
          <a:p>
            <a:r>
              <a:rPr lang="fr-FR" sz="2700" dirty="0">
                <a:latin typeface="Arial" charset="0"/>
                <a:ea typeface="Arial" charset="0"/>
                <a:cs typeface="Arial" charset="0"/>
              </a:rPr>
              <a:t>2.4 Caractéristiques statistiques des données </a:t>
            </a:r>
            <a:r>
              <a:rPr lang="fr-FR" sz="2700" dirty="0" smtClean="0">
                <a:latin typeface="Arial" charset="0"/>
                <a:ea typeface="Arial" charset="0"/>
                <a:cs typeface="Arial" charset="0"/>
              </a:rPr>
              <a:t>hydrographiques</a:t>
            </a:r>
            <a:br>
              <a:rPr lang="fr-FR" sz="2700" dirty="0" smtClean="0">
                <a:latin typeface="Arial" charset="0"/>
                <a:ea typeface="Arial" charset="0"/>
                <a:cs typeface="Arial" charset="0"/>
              </a:rPr>
            </a:br>
            <a:r>
              <a:rPr lang="fr-FR" sz="2700" dirty="0" smtClean="0">
                <a:latin typeface="Arial" charset="0"/>
                <a:ea typeface="Arial" charset="0"/>
                <a:cs typeface="Arial" charset="0"/>
              </a:rPr>
              <a:t>2.4.6 Synthèse </a:t>
            </a:r>
            <a:endParaRPr lang="fr-FR" dirty="0"/>
          </a:p>
        </p:txBody>
      </p:sp>
      <p:sp>
        <p:nvSpPr>
          <p:cNvPr id="3" name="Espace réservé du contenu 2"/>
          <p:cNvSpPr>
            <a:spLocks noGrp="1"/>
          </p:cNvSpPr>
          <p:nvPr>
            <p:ph idx="1"/>
          </p:nvPr>
        </p:nvSpPr>
        <p:spPr>
          <a:xfrm>
            <a:off x="838200" y="1255059"/>
            <a:ext cx="10515600" cy="4921904"/>
          </a:xfrm>
        </p:spPr>
        <p:txBody>
          <a:bodyPr>
            <a:normAutofit/>
          </a:bodyPr>
          <a:lstStyle/>
          <a:p>
            <a:pPr algn="just"/>
            <a:r>
              <a:rPr lang="fr-FR" sz="2000" dirty="0" smtClean="0">
                <a:latin typeface="Arial" charset="0"/>
                <a:ea typeface="Arial" charset="0"/>
                <a:cs typeface="Arial" charset="0"/>
              </a:rPr>
              <a:t>Les données hydrographiques manquent de la continuité et de la disponibilité qui influence d’avoir une compréhension complète</a:t>
            </a:r>
          </a:p>
          <a:p>
            <a:pPr algn="just"/>
            <a:r>
              <a:rPr lang="fr-FR" sz="2000" dirty="0" smtClean="0">
                <a:latin typeface="Arial" charset="0"/>
                <a:ea typeface="Arial" charset="0"/>
                <a:cs typeface="Arial" charset="0"/>
              </a:rPr>
              <a:t>Similarité sur la disponibilité des données par station entre le cas sur la hauteur d’eau et le débit journalier  </a:t>
            </a:r>
          </a:p>
          <a:p>
            <a:pPr algn="just"/>
            <a:r>
              <a:rPr lang="fr-FR" sz="2000" dirty="0" smtClean="0">
                <a:latin typeface="Arial" charset="0"/>
                <a:ea typeface="Arial" charset="0"/>
                <a:cs typeface="Arial" charset="0"/>
              </a:rPr>
              <a:t>Caractéristiques différentes selon les stations hydrographiques. Certaines stations ont une forte variabilité sur la climatologie. En m</a:t>
            </a:r>
            <a:r>
              <a:rPr lang="fr-FR" sz="2000" dirty="0" smtClean="0">
                <a:latin typeface="Arial" charset="0"/>
                <a:ea typeface="Arial" charset="0"/>
                <a:cs typeface="Arial" charset="0"/>
              </a:rPr>
              <a:t>ême temps, il manque des données, le nombre des échantillons sont malheureusement pas grand</a:t>
            </a:r>
          </a:p>
          <a:p>
            <a:pPr algn="just"/>
            <a:r>
              <a:rPr lang="fr-FR" sz="2000" dirty="0" smtClean="0">
                <a:latin typeface="Arial" charset="0"/>
                <a:ea typeface="Arial" charset="0"/>
                <a:cs typeface="Arial" charset="0"/>
              </a:rPr>
              <a:t>Quand il y a une grande variabilité des données, les données ont une distribution encore moins gaussiennes. Au contraire, la distribution des données est proche à une distribution gaussienne quand la variabilité des données est petite.</a:t>
            </a:r>
            <a:endParaRPr lang="fr-FR" sz="2000" dirty="0" smtClean="0">
              <a:latin typeface="Arial" charset="0"/>
              <a:ea typeface="Arial" charset="0"/>
              <a:cs typeface="Arial" charset="0"/>
            </a:endParaRPr>
          </a:p>
          <a:p>
            <a:pPr algn="just"/>
            <a:r>
              <a:rPr lang="fr-FR" sz="2000" dirty="0" smtClean="0">
                <a:latin typeface="Arial" charset="0"/>
                <a:ea typeface="Arial" charset="0"/>
                <a:cs typeface="Arial" charset="0"/>
              </a:rPr>
              <a:t>Il y a une influence de la topographie et de la géographie sur le système hydrographique</a:t>
            </a:r>
          </a:p>
          <a:p>
            <a:pPr marL="0" indent="0" algn="just">
              <a:buNone/>
            </a:pPr>
            <a:endParaRPr lang="fr-FR" sz="2000" dirty="0" smtClean="0">
              <a:latin typeface="Arial" charset="0"/>
              <a:ea typeface="Arial" charset="0"/>
              <a:cs typeface="Arial" charset="0"/>
            </a:endParaRPr>
          </a:p>
          <a:p>
            <a:pPr algn="just"/>
            <a:endParaRPr lang="fr-FR" sz="2000" dirty="0" smtClean="0">
              <a:latin typeface="Arial" charset="0"/>
              <a:ea typeface="Arial" charset="0"/>
              <a:cs typeface="Arial" charset="0"/>
            </a:endParaRPr>
          </a:p>
          <a:p>
            <a:pPr algn="just"/>
            <a:endParaRPr lang="fr-FR" sz="2000" dirty="0" smtClean="0">
              <a:latin typeface="Arial" charset="0"/>
              <a:ea typeface="Arial" charset="0"/>
              <a:cs typeface="Arial" charset="0"/>
            </a:endParaRPr>
          </a:p>
          <a:p>
            <a:pPr algn="just"/>
            <a:endParaRPr lang="fr-FR" sz="2000"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52</a:t>
            </a:fld>
            <a:endParaRPr lang="fr-FR"/>
          </a:p>
        </p:txBody>
      </p:sp>
    </p:spTree>
    <p:extLst>
      <p:ext uri="{BB962C8B-B14F-4D97-AF65-F5344CB8AC3E}">
        <p14:creationId xmlns:p14="http://schemas.microsoft.com/office/powerpoint/2010/main" val="2016025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53</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2.5.1 Combinaison entre la station météo LAMQ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2.5.1.1 Représentation des combinaisons (carte)</a:t>
            </a:r>
            <a:endParaRPr lang="fr-FR" sz="22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370" y="1323749"/>
            <a:ext cx="7638463" cy="5397726"/>
          </a:xfrm>
          <a:prstGeom prst="rect">
            <a:avLst/>
          </a:prstGeom>
        </p:spPr>
      </p:pic>
      <p:sp>
        <p:nvSpPr>
          <p:cNvPr id="9" name="ZoneTexte 8"/>
          <p:cNvSpPr txBox="1"/>
          <p:nvPr/>
        </p:nvSpPr>
        <p:spPr>
          <a:xfrm>
            <a:off x="9960429" y="2628900"/>
            <a:ext cx="2073728" cy="584775"/>
          </a:xfrm>
          <a:prstGeom prst="rect">
            <a:avLst/>
          </a:prstGeom>
          <a:noFill/>
        </p:spPr>
        <p:txBody>
          <a:bodyPr wrap="square" rtlCol="0">
            <a:spAutoFit/>
          </a:bodyPr>
          <a:lstStyle/>
          <a:p>
            <a:pPr algn="just"/>
            <a:r>
              <a:rPr lang="fr-FR" sz="1600" dirty="0" smtClean="0">
                <a:solidFill>
                  <a:schemeClr val="bg1"/>
                </a:solidFill>
                <a:latin typeface="Arial" charset="0"/>
                <a:ea typeface="Arial" charset="0"/>
                <a:cs typeface="Arial" charset="0"/>
              </a:rPr>
              <a:t>Altitude de </a:t>
            </a:r>
            <a:r>
              <a:rPr lang="fr-FR" sz="1600" smtClean="0">
                <a:solidFill>
                  <a:schemeClr val="bg1"/>
                </a:solidFill>
                <a:latin typeface="Arial" charset="0"/>
                <a:ea typeface="Arial" charset="0"/>
                <a:cs typeface="Arial" charset="0"/>
              </a:rPr>
              <a:t>la station LAMQ : 19 mètres</a:t>
            </a:r>
            <a:endParaRPr lang="fr-FR" sz="16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21993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54</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2.5.1 Combinaison entre la station météo LAMQ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2.5.1.1 Représentation des combinaisons (tableau)</a:t>
            </a:r>
            <a:endParaRPr lang="fr-FR" sz="2200" dirty="0"/>
          </a:p>
        </p:txBody>
      </p:sp>
      <p:graphicFrame>
        <p:nvGraphicFramePr>
          <p:cNvPr id="15" name="Tableau 14"/>
          <p:cNvGraphicFramePr>
            <a:graphicFrameLocks noGrp="1"/>
          </p:cNvGraphicFramePr>
          <p:nvPr>
            <p:extLst>
              <p:ext uri="{D42A27DB-BD31-4B8C-83A1-F6EECF244321}">
                <p14:modId xmlns:p14="http://schemas.microsoft.com/office/powerpoint/2010/main" val="1391392021"/>
              </p:ext>
            </p:extLst>
          </p:nvPr>
        </p:nvGraphicFramePr>
        <p:xfrm>
          <a:off x="1879600" y="1892300"/>
          <a:ext cx="8432799" cy="3073400"/>
        </p:xfrm>
        <a:graphic>
          <a:graphicData uri="http://schemas.openxmlformats.org/drawingml/2006/table">
            <a:tbl>
              <a:tblPr/>
              <a:tblGrid>
                <a:gridCol w="1265872"/>
                <a:gridCol w="1284907"/>
                <a:gridCol w="961301"/>
                <a:gridCol w="1741763"/>
                <a:gridCol w="1665621"/>
                <a:gridCol w="1513335"/>
              </a:tblGrid>
              <a:tr h="419100">
                <a:tc>
                  <a:txBody>
                    <a:bodyPr/>
                    <a:lstStyle/>
                    <a:p>
                      <a:pPr algn="ctr" fontAlgn="ctr"/>
                      <a:r>
                        <a:rPr lang="fr-FR" sz="1200" b="1" i="0" u="none" strike="noStrike">
                          <a:solidFill>
                            <a:srgbClr val="000000"/>
                          </a:solidFill>
                          <a:effectLst/>
                          <a:latin typeface="Arial" charset="0"/>
                        </a:rPr>
                        <a:t>Station météo (Obs)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Station hydro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Distance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Différence d'altitude (hydro-pr, en mètres)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Correlation_Htemps</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Correlation_Qjm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0" i="0" u="none" strike="noStrike">
                          <a:solidFill>
                            <a:srgbClr val="0070C0"/>
                          </a:solidFill>
                          <a:effectLst/>
                          <a:latin typeface="Arial" charset="0"/>
                        </a:rPr>
                        <a:t>LAMQ</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FF0000"/>
                          </a:solidFill>
                          <a:effectLst/>
                          <a:latin typeface="Arial" charset="0"/>
                        </a:rPr>
                        <a:t>LAMC</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3570,462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cs-CZ" sz="1200" b="0" i="0" u="none" strike="noStrike">
                          <a:solidFill>
                            <a:srgbClr val="000000"/>
                          </a:solidFill>
                          <a:effectLst/>
                          <a:latin typeface="Arial" charset="0"/>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ru-RU" sz="1200" b="0" i="0" u="none" strike="noStrike">
                          <a:solidFill>
                            <a:srgbClr val="000000"/>
                          </a:solidFill>
                          <a:effectLst/>
                          <a:latin typeface="Arial" charset="0"/>
                        </a:rPr>
                        <a:t>0,557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0,520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GMLD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9707,626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152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nb-NO" sz="1200" b="0" i="0" u="none" strike="noStrike">
                          <a:solidFill>
                            <a:srgbClr val="000000"/>
                          </a:solidFill>
                          <a:effectLst/>
                          <a:latin typeface="Arial" charset="0"/>
                        </a:rPr>
                        <a:t>7259,033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0,358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1749,152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0,253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0,438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11923,037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281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0,406</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942,491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0,365</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3565,050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0,365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2437,010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0,483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2687,306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ru-RU" sz="1200" b="0" i="0" u="none" strike="noStrike">
                          <a:solidFill>
                            <a:srgbClr val="000000"/>
                          </a:solidFill>
                          <a:effectLst/>
                          <a:latin typeface="Arial" charset="0"/>
                        </a:rPr>
                        <a:t>-16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GMPL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4679,042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0,424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FDFB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13684,386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481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0,203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11297,139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271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FF0000"/>
                          </a:solidFill>
                          <a:effectLst/>
                          <a:latin typeface="Arial" charset="0"/>
                        </a:rPr>
                        <a:t>GMLP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11231,453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231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200" b="0" i="0" u="none" strike="noStrike">
                          <a:solidFill>
                            <a:srgbClr val="000000"/>
                          </a:solidFill>
                          <a:effectLst/>
                          <a:latin typeface="Arial" charset="0"/>
                        </a:rPr>
                        <a:t>0,390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200" b="0" i="0" u="none" strike="noStrike" dirty="0">
                          <a:solidFill>
                            <a:srgbClr val="000000"/>
                          </a:solidFill>
                          <a:effectLst/>
                          <a:latin typeface="Arial" charset="0"/>
                        </a:rPr>
                        <a:t>0,374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1761311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55</a:t>
            </a:fld>
            <a:endParaRPr lang="fr-FR"/>
          </a:p>
        </p:txBody>
      </p:sp>
      <p:sp>
        <p:nvSpPr>
          <p:cNvPr id="5" name="Titre 1"/>
          <p:cNvSpPr>
            <a:spLocks noGrp="1"/>
          </p:cNvSpPr>
          <p:nvPr>
            <p:ph type="title"/>
          </p:nvPr>
        </p:nvSpPr>
        <p:spPr>
          <a:xfrm>
            <a:off x="533400" y="293299"/>
            <a:ext cx="10972800" cy="887802"/>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2.5.1 Combinaison entre la station météo LAMQ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2.5.1.2 Corrélation entre la station météo et les stations sur la </a:t>
            </a:r>
            <a:r>
              <a:rPr lang="fr-FR" sz="2000" dirty="0" err="1" smtClean="0">
                <a:solidFill>
                  <a:schemeClr val="bg1"/>
                </a:solidFill>
                <a:latin typeface="Arial" charset="0"/>
                <a:ea typeface="Arial" charset="0"/>
                <a:cs typeface="Arial" charset="0"/>
              </a:rPr>
              <a:t>Htemps</a:t>
            </a:r>
            <a:r>
              <a:rPr lang="fr-FR" sz="2000" dirty="0" smtClean="0">
                <a:solidFill>
                  <a:schemeClr val="bg1"/>
                </a:solidFill>
                <a:latin typeface="Arial" charset="0"/>
                <a:ea typeface="Arial" charset="0"/>
                <a:cs typeface="Arial" charset="0"/>
              </a:rPr>
              <a:t> (distance) </a:t>
            </a:r>
            <a:endParaRPr lang="fr-FR" sz="2200" dirty="0"/>
          </a:p>
        </p:txBody>
      </p:sp>
      <p:sp>
        <p:nvSpPr>
          <p:cNvPr id="7" name="ZoneTexte 6"/>
          <p:cNvSpPr txBox="1"/>
          <p:nvPr/>
        </p:nvSpPr>
        <p:spPr>
          <a:xfrm>
            <a:off x="889005" y="6125516"/>
            <a:ext cx="5762445" cy="461665"/>
          </a:xfrm>
          <a:prstGeom prst="rect">
            <a:avLst/>
          </a:prstGeom>
          <a:noFill/>
        </p:spPr>
        <p:txBody>
          <a:bodyPr wrap="square" rtlCol="0">
            <a:spAutoFit/>
          </a:bodyPr>
          <a:lstStyle/>
          <a:p>
            <a:r>
              <a:rPr lang="fr-FR" sz="1200" dirty="0">
                <a:solidFill>
                  <a:schemeClr val="bg1"/>
                </a:solidFill>
                <a:latin typeface="Arial" charset="0"/>
                <a:ea typeface="Arial" charset="0"/>
                <a:cs typeface="Arial" charset="0"/>
              </a:rPr>
              <a:t> </a:t>
            </a:r>
            <a:r>
              <a:rPr lang="fr-FR" sz="1200" dirty="0" smtClean="0">
                <a:solidFill>
                  <a:schemeClr val="bg1"/>
                </a:solidFill>
                <a:latin typeface="Arial" charset="0"/>
                <a:ea typeface="Arial" charset="0"/>
                <a:cs typeface="Arial" charset="0"/>
              </a:rPr>
              <a:t>* Stations en rouge : différence d’altitude en positive</a:t>
            </a:r>
          </a:p>
          <a:p>
            <a:r>
              <a:rPr lang="fr-FR" sz="1200" dirty="0" smtClean="0">
                <a:solidFill>
                  <a:schemeClr val="bg1"/>
                </a:solidFill>
                <a:latin typeface="Arial" charset="0"/>
                <a:ea typeface="Arial" charset="0"/>
                <a:cs typeface="Arial" charset="0"/>
              </a:rPr>
              <a:t>** Stations en bleu : différence d’altitude en négative</a:t>
            </a:r>
          </a:p>
        </p:txBody>
      </p:sp>
      <p:pic>
        <p:nvPicPr>
          <p:cNvPr id="8" name="Image 7"/>
          <p:cNvPicPr>
            <a:picLocks noChangeAspect="1"/>
          </p:cNvPicPr>
          <p:nvPr/>
        </p:nvPicPr>
        <p:blipFill>
          <a:blip r:embed="rId2"/>
          <a:stretch>
            <a:fillRect/>
          </a:stretch>
        </p:blipFill>
        <p:spPr>
          <a:xfrm>
            <a:off x="689939" y="1424354"/>
            <a:ext cx="9614645" cy="4185138"/>
          </a:xfrm>
          <a:prstGeom prst="rect">
            <a:avLst/>
          </a:prstGeom>
        </p:spPr>
      </p:pic>
    </p:spTree>
    <p:extLst>
      <p:ext uri="{BB962C8B-B14F-4D97-AF65-F5344CB8AC3E}">
        <p14:creationId xmlns:p14="http://schemas.microsoft.com/office/powerpoint/2010/main" val="6532625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56</a:t>
            </a:fld>
            <a:endParaRPr lang="fr-FR"/>
          </a:p>
        </p:txBody>
      </p:sp>
      <p:sp>
        <p:nvSpPr>
          <p:cNvPr id="5" name="Titre 1"/>
          <p:cNvSpPr>
            <a:spLocks noGrp="1"/>
          </p:cNvSpPr>
          <p:nvPr>
            <p:ph type="title"/>
          </p:nvPr>
        </p:nvSpPr>
        <p:spPr>
          <a:xfrm>
            <a:off x="266700" y="328468"/>
            <a:ext cx="11658600" cy="887802"/>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2.5.1 Combinaison entre la station météo LAMQ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2.5.1.2 Corrélation entre la station météo et les stations sur la </a:t>
            </a:r>
            <a:r>
              <a:rPr lang="fr-FR" sz="2000" dirty="0" err="1" smtClean="0">
                <a:solidFill>
                  <a:schemeClr val="bg1"/>
                </a:solidFill>
                <a:latin typeface="Arial" charset="0"/>
                <a:ea typeface="Arial" charset="0"/>
                <a:cs typeface="Arial" charset="0"/>
              </a:rPr>
              <a:t>Htemps</a:t>
            </a:r>
            <a:r>
              <a:rPr lang="fr-FR" sz="2000" dirty="0" smtClean="0">
                <a:solidFill>
                  <a:schemeClr val="bg1"/>
                </a:solidFill>
                <a:latin typeface="Arial" charset="0"/>
                <a:ea typeface="Arial" charset="0"/>
                <a:cs typeface="Arial" charset="0"/>
              </a:rPr>
              <a:t> (différence d’altitude, hydro-</a:t>
            </a:r>
            <a:r>
              <a:rPr lang="fr-FR" sz="2000" dirty="0" err="1" smtClean="0">
                <a:solidFill>
                  <a:schemeClr val="bg1"/>
                </a:solidFill>
                <a:latin typeface="Arial" charset="0"/>
                <a:ea typeface="Arial" charset="0"/>
                <a:cs typeface="Arial" charset="0"/>
              </a:rPr>
              <a:t>pr</a:t>
            </a:r>
            <a:r>
              <a:rPr lang="fr-FR" sz="2000" dirty="0" smtClean="0">
                <a:solidFill>
                  <a:schemeClr val="bg1"/>
                </a:solidFill>
                <a:latin typeface="Arial" charset="0"/>
                <a:ea typeface="Arial" charset="0"/>
                <a:cs typeface="Arial" charset="0"/>
              </a:rPr>
              <a:t>) </a:t>
            </a:r>
            <a:endParaRPr lang="fr-FR" sz="2200" dirty="0"/>
          </a:p>
        </p:txBody>
      </p:sp>
      <p:pic>
        <p:nvPicPr>
          <p:cNvPr id="10" name="Image 9"/>
          <p:cNvPicPr>
            <a:picLocks noChangeAspect="1"/>
          </p:cNvPicPr>
          <p:nvPr/>
        </p:nvPicPr>
        <p:blipFill>
          <a:blip r:embed="rId2"/>
          <a:stretch>
            <a:fillRect/>
          </a:stretch>
        </p:blipFill>
        <p:spPr>
          <a:xfrm>
            <a:off x="2482850" y="1657350"/>
            <a:ext cx="7226300" cy="3543300"/>
          </a:xfrm>
          <a:prstGeom prst="rect">
            <a:avLst/>
          </a:prstGeom>
        </p:spPr>
      </p:pic>
    </p:spTree>
    <p:extLst>
      <p:ext uri="{BB962C8B-B14F-4D97-AF65-F5344CB8AC3E}">
        <p14:creationId xmlns:p14="http://schemas.microsoft.com/office/powerpoint/2010/main" val="6914465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57</a:t>
            </a:fld>
            <a:endParaRPr lang="fr-FR"/>
          </a:p>
        </p:txBody>
      </p:sp>
      <p:sp>
        <p:nvSpPr>
          <p:cNvPr id="5" name="Titre 1"/>
          <p:cNvSpPr>
            <a:spLocks noGrp="1"/>
          </p:cNvSpPr>
          <p:nvPr>
            <p:ph type="title"/>
          </p:nvPr>
        </p:nvSpPr>
        <p:spPr>
          <a:xfrm>
            <a:off x="533400" y="293299"/>
            <a:ext cx="10972800" cy="887802"/>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2.5.1 Combinaison entre la station météo LAMQ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2.5.1.3 Corrélation entre la station météo et les stations sur le </a:t>
            </a:r>
            <a:r>
              <a:rPr lang="fr-FR" sz="2000" dirty="0" err="1" smtClean="0">
                <a:solidFill>
                  <a:schemeClr val="bg1"/>
                </a:solidFill>
                <a:latin typeface="Arial" charset="0"/>
                <a:ea typeface="Arial" charset="0"/>
                <a:cs typeface="Arial" charset="0"/>
              </a:rPr>
              <a:t>qjm</a:t>
            </a:r>
            <a:r>
              <a:rPr lang="fr-FR" sz="2000" dirty="0" smtClean="0">
                <a:solidFill>
                  <a:schemeClr val="bg1"/>
                </a:solidFill>
                <a:latin typeface="Arial" charset="0"/>
                <a:ea typeface="Arial" charset="0"/>
                <a:cs typeface="Arial" charset="0"/>
              </a:rPr>
              <a:t> (distance)</a:t>
            </a:r>
            <a:endParaRPr lang="fr-FR" sz="2200" dirty="0"/>
          </a:p>
        </p:txBody>
      </p:sp>
      <p:pic>
        <p:nvPicPr>
          <p:cNvPr id="2" name="Image 1"/>
          <p:cNvPicPr>
            <a:picLocks noChangeAspect="1"/>
          </p:cNvPicPr>
          <p:nvPr/>
        </p:nvPicPr>
        <p:blipFill>
          <a:blip r:embed="rId2"/>
          <a:stretch>
            <a:fillRect/>
          </a:stretch>
        </p:blipFill>
        <p:spPr>
          <a:xfrm>
            <a:off x="2571750" y="1543050"/>
            <a:ext cx="7048500" cy="3771900"/>
          </a:xfrm>
          <a:prstGeom prst="rect">
            <a:avLst/>
          </a:prstGeom>
        </p:spPr>
      </p:pic>
    </p:spTree>
    <p:extLst>
      <p:ext uri="{BB962C8B-B14F-4D97-AF65-F5344CB8AC3E}">
        <p14:creationId xmlns:p14="http://schemas.microsoft.com/office/powerpoint/2010/main" val="827953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58</a:t>
            </a:fld>
            <a:endParaRPr lang="fr-FR"/>
          </a:p>
        </p:txBody>
      </p:sp>
      <p:sp>
        <p:nvSpPr>
          <p:cNvPr id="5" name="Titre 1"/>
          <p:cNvSpPr>
            <a:spLocks noGrp="1"/>
          </p:cNvSpPr>
          <p:nvPr>
            <p:ph type="title"/>
          </p:nvPr>
        </p:nvSpPr>
        <p:spPr>
          <a:xfrm>
            <a:off x="533400" y="293299"/>
            <a:ext cx="11174186" cy="887802"/>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2.5.1 Combinaison entre la station météo LAMQ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2.5.1.3 Corrélation entre la station météo et les stations sur le </a:t>
            </a:r>
            <a:r>
              <a:rPr lang="fr-FR" sz="2000" dirty="0" err="1" smtClean="0">
                <a:solidFill>
                  <a:schemeClr val="bg1"/>
                </a:solidFill>
                <a:latin typeface="Arial" charset="0"/>
                <a:ea typeface="Arial" charset="0"/>
                <a:cs typeface="Arial" charset="0"/>
              </a:rPr>
              <a:t>Qjm</a:t>
            </a:r>
            <a:r>
              <a:rPr lang="fr-FR" sz="2000" dirty="0" smtClean="0">
                <a:solidFill>
                  <a:schemeClr val="bg1"/>
                </a:solidFill>
                <a:latin typeface="Arial" charset="0"/>
                <a:ea typeface="Arial" charset="0"/>
                <a:cs typeface="Arial" charset="0"/>
              </a:rPr>
              <a:t> (</a:t>
            </a:r>
            <a:r>
              <a:rPr lang="fr-FR" sz="2000" dirty="0">
                <a:solidFill>
                  <a:schemeClr val="bg1"/>
                </a:solidFill>
                <a:latin typeface="Arial" charset="0"/>
                <a:ea typeface="Arial" charset="0"/>
                <a:cs typeface="Arial" charset="0"/>
              </a:rPr>
              <a:t>différence d’altitude, </a:t>
            </a:r>
            <a:r>
              <a:rPr lang="fr-FR" sz="2000" dirty="0" smtClean="0">
                <a:solidFill>
                  <a:schemeClr val="bg1"/>
                </a:solidFill>
                <a:latin typeface="Arial" charset="0"/>
                <a:ea typeface="Arial" charset="0"/>
                <a:cs typeface="Arial" charset="0"/>
              </a:rPr>
              <a:t>hydro-</a:t>
            </a:r>
            <a:r>
              <a:rPr lang="fr-FR" sz="2000" dirty="0" err="1" smtClean="0">
                <a:solidFill>
                  <a:schemeClr val="bg1"/>
                </a:solidFill>
                <a:latin typeface="Arial" charset="0"/>
                <a:ea typeface="Arial" charset="0"/>
                <a:cs typeface="Arial" charset="0"/>
              </a:rPr>
              <a:t>pr</a:t>
            </a:r>
            <a:r>
              <a:rPr lang="fr-FR" sz="2000" dirty="0" smtClean="0">
                <a:solidFill>
                  <a:schemeClr val="bg1"/>
                </a:solidFill>
                <a:latin typeface="Arial" charset="0"/>
                <a:ea typeface="Arial" charset="0"/>
                <a:cs typeface="Arial" charset="0"/>
              </a:rPr>
              <a:t>)</a:t>
            </a:r>
            <a:endParaRPr lang="fr-FR" sz="2000" dirty="0"/>
          </a:p>
        </p:txBody>
      </p:sp>
      <p:pic>
        <p:nvPicPr>
          <p:cNvPr id="2" name="Image 1"/>
          <p:cNvPicPr>
            <a:picLocks noChangeAspect="1"/>
          </p:cNvPicPr>
          <p:nvPr/>
        </p:nvPicPr>
        <p:blipFill>
          <a:blip r:embed="rId2"/>
          <a:stretch>
            <a:fillRect/>
          </a:stretch>
        </p:blipFill>
        <p:spPr>
          <a:xfrm>
            <a:off x="2482850" y="1644650"/>
            <a:ext cx="7226300" cy="3568700"/>
          </a:xfrm>
          <a:prstGeom prst="rect">
            <a:avLst/>
          </a:prstGeom>
        </p:spPr>
      </p:pic>
    </p:spTree>
    <p:extLst>
      <p:ext uri="{BB962C8B-B14F-4D97-AF65-F5344CB8AC3E}">
        <p14:creationId xmlns:p14="http://schemas.microsoft.com/office/powerpoint/2010/main" val="6720785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59</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2.5.2 Combinaison entre la station météo STJL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2.5.2.1 Représentation des combinaisons (carte)</a:t>
            </a:r>
            <a:endParaRPr lang="fr-FR" sz="200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538" y="1268111"/>
            <a:ext cx="7458848" cy="5270801"/>
          </a:xfrm>
          <a:prstGeom prst="rect">
            <a:avLst/>
          </a:prstGeom>
        </p:spPr>
      </p:pic>
      <p:sp>
        <p:nvSpPr>
          <p:cNvPr id="6" name="ZoneTexte 5"/>
          <p:cNvSpPr txBox="1"/>
          <p:nvPr/>
        </p:nvSpPr>
        <p:spPr>
          <a:xfrm>
            <a:off x="9960429" y="2628900"/>
            <a:ext cx="2073728" cy="584775"/>
          </a:xfrm>
          <a:prstGeom prst="rect">
            <a:avLst/>
          </a:prstGeom>
          <a:noFill/>
        </p:spPr>
        <p:txBody>
          <a:bodyPr wrap="square" rtlCol="0">
            <a:spAutoFit/>
          </a:bodyPr>
          <a:lstStyle/>
          <a:p>
            <a:pPr algn="just"/>
            <a:r>
              <a:rPr lang="fr-FR" sz="1600" dirty="0" smtClean="0">
                <a:solidFill>
                  <a:schemeClr val="bg1"/>
                </a:solidFill>
                <a:latin typeface="Arial" charset="0"/>
                <a:ea typeface="Arial" charset="0"/>
                <a:cs typeface="Arial" charset="0"/>
              </a:rPr>
              <a:t>Altitude de la station STJL : 65 mètres</a:t>
            </a:r>
            <a:endParaRPr lang="fr-FR" sz="1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3453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93298" y="365126"/>
            <a:ext cx="11060502" cy="980596"/>
          </a:xfrm>
        </p:spPr>
        <p:txBody>
          <a:bodyPr>
            <a:normAutofit/>
          </a:bodyPr>
          <a:lstStyle/>
          <a:p>
            <a:r>
              <a:rPr lang="fr-FR" sz="3200" dirty="0" smtClean="0">
                <a:solidFill>
                  <a:schemeClr val="bg1"/>
                </a:solidFill>
                <a:latin typeface="Arial" charset="0"/>
                <a:ea typeface="Arial" charset="0"/>
                <a:cs typeface="Arial" charset="0"/>
              </a:rPr>
              <a:t>1. Répartitions des stations météo-hydrographiques par B.V. </a:t>
            </a:r>
            <a:endParaRPr lang="fr-FR" sz="3200" dirty="0">
              <a:solidFill>
                <a:schemeClr val="bg1"/>
              </a:solidFill>
              <a:latin typeface="Arial" charset="0"/>
              <a:ea typeface="Arial" charset="0"/>
              <a:cs typeface="Arial" charset="0"/>
            </a:endParaRP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438" y="1528284"/>
            <a:ext cx="7611313" cy="5010628"/>
          </a:xfrm>
        </p:spPr>
      </p:pic>
      <p:sp>
        <p:nvSpPr>
          <p:cNvPr id="4" name="Espace réservé du numéro de diapositive 3"/>
          <p:cNvSpPr>
            <a:spLocks noGrp="1"/>
          </p:cNvSpPr>
          <p:nvPr>
            <p:ph type="sldNum" sz="quarter" idx="12"/>
          </p:nvPr>
        </p:nvSpPr>
        <p:spPr/>
        <p:txBody>
          <a:bodyPr/>
          <a:lstStyle/>
          <a:p>
            <a:fld id="{CD712DBA-3B94-FA44-8A49-AA0A221C1FFE}" type="slidenum">
              <a:rPr lang="fr-FR" smtClean="0"/>
              <a:t>6</a:t>
            </a:fld>
            <a:endParaRPr lang="fr-FR"/>
          </a:p>
        </p:txBody>
      </p:sp>
      <p:sp>
        <p:nvSpPr>
          <p:cNvPr id="7" name="ZoneTexte 6"/>
          <p:cNvSpPr txBox="1"/>
          <p:nvPr/>
        </p:nvSpPr>
        <p:spPr>
          <a:xfrm>
            <a:off x="8396451" y="2419875"/>
            <a:ext cx="3171497" cy="1754326"/>
          </a:xfrm>
          <a:prstGeom prst="rect">
            <a:avLst/>
          </a:prstGeom>
          <a:noFill/>
        </p:spPr>
        <p:txBody>
          <a:bodyPr wrap="square" rtlCol="0">
            <a:spAutoFit/>
          </a:bodyPr>
          <a:lstStyle/>
          <a:p>
            <a:pPr algn="just"/>
            <a:endParaRPr lang="fr-FR" dirty="0">
              <a:solidFill>
                <a:schemeClr val="bg1"/>
              </a:solidFill>
              <a:latin typeface="Arial" charset="0"/>
              <a:ea typeface="Arial" charset="0"/>
              <a:cs typeface="Arial" charset="0"/>
            </a:endParaRPr>
          </a:p>
          <a:p>
            <a:pPr algn="just"/>
            <a:r>
              <a:rPr lang="fr-FR" dirty="0" smtClean="0">
                <a:solidFill>
                  <a:schemeClr val="bg1"/>
                </a:solidFill>
                <a:latin typeface="Arial" charset="0"/>
                <a:ea typeface="Arial" charset="0"/>
                <a:cs typeface="Arial" charset="0"/>
              </a:rPr>
              <a:t>7 B.V. ont au moins une station météo et une station hydrographique, mais le B.V. Lézarde représente le plus de combinaisons de stations. </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97202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60</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2.5.2 Combinaison entre la station météo STJL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2.5.2.1 Représentation des combinaisons (tableau)</a:t>
            </a:r>
            <a:endParaRPr lang="fr-FR" sz="2000" dirty="0"/>
          </a:p>
        </p:txBody>
      </p:sp>
      <p:graphicFrame>
        <p:nvGraphicFramePr>
          <p:cNvPr id="7" name="Tableau 6"/>
          <p:cNvGraphicFramePr>
            <a:graphicFrameLocks noGrp="1"/>
          </p:cNvGraphicFramePr>
          <p:nvPr>
            <p:extLst>
              <p:ext uri="{D42A27DB-BD31-4B8C-83A1-F6EECF244321}">
                <p14:modId xmlns:p14="http://schemas.microsoft.com/office/powerpoint/2010/main" val="1824144170"/>
              </p:ext>
            </p:extLst>
          </p:nvPr>
        </p:nvGraphicFramePr>
        <p:xfrm>
          <a:off x="1879600" y="1892300"/>
          <a:ext cx="8432799" cy="3073400"/>
        </p:xfrm>
        <a:graphic>
          <a:graphicData uri="http://schemas.openxmlformats.org/drawingml/2006/table">
            <a:tbl>
              <a:tblPr/>
              <a:tblGrid>
                <a:gridCol w="1265872"/>
                <a:gridCol w="1284907"/>
                <a:gridCol w="961301"/>
                <a:gridCol w="1741763"/>
                <a:gridCol w="1665621"/>
                <a:gridCol w="1513335"/>
              </a:tblGrid>
              <a:tr h="419100">
                <a:tc>
                  <a:txBody>
                    <a:bodyPr/>
                    <a:lstStyle/>
                    <a:p>
                      <a:pPr algn="ctr" fontAlgn="ctr"/>
                      <a:r>
                        <a:rPr lang="fr-FR" sz="1200" b="1" i="0" u="none" strike="noStrike">
                          <a:solidFill>
                            <a:srgbClr val="000000"/>
                          </a:solidFill>
                          <a:effectLst/>
                          <a:latin typeface="Arial" charset="0"/>
                        </a:rPr>
                        <a:t>Station météo (Obs)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Station hydro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Distance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Différence d'altitude (hydro-pr, en mètres)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Correlation_Htemps</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Correlation_Qjm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0" i="0" u="none" strike="noStrike">
                          <a:solidFill>
                            <a:srgbClr val="0070C0"/>
                          </a:solidFill>
                          <a:effectLst/>
                          <a:latin typeface="Arial" charset="0"/>
                        </a:rPr>
                        <a:t>STJL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FF0000"/>
                          </a:solidFill>
                          <a:effectLst/>
                          <a:latin typeface="Arial" charset="0"/>
                        </a:rPr>
                        <a:t>LAMC</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6148,433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bg-BG" sz="1200" b="0" i="0" u="none" strike="noStrike">
                          <a:solidFill>
                            <a:srgbClr val="000000"/>
                          </a:solidFill>
                          <a:effectLst/>
                          <a:latin typeface="Arial" charset="0"/>
                        </a:rPr>
                        <a:t>-35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cs-CZ" sz="1200" b="0" i="0" u="none" strike="noStrike">
                          <a:solidFill>
                            <a:srgbClr val="000000"/>
                          </a:solidFill>
                          <a:effectLst/>
                          <a:latin typeface="Arial" charset="0"/>
                        </a:rPr>
                        <a:t>0,494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uk-UA" sz="1200" b="0" i="0" u="none" strike="noStrike">
                          <a:solidFill>
                            <a:srgbClr val="000000"/>
                          </a:solidFill>
                          <a:effectLst/>
                          <a:latin typeface="Arial" charset="0"/>
                        </a:rPr>
                        <a:t>0,437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GMLD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6947,436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106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4991,058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4336,023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0,253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9750,311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0,360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0,418</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3885,560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0,374</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6316,150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0,336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5365,192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0,461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5426,841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0,395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GMPL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1773,913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-11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0,417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FDFB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11672,543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435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0,260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0,216</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9118,262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0,378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0,400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FF0000"/>
                          </a:solidFill>
                          <a:effectLst/>
                          <a:latin typeface="Arial" charset="0"/>
                        </a:rPr>
                        <a:t>GMLP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1200" b="0" i="0" u="none" strike="noStrike">
                          <a:solidFill>
                            <a:srgbClr val="000000"/>
                          </a:solidFill>
                          <a:effectLst/>
                          <a:latin typeface="Arial" charset="0"/>
                        </a:rPr>
                        <a:t>8580,576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i-FI" sz="1200" b="0" i="0" u="none" strike="noStrike">
                          <a:solidFill>
                            <a:srgbClr val="000000"/>
                          </a:solidFill>
                          <a:effectLst/>
                          <a:latin typeface="Arial" charset="0"/>
                        </a:rPr>
                        <a:t>185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is-IS" sz="1200" b="0" i="0" u="none" strike="noStrike">
                          <a:solidFill>
                            <a:srgbClr val="000000"/>
                          </a:solidFill>
                          <a:effectLst/>
                          <a:latin typeface="Arial" charset="0"/>
                        </a:rPr>
                        <a:t>0,406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i-FI" sz="1200" b="0" i="0" u="none" strike="noStrike" dirty="0">
                          <a:solidFill>
                            <a:srgbClr val="000000"/>
                          </a:solidFill>
                          <a:effectLst/>
                          <a:latin typeface="Arial" charset="0"/>
                        </a:rPr>
                        <a:t>0,387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609787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61</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2.5.2 Combinaison entre la station météo STJL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2.5.2.2 Corrélation entre la station météo et les stations sur la </a:t>
            </a:r>
            <a:r>
              <a:rPr lang="fr-FR" sz="2000" dirty="0" err="1" smtClean="0">
                <a:solidFill>
                  <a:schemeClr val="bg1"/>
                </a:solidFill>
                <a:latin typeface="Arial" charset="0"/>
                <a:ea typeface="Arial" charset="0"/>
                <a:cs typeface="Arial" charset="0"/>
              </a:rPr>
              <a:t>Htemps</a:t>
            </a:r>
            <a:r>
              <a:rPr lang="fr-FR" sz="2000" dirty="0" smtClean="0">
                <a:solidFill>
                  <a:schemeClr val="bg1"/>
                </a:solidFill>
                <a:latin typeface="Arial" charset="0"/>
                <a:ea typeface="Arial" charset="0"/>
                <a:cs typeface="Arial" charset="0"/>
              </a:rPr>
              <a:t> (distance)</a:t>
            </a:r>
            <a:endParaRPr lang="fr-FR" sz="2000" dirty="0"/>
          </a:p>
        </p:txBody>
      </p:sp>
      <p:sp>
        <p:nvSpPr>
          <p:cNvPr id="7" name="ZoneTexte 6"/>
          <p:cNvSpPr txBox="1"/>
          <p:nvPr/>
        </p:nvSpPr>
        <p:spPr>
          <a:xfrm>
            <a:off x="889005" y="6125516"/>
            <a:ext cx="5762445" cy="461665"/>
          </a:xfrm>
          <a:prstGeom prst="rect">
            <a:avLst/>
          </a:prstGeom>
          <a:noFill/>
        </p:spPr>
        <p:txBody>
          <a:bodyPr wrap="square" rtlCol="0">
            <a:spAutoFit/>
          </a:bodyPr>
          <a:lstStyle/>
          <a:p>
            <a:r>
              <a:rPr lang="fr-FR" sz="1200" dirty="0">
                <a:solidFill>
                  <a:schemeClr val="bg1"/>
                </a:solidFill>
                <a:latin typeface="Arial" charset="0"/>
                <a:ea typeface="Arial" charset="0"/>
                <a:cs typeface="Arial" charset="0"/>
              </a:rPr>
              <a:t> </a:t>
            </a:r>
            <a:r>
              <a:rPr lang="fr-FR" sz="1200" dirty="0" smtClean="0">
                <a:solidFill>
                  <a:schemeClr val="bg1"/>
                </a:solidFill>
                <a:latin typeface="Arial" charset="0"/>
                <a:ea typeface="Arial" charset="0"/>
                <a:cs typeface="Arial" charset="0"/>
              </a:rPr>
              <a:t>* Stations en rouge : différence d’altitude en positive</a:t>
            </a:r>
          </a:p>
          <a:p>
            <a:r>
              <a:rPr lang="fr-FR" sz="1200" dirty="0" smtClean="0">
                <a:solidFill>
                  <a:schemeClr val="bg1"/>
                </a:solidFill>
                <a:latin typeface="Arial" charset="0"/>
                <a:ea typeface="Arial" charset="0"/>
                <a:cs typeface="Arial" charset="0"/>
              </a:rPr>
              <a:t>** Stations en bleu : différence d’altitude en négative</a:t>
            </a:r>
          </a:p>
        </p:txBody>
      </p:sp>
      <p:pic>
        <p:nvPicPr>
          <p:cNvPr id="8" name="Image 7"/>
          <p:cNvPicPr>
            <a:picLocks noChangeAspect="1"/>
          </p:cNvPicPr>
          <p:nvPr/>
        </p:nvPicPr>
        <p:blipFill>
          <a:blip r:embed="rId2"/>
          <a:stretch>
            <a:fillRect/>
          </a:stretch>
        </p:blipFill>
        <p:spPr>
          <a:xfrm>
            <a:off x="1866900" y="1549400"/>
            <a:ext cx="8458200" cy="3759200"/>
          </a:xfrm>
          <a:prstGeom prst="rect">
            <a:avLst/>
          </a:prstGeom>
        </p:spPr>
      </p:pic>
    </p:spTree>
    <p:extLst>
      <p:ext uri="{BB962C8B-B14F-4D97-AF65-F5344CB8AC3E}">
        <p14:creationId xmlns:p14="http://schemas.microsoft.com/office/powerpoint/2010/main" val="590192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62</a:t>
            </a:fld>
            <a:endParaRPr lang="fr-FR"/>
          </a:p>
        </p:txBody>
      </p:sp>
      <p:sp>
        <p:nvSpPr>
          <p:cNvPr id="5" name="Titre 1"/>
          <p:cNvSpPr>
            <a:spLocks noGrp="1"/>
          </p:cNvSpPr>
          <p:nvPr>
            <p:ph type="title"/>
          </p:nvPr>
        </p:nvSpPr>
        <p:spPr>
          <a:xfrm>
            <a:off x="298938" y="365125"/>
            <a:ext cx="11588262"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2.5.2 Combinaison entre la station météo STJL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2.5.2.2 Corrélation entre la station météo et les stations sur la </a:t>
            </a:r>
            <a:r>
              <a:rPr lang="fr-FR" sz="2000" dirty="0" err="1" smtClean="0">
                <a:solidFill>
                  <a:schemeClr val="bg1"/>
                </a:solidFill>
                <a:latin typeface="Arial" charset="0"/>
                <a:ea typeface="Arial" charset="0"/>
                <a:cs typeface="Arial" charset="0"/>
              </a:rPr>
              <a:t>Htemps</a:t>
            </a:r>
            <a:r>
              <a:rPr lang="fr-FR" sz="2000" dirty="0" smtClean="0">
                <a:solidFill>
                  <a:schemeClr val="bg1"/>
                </a:solidFill>
                <a:latin typeface="Arial" charset="0"/>
                <a:ea typeface="Arial" charset="0"/>
                <a:cs typeface="Arial" charset="0"/>
              </a:rPr>
              <a:t> (différence d’altitude, hydro-</a:t>
            </a:r>
            <a:r>
              <a:rPr lang="fr-FR" sz="2000" dirty="0" err="1" smtClean="0">
                <a:solidFill>
                  <a:schemeClr val="bg1"/>
                </a:solidFill>
                <a:latin typeface="Arial" charset="0"/>
                <a:ea typeface="Arial" charset="0"/>
                <a:cs typeface="Arial" charset="0"/>
              </a:rPr>
              <a:t>pr</a:t>
            </a:r>
            <a:r>
              <a:rPr lang="fr-FR" sz="2000" dirty="0" smtClean="0">
                <a:solidFill>
                  <a:schemeClr val="bg1"/>
                </a:solidFill>
                <a:latin typeface="Arial" charset="0"/>
                <a:ea typeface="Arial" charset="0"/>
                <a:cs typeface="Arial" charset="0"/>
              </a:rPr>
              <a:t>)</a:t>
            </a:r>
            <a:endParaRPr lang="fr-FR" sz="2000" dirty="0"/>
          </a:p>
        </p:txBody>
      </p:sp>
      <p:pic>
        <p:nvPicPr>
          <p:cNvPr id="3" name="Image 2"/>
          <p:cNvPicPr>
            <a:picLocks noChangeAspect="1"/>
          </p:cNvPicPr>
          <p:nvPr/>
        </p:nvPicPr>
        <p:blipFill>
          <a:blip r:embed="rId2"/>
          <a:stretch>
            <a:fillRect/>
          </a:stretch>
        </p:blipFill>
        <p:spPr>
          <a:xfrm>
            <a:off x="2235200" y="1422400"/>
            <a:ext cx="7721600" cy="4013200"/>
          </a:xfrm>
          <a:prstGeom prst="rect">
            <a:avLst/>
          </a:prstGeom>
        </p:spPr>
      </p:pic>
    </p:spTree>
    <p:extLst>
      <p:ext uri="{BB962C8B-B14F-4D97-AF65-F5344CB8AC3E}">
        <p14:creationId xmlns:p14="http://schemas.microsoft.com/office/powerpoint/2010/main" val="9279128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63</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2.5.2 Combinaison entre la station météo STJL et les autres stations hydrographiques</a:t>
            </a:r>
            <a:r>
              <a:rPr lang="fr-FR" sz="2400" dirty="0" smtClean="0">
                <a:solidFill>
                  <a:schemeClr val="bg1"/>
                </a:solidFill>
                <a:latin typeface="Arial" charset="0"/>
                <a:ea typeface="Arial" charset="0"/>
                <a:cs typeface="Arial" charset="0"/>
              </a:rPr>
              <a:t> </a:t>
            </a:r>
            <a:r>
              <a:rPr lang="fr-FR" sz="2000" dirty="0" smtClean="0">
                <a:solidFill>
                  <a:schemeClr val="bg1"/>
                </a:solidFill>
                <a:latin typeface="Arial" charset="0"/>
                <a:ea typeface="Arial" charset="0"/>
                <a:cs typeface="Arial" charset="0"/>
              </a:rPr>
              <a:t>2.5.2.3 Corrélation entre la station météo et les stations sur le </a:t>
            </a:r>
            <a:r>
              <a:rPr lang="fr-FR" sz="2000" dirty="0" err="1" smtClean="0">
                <a:solidFill>
                  <a:schemeClr val="bg1"/>
                </a:solidFill>
                <a:latin typeface="Arial" charset="0"/>
                <a:ea typeface="Arial" charset="0"/>
                <a:cs typeface="Arial" charset="0"/>
              </a:rPr>
              <a:t>qjm</a:t>
            </a:r>
            <a:r>
              <a:rPr lang="fr-FR" sz="2000" dirty="0" smtClean="0">
                <a:solidFill>
                  <a:schemeClr val="bg1"/>
                </a:solidFill>
                <a:latin typeface="Arial" charset="0"/>
                <a:ea typeface="Arial" charset="0"/>
                <a:cs typeface="Arial" charset="0"/>
              </a:rPr>
              <a:t> (distance)</a:t>
            </a:r>
            <a:endParaRPr lang="fr-FR" sz="2000" dirty="0"/>
          </a:p>
        </p:txBody>
      </p:sp>
      <p:pic>
        <p:nvPicPr>
          <p:cNvPr id="2" name="Image 1"/>
          <p:cNvPicPr>
            <a:picLocks noChangeAspect="1"/>
          </p:cNvPicPr>
          <p:nvPr/>
        </p:nvPicPr>
        <p:blipFill>
          <a:blip r:embed="rId2"/>
          <a:stretch>
            <a:fillRect/>
          </a:stretch>
        </p:blipFill>
        <p:spPr>
          <a:xfrm>
            <a:off x="1866900" y="1549400"/>
            <a:ext cx="8458200" cy="3759200"/>
          </a:xfrm>
          <a:prstGeom prst="rect">
            <a:avLst/>
          </a:prstGeom>
        </p:spPr>
      </p:pic>
    </p:spTree>
    <p:extLst>
      <p:ext uri="{BB962C8B-B14F-4D97-AF65-F5344CB8AC3E}">
        <p14:creationId xmlns:p14="http://schemas.microsoft.com/office/powerpoint/2010/main" val="977157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64</a:t>
            </a:fld>
            <a:endParaRPr lang="fr-FR"/>
          </a:p>
        </p:txBody>
      </p:sp>
      <p:sp>
        <p:nvSpPr>
          <p:cNvPr id="5" name="Titre 1"/>
          <p:cNvSpPr>
            <a:spLocks noGrp="1"/>
          </p:cNvSpPr>
          <p:nvPr>
            <p:ph type="title"/>
          </p:nvPr>
        </p:nvSpPr>
        <p:spPr>
          <a:xfrm>
            <a:off x="310243" y="365125"/>
            <a:ext cx="11691257"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2.5.2 Combinaison entre la station météo STJL et les autres stations hydrographiques</a:t>
            </a:r>
            <a:r>
              <a:rPr lang="fr-FR" sz="2400" dirty="0" smtClean="0">
                <a:solidFill>
                  <a:schemeClr val="bg1"/>
                </a:solidFill>
                <a:latin typeface="Arial" charset="0"/>
                <a:ea typeface="Arial" charset="0"/>
                <a:cs typeface="Arial" charset="0"/>
              </a:rPr>
              <a:t> </a:t>
            </a:r>
            <a:r>
              <a:rPr lang="fr-FR" sz="2000" dirty="0" smtClean="0">
                <a:solidFill>
                  <a:schemeClr val="bg1"/>
                </a:solidFill>
                <a:latin typeface="Arial" charset="0"/>
                <a:ea typeface="Arial" charset="0"/>
                <a:cs typeface="Arial" charset="0"/>
              </a:rPr>
              <a:t>2.4.2.3 Corrélation entre la station météo et les stations sur le </a:t>
            </a:r>
            <a:r>
              <a:rPr lang="fr-FR" sz="2000" dirty="0" err="1" smtClean="0">
                <a:solidFill>
                  <a:schemeClr val="bg1"/>
                </a:solidFill>
                <a:latin typeface="Arial" charset="0"/>
                <a:ea typeface="Arial" charset="0"/>
                <a:cs typeface="Arial" charset="0"/>
              </a:rPr>
              <a:t>qjm</a:t>
            </a:r>
            <a:r>
              <a:rPr lang="fr-FR" sz="2000" dirty="0">
                <a:solidFill>
                  <a:schemeClr val="bg1"/>
                </a:solidFill>
                <a:latin typeface="Arial" charset="0"/>
                <a:ea typeface="Arial" charset="0"/>
                <a:cs typeface="Arial" charset="0"/>
              </a:rPr>
              <a:t> (différence d’altitude, hydro-</a:t>
            </a:r>
            <a:r>
              <a:rPr lang="fr-FR" sz="2000" dirty="0" err="1">
                <a:solidFill>
                  <a:schemeClr val="bg1"/>
                </a:solidFill>
                <a:latin typeface="Arial" charset="0"/>
                <a:ea typeface="Arial" charset="0"/>
                <a:cs typeface="Arial" charset="0"/>
              </a:rPr>
              <a:t>pr</a:t>
            </a:r>
            <a:r>
              <a:rPr lang="fr-FR" sz="2000" dirty="0">
                <a:solidFill>
                  <a:schemeClr val="bg1"/>
                </a:solidFill>
                <a:latin typeface="Arial" charset="0"/>
                <a:ea typeface="Arial" charset="0"/>
                <a:cs typeface="Arial" charset="0"/>
              </a:rPr>
              <a:t>)</a:t>
            </a:r>
            <a:endParaRPr lang="fr-FR" sz="2000" dirty="0"/>
          </a:p>
        </p:txBody>
      </p:sp>
      <p:pic>
        <p:nvPicPr>
          <p:cNvPr id="2" name="Image 1"/>
          <p:cNvPicPr>
            <a:picLocks noChangeAspect="1"/>
          </p:cNvPicPr>
          <p:nvPr/>
        </p:nvPicPr>
        <p:blipFill>
          <a:blip r:embed="rId2"/>
          <a:stretch>
            <a:fillRect/>
          </a:stretch>
        </p:blipFill>
        <p:spPr>
          <a:xfrm>
            <a:off x="2235200" y="1422400"/>
            <a:ext cx="7721600" cy="4013200"/>
          </a:xfrm>
          <a:prstGeom prst="rect">
            <a:avLst/>
          </a:prstGeom>
        </p:spPr>
      </p:pic>
    </p:spTree>
    <p:extLst>
      <p:ext uri="{BB962C8B-B14F-4D97-AF65-F5344CB8AC3E}">
        <p14:creationId xmlns:p14="http://schemas.microsoft.com/office/powerpoint/2010/main" val="21277559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65</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2.5.3 Combinaison entre la station météo STJO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2.5.3.1 Représentation des combinaisons (carte)</a:t>
            </a:r>
            <a:endParaRPr lang="fr-FR" sz="200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528" y="1325804"/>
            <a:ext cx="7635555" cy="5395671"/>
          </a:xfrm>
          <a:prstGeom prst="rect">
            <a:avLst/>
          </a:prstGeom>
        </p:spPr>
      </p:pic>
      <p:sp>
        <p:nvSpPr>
          <p:cNvPr id="6" name="ZoneTexte 5"/>
          <p:cNvSpPr txBox="1"/>
          <p:nvPr/>
        </p:nvSpPr>
        <p:spPr>
          <a:xfrm>
            <a:off x="9960429" y="2628900"/>
            <a:ext cx="2073728" cy="584775"/>
          </a:xfrm>
          <a:prstGeom prst="rect">
            <a:avLst/>
          </a:prstGeom>
          <a:noFill/>
        </p:spPr>
        <p:txBody>
          <a:bodyPr wrap="square" rtlCol="0">
            <a:spAutoFit/>
          </a:bodyPr>
          <a:lstStyle/>
          <a:p>
            <a:pPr algn="just"/>
            <a:r>
              <a:rPr lang="fr-FR" sz="1600" dirty="0" smtClean="0">
                <a:solidFill>
                  <a:schemeClr val="bg1"/>
                </a:solidFill>
                <a:latin typeface="Arial" charset="0"/>
                <a:ea typeface="Arial" charset="0"/>
                <a:cs typeface="Arial" charset="0"/>
              </a:rPr>
              <a:t>Altitude de la station STJO : 220 mètres</a:t>
            </a:r>
            <a:endParaRPr lang="fr-FR" sz="1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193808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66</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2.5.3 Combinaison entre la station météo STJO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2.5.3.1 Représentation des combinaisons (tableau)</a:t>
            </a:r>
            <a:endParaRPr lang="fr-FR" sz="2000" dirty="0"/>
          </a:p>
        </p:txBody>
      </p:sp>
      <p:graphicFrame>
        <p:nvGraphicFramePr>
          <p:cNvPr id="6" name="Tableau 5"/>
          <p:cNvGraphicFramePr>
            <a:graphicFrameLocks noGrp="1"/>
          </p:cNvGraphicFramePr>
          <p:nvPr>
            <p:extLst>
              <p:ext uri="{D42A27DB-BD31-4B8C-83A1-F6EECF244321}">
                <p14:modId xmlns:p14="http://schemas.microsoft.com/office/powerpoint/2010/main" val="1997862021"/>
              </p:ext>
            </p:extLst>
          </p:nvPr>
        </p:nvGraphicFramePr>
        <p:xfrm>
          <a:off x="1879600" y="1892300"/>
          <a:ext cx="8432799" cy="3073400"/>
        </p:xfrm>
        <a:graphic>
          <a:graphicData uri="http://schemas.openxmlformats.org/drawingml/2006/table">
            <a:tbl>
              <a:tblPr/>
              <a:tblGrid>
                <a:gridCol w="1265872"/>
                <a:gridCol w="1284907"/>
                <a:gridCol w="961301"/>
                <a:gridCol w="1741763"/>
                <a:gridCol w="1665621"/>
                <a:gridCol w="1513335"/>
              </a:tblGrid>
              <a:tr h="419100">
                <a:tc>
                  <a:txBody>
                    <a:bodyPr/>
                    <a:lstStyle/>
                    <a:p>
                      <a:pPr algn="ctr" fontAlgn="ctr"/>
                      <a:r>
                        <a:rPr lang="fr-FR" sz="1200" b="1" i="0" u="none" strike="noStrike">
                          <a:solidFill>
                            <a:srgbClr val="000000"/>
                          </a:solidFill>
                          <a:effectLst/>
                          <a:latin typeface="Arial" charset="0"/>
                        </a:rPr>
                        <a:t>Station météo (Obs)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Station hydro</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Distance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Différence d'altitude (hydro-pr, en mètres)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Correlation_Htemps</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200" b="1" i="0" u="none" strike="noStrike">
                          <a:solidFill>
                            <a:srgbClr val="000000"/>
                          </a:solidFill>
                          <a:effectLst/>
                          <a:latin typeface="Arial" charset="0"/>
                        </a:rPr>
                        <a:t>Correlation_Qjm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3200">
                <a:tc>
                  <a:txBody>
                    <a:bodyPr/>
                    <a:lstStyle/>
                    <a:p>
                      <a:pPr algn="ctr" fontAlgn="b"/>
                      <a:r>
                        <a:rPr lang="fr-FR" sz="1200" b="0" i="0" u="none" strike="noStrike">
                          <a:solidFill>
                            <a:srgbClr val="0070C0"/>
                          </a:solidFill>
                          <a:effectLst/>
                          <a:latin typeface="Arial" charset="0"/>
                        </a:rPr>
                        <a:t>STJO</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fr-FR" sz="1200" b="0" i="0" u="none" strike="noStrike">
                          <a:solidFill>
                            <a:srgbClr val="FF0000"/>
                          </a:solidFill>
                          <a:effectLst/>
                          <a:latin typeface="Arial" charset="0"/>
                        </a:rPr>
                        <a:t>LAMC</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is-IS" sz="1200" b="0" i="0" u="none" strike="noStrike">
                          <a:solidFill>
                            <a:srgbClr val="000000"/>
                          </a:solidFill>
                          <a:effectLst/>
                          <a:latin typeface="Arial" charset="0"/>
                        </a:rPr>
                        <a:t>10963,477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ru-RU" sz="1200" b="0" i="0" u="none" strike="noStrike">
                          <a:solidFill>
                            <a:srgbClr val="000000"/>
                          </a:solidFill>
                          <a:effectLst/>
                          <a:latin typeface="Arial" charset="0"/>
                        </a:rPr>
                        <a:t>-190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uk-UA" sz="1200" b="0" i="0" u="none" strike="noStrike">
                          <a:solidFill>
                            <a:srgbClr val="000000"/>
                          </a:solidFill>
                          <a:effectLst/>
                          <a:latin typeface="Arial" charset="0"/>
                        </a:rPr>
                        <a:t>0,457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uk-UA" sz="1200" b="0" i="0" u="none" strike="noStrike">
                          <a:solidFill>
                            <a:srgbClr val="000000"/>
                          </a:solidFill>
                          <a:effectLst/>
                          <a:latin typeface="Arial" charset="0"/>
                        </a:rPr>
                        <a:t>0,371</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GMLD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3115,357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-49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0,460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154,437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-85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0,440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0,500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9111,884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-205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0,232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0,366</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4613,612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80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0,434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0,497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8282,343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-205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0,430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9699,839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0,313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9374,430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-180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0,504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0,512</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LAMM</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cs-CZ" sz="1200" b="0" i="0" u="none" strike="noStrike">
                          <a:solidFill>
                            <a:srgbClr val="000000"/>
                          </a:solidFill>
                          <a:effectLst/>
                          <a:latin typeface="Arial" charset="0"/>
                        </a:rPr>
                        <a:t>8961,462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bg-BG" sz="1200" b="0" i="0" u="none" strike="noStrike">
                          <a:solidFill>
                            <a:srgbClr val="000000"/>
                          </a:solidFill>
                          <a:effectLst/>
                          <a:latin typeface="Arial" charset="0"/>
                        </a:rPr>
                        <a:t>/</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GMPL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i-FI" sz="1200" b="0" i="0" u="none" strike="noStrike">
                          <a:solidFill>
                            <a:srgbClr val="000000"/>
                          </a:solidFill>
                          <a:effectLst/>
                          <a:latin typeface="Arial" charset="0"/>
                        </a:rPr>
                        <a:t>4679,641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-166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0,413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FDFB</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6547,164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280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0,290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0,262</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032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FF0000"/>
                          </a:solidFill>
                          <a:effectLst/>
                          <a:latin typeface="Arial" charset="0"/>
                        </a:rPr>
                        <a:t>STJA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3981,168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fr-FR" sz="1200" b="0" i="0" u="none" strike="noStrike">
                          <a:solidFill>
                            <a:srgbClr val="000000"/>
                          </a:solidFill>
                          <a:effectLst/>
                          <a:latin typeface="Arial" charset="0"/>
                        </a:rPr>
                        <a:t>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uk-UA" sz="1200" b="0" i="0" u="none" strike="noStrike">
                          <a:solidFill>
                            <a:srgbClr val="000000"/>
                          </a:solidFill>
                          <a:effectLst/>
                          <a:latin typeface="Arial" charset="0"/>
                        </a:rPr>
                        <a:t>0,450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is-IS" sz="1200" b="0" i="0" u="none" strike="noStrike">
                          <a:solidFill>
                            <a:srgbClr val="000000"/>
                          </a:solidFill>
                          <a:effectLst/>
                          <a:latin typeface="Arial" charset="0"/>
                        </a:rPr>
                        <a:t>0,462</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215900">
                <a:tc>
                  <a:txBody>
                    <a:bodyPr/>
                    <a:lstStyle/>
                    <a:p>
                      <a:pPr algn="ctr" fontAlgn="b"/>
                      <a:r>
                        <a:rPr lang="sk-SK" sz="1200" b="0" i="0" u="none" strike="noStrike">
                          <a:solidFill>
                            <a:srgbClr val="000000"/>
                          </a:solidFill>
                          <a:effectLst/>
                          <a:latin typeface="Arial" charset="0"/>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FF0000"/>
                          </a:solidFill>
                          <a:effectLst/>
                          <a:latin typeface="Arial" charset="0"/>
                        </a:rPr>
                        <a:t>GMLP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cs-CZ" sz="1200" b="0" i="0" u="none" strike="noStrike">
                          <a:solidFill>
                            <a:srgbClr val="000000"/>
                          </a:solidFill>
                          <a:effectLst/>
                          <a:latin typeface="Arial" charset="0"/>
                        </a:rPr>
                        <a:t>4083,170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fr-FR" sz="1200" b="0" i="0" u="none" strike="noStrike">
                          <a:solidFill>
                            <a:srgbClr val="000000"/>
                          </a:solidFill>
                          <a:effectLst/>
                          <a:latin typeface="Arial" charset="0"/>
                        </a:rPr>
                        <a:t>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uk-UA" sz="1200" b="0" i="0" u="none" strike="noStrike">
                          <a:solidFill>
                            <a:srgbClr val="000000"/>
                          </a:solidFill>
                          <a:effectLst/>
                          <a:latin typeface="Arial" charset="0"/>
                        </a:rPr>
                        <a:t>0,464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cs-CZ" sz="1200" b="0" i="0" u="none" strike="noStrike" dirty="0">
                          <a:solidFill>
                            <a:srgbClr val="000000"/>
                          </a:solidFill>
                          <a:effectLst/>
                          <a:latin typeface="Arial" charset="0"/>
                        </a:rPr>
                        <a:t>0,449</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72294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67</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2.5.3 Combinaison entre la station météo STJO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2.5.3.2 Corrélation entre la station météo et les stations sur la </a:t>
            </a:r>
            <a:r>
              <a:rPr lang="fr-FR" sz="2000" dirty="0" err="1" smtClean="0">
                <a:solidFill>
                  <a:schemeClr val="bg1"/>
                </a:solidFill>
                <a:latin typeface="Arial" charset="0"/>
                <a:ea typeface="Arial" charset="0"/>
                <a:cs typeface="Arial" charset="0"/>
              </a:rPr>
              <a:t>Htemps</a:t>
            </a:r>
            <a:r>
              <a:rPr lang="fr-FR" sz="2000" dirty="0">
                <a:solidFill>
                  <a:schemeClr val="bg1"/>
                </a:solidFill>
                <a:latin typeface="Arial" charset="0"/>
                <a:ea typeface="Arial" charset="0"/>
                <a:cs typeface="Arial" charset="0"/>
              </a:rPr>
              <a:t> </a:t>
            </a:r>
            <a:r>
              <a:rPr lang="fr-FR" sz="2000" dirty="0" smtClean="0">
                <a:solidFill>
                  <a:schemeClr val="bg1"/>
                </a:solidFill>
                <a:latin typeface="Arial" charset="0"/>
                <a:ea typeface="Arial" charset="0"/>
                <a:cs typeface="Arial" charset="0"/>
              </a:rPr>
              <a:t>(distance)</a:t>
            </a:r>
            <a:endParaRPr lang="fr-FR" sz="2000" dirty="0"/>
          </a:p>
        </p:txBody>
      </p:sp>
      <p:pic>
        <p:nvPicPr>
          <p:cNvPr id="3" name="Image 2"/>
          <p:cNvPicPr>
            <a:picLocks noChangeAspect="1"/>
          </p:cNvPicPr>
          <p:nvPr/>
        </p:nvPicPr>
        <p:blipFill>
          <a:blip r:embed="rId2"/>
          <a:stretch>
            <a:fillRect/>
          </a:stretch>
        </p:blipFill>
        <p:spPr>
          <a:xfrm>
            <a:off x="2571750" y="1549400"/>
            <a:ext cx="7048500" cy="3759200"/>
          </a:xfrm>
          <a:prstGeom prst="rect">
            <a:avLst/>
          </a:prstGeom>
        </p:spPr>
      </p:pic>
    </p:spTree>
    <p:extLst>
      <p:ext uri="{BB962C8B-B14F-4D97-AF65-F5344CB8AC3E}">
        <p14:creationId xmlns:p14="http://schemas.microsoft.com/office/powerpoint/2010/main" val="5046236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68</a:t>
            </a:fld>
            <a:endParaRPr lang="fr-FR"/>
          </a:p>
        </p:txBody>
      </p:sp>
      <p:sp>
        <p:nvSpPr>
          <p:cNvPr id="5" name="Titre 1"/>
          <p:cNvSpPr>
            <a:spLocks noGrp="1"/>
          </p:cNvSpPr>
          <p:nvPr>
            <p:ph type="title"/>
          </p:nvPr>
        </p:nvSpPr>
        <p:spPr>
          <a:xfrm>
            <a:off x="193431" y="365125"/>
            <a:ext cx="11641015"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2.5.3 Combinaison entre la station météo STJO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2.5.3.2 Corrélation entre la station météo et les stations sur la </a:t>
            </a:r>
            <a:r>
              <a:rPr lang="fr-FR" sz="2000" dirty="0" err="1" smtClean="0">
                <a:solidFill>
                  <a:schemeClr val="bg1"/>
                </a:solidFill>
                <a:latin typeface="Arial" charset="0"/>
                <a:ea typeface="Arial" charset="0"/>
                <a:cs typeface="Arial" charset="0"/>
              </a:rPr>
              <a:t>Htemps</a:t>
            </a:r>
            <a:r>
              <a:rPr lang="fr-FR" sz="2000" dirty="0" smtClean="0">
                <a:solidFill>
                  <a:schemeClr val="bg1"/>
                </a:solidFill>
                <a:latin typeface="Arial" charset="0"/>
                <a:ea typeface="Arial" charset="0"/>
                <a:cs typeface="Arial" charset="0"/>
              </a:rPr>
              <a:t> (différence d’altitude, hydro-</a:t>
            </a:r>
            <a:r>
              <a:rPr lang="fr-FR" sz="2000" dirty="0" err="1" smtClean="0">
                <a:solidFill>
                  <a:schemeClr val="bg1"/>
                </a:solidFill>
                <a:latin typeface="Arial" charset="0"/>
                <a:ea typeface="Arial" charset="0"/>
                <a:cs typeface="Arial" charset="0"/>
              </a:rPr>
              <a:t>pr</a:t>
            </a:r>
            <a:r>
              <a:rPr lang="fr-FR" sz="2000" dirty="0" smtClean="0">
                <a:solidFill>
                  <a:schemeClr val="bg1"/>
                </a:solidFill>
                <a:latin typeface="Arial" charset="0"/>
                <a:ea typeface="Arial" charset="0"/>
                <a:cs typeface="Arial" charset="0"/>
              </a:rPr>
              <a:t>)</a:t>
            </a:r>
            <a:endParaRPr lang="fr-FR" sz="2000" dirty="0"/>
          </a:p>
        </p:txBody>
      </p:sp>
      <p:pic>
        <p:nvPicPr>
          <p:cNvPr id="2" name="Image 1"/>
          <p:cNvPicPr>
            <a:picLocks noChangeAspect="1"/>
          </p:cNvPicPr>
          <p:nvPr/>
        </p:nvPicPr>
        <p:blipFill>
          <a:blip r:embed="rId2"/>
          <a:stretch>
            <a:fillRect/>
          </a:stretch>
        </p:blipFill>
        <p:spPr>
          <a:xfrm>
            <a:off x="2482850" y="1657350"/>
            <a:ext cx="7226300" cy="3543300"/>
          </a:xfrm>
          <a:prstGeom prst="rect">
            <a:avLst/>
          </a:prstGeom>
        </p:spPr>
      </p:pic>
    </p:spTree>
    <p:extLst>
      <p:ext uri="{BB962C8B-B14F-4D97-AF65-F5344CB8AC3E}">
        <p14:creationId xmlns:p14="http://schemas.microsoft.com/office/powerpoint/2010/main" val="12002821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69</a:t>
            </a:fld>
            <a:endParaRPr lang="fr-FR"/>
          </a:p>
        </p:txBody>
      </p:sp>
      <p:sp>
        <p:nvSpPr>
          <p:cNvPr id="5" name="Titre 1"/>
          <p:cNvSpPr>
            <a:spLocks noGrp="1"/>
          </p:cNvSpPr>
          <p:nvPr>
            <p:ph type="title"/>
          </p:nvPr>
        </p:nvSpPr>
        <p:spPr>
          <a:xfrm>
            <a:off x="533400" y="365125"/>
            <a:ext cx="10972800"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2.5.3 Combinaison entre la station météo STJO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2.5.3.2 Corrélation entre la station météo et les stations sur le </a:t>
            </a:r>
            <a:r>
              <a:rPr lang="fr-FR" sz="2000" dirty="0" err="1" smtClean="0">
                <a:solidFill>
                  <a:schemeClr val="bg1"/>
                </a:solidFill>
                <a:latin typeface="Arial" charset="0"/>
                <a:ea typeface="Arial" charset="0"/>
                <a:cs typeface="Arial" charset="0"/>
              </a:rPr>
              <a:t>qjm</a:t>
            </a:r>
            <a:r>
              <a:rPr lang="fr-FR" sz="2000" dirty="0" smtClean="0">
                <a:solidFill>
                  <a:schemeClr val="bg1"/>
                </a:solidFill>
                <a:latin typeface="Arial" charset="0"/>
                <a:ea typeface="Arial" charset="0"/>
                <a:cs typeface="Arial" charset="0"/>
              </a:rPr>
              <a:t> (distance) </a:t>
            </a:r>
            <a:endParaRPr lang="fr-FR" sz="2000" dirty="0"/>
          </a:p>
        </p:txBody>
      </p:sp>
      <p:pic>
        <p:nvPicPr>
          <p:cNvPr id="2" name="Image 1"/>
          <p:cNvPicPr>
            <a:picLocks noChangeAspect="1"/>
          </p:cNvPicPr>
          <p:nvPr/>
        </p:nvPicPr>
        <p:blipFill>
          <a:blip r:embed="rId2"/>
          <a:stretch>
            <a:fillRect/>
          </a:stretch>
        </p:blipFill>
        <p:spPr>
          <a:xfrm>
            <a:off x="2571750" y="1549400"/>
            <a:ext cx="7048500" cy="3759200"/>
          </a:xfrm>
          <a:prstGeom prst="rect">
            <a:avLst/>
          </a:prstGeom>
        </p:spPr>
      </p:pic>
    </p:spTree>
    <p:extLst>
      <p:ext uri="{BB962C8B-B14F-4D97-AF65-F5344CB8AC3E}">
        <p14:creationId xmlns:p14="http://schemas.microsoft.com/office/powerpoint/2010/main" val="1473182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7</a:t>
            </a:fld>
            <a:endParaRPr lang="fr-FR"/>
          </a:p>
        </p:txBody>
      </p:sp>
      <p:sp>
        <p:nvSpPr>
          <p:cNvPr id="5" name="Titre 1"/>
          <p:cNvSpPr>
            <a:spLocks noGrp="1"/>
          </p:cNvSpPr>
          <p:nvPr>
            <p:ph type="title"/>
          </p:nvPr>
        </p:nvSpPr>
        <p:spPr/>
        <p:txBody>
          <a:bodyPr>
            <a:normAutofit/>
          </a:bodyPr>
          <a:lstStyle/>
          <a:p>
            <a:r>
              <a:rPr lang="fr-FR" sz="3200" dirty="0" smtClean="0">
                <a:solidFill>
                  <a:schemeClr val="bg1"/>
                </a:solidFill>
                <a:latin typeface="Arial" charset="0"/>
                <a:ea typeface="Arial" charset="0"/>
                <a:cs typeface="Arial" charset="0"/>
              </a:rPr>
              <a:t>1. Répartitions des stations météo-hydrographiques</a:t>
            </a:r>
            <a:br>
              <a:rPr lang="fr-FR" sz="3200" dirty="0" smtClean="0">
                <a:solidFill>
                  <a:schemeClr val="bg1"/>
                </a:solidFill>
                <a:latin typeface="Arial" charset="0"/>
                <a:ea typeface="Arial" charset="0"/>
                <a:cs typeface="Arial" charset="0"/>
              </a:rPr>
            </a:br>
            <a:r>
              <a:rPr lang="fr-FR" sz="3200" dirty="0" smtClean="0">
                <a:solidFill>
                  <a:schemeClr val="bg1"/>
                </a:solidFill>
                <a:latin typeface="Arial" charset="0"/>
                <a:ea typeface="Arial" charset="0"/>
                <a:cs typeface="Arial" charset="0"/>
              </a:rPr>
              <a:t>1.1. Stations d’observation des précipitations</a:t>
            </a:r>
            <a:endParaRPr lang="fr-FR" sz="3200" dirty="0">
              <a:solidFill>
                <a:schemeClr val="bg1"/>
              </a:solidFill>
              <a:latin typeface="Arial" charset="0"/>
              <a:ea typeface="Arial" charset="0"/>
              <a:cs typeface="Arial" charset="0"/>
            </a:endParaRPr>
          </a:p>
        </p:txBody>
      </p:sp>
      <p:pic>
        <p:nvPicPr>
          <p:cNvPr id="6" name="Image 5"/>
          <p:cNvPicPr/>
          <p:nvPr/>
        </p:nvPicPr>
        <p:blipFill>
          <a:blip r:embed="rId2"/>
          <a:stretch>
            <a:fillRect/>
          </a:stretch>
        </p:blipFill>
        <p:spPr>
          <a:xfrm>
            <a:off x="872490" y="1690688"/>
            <a:ext cx="7738110" cy="5030787"/>
          </a:xfrm>
          <a:prstGeom prst="rect">
            <a:avLst/>
          </a:prstGeom>
          <a:solidFill>
            <a:schemeClr val="bg1"/>
          </a:solidFill>
        </p:spPr>
      </p:pic>
      <p:sp>
        <p:nvSpPr>
          <p:cNvPr id="7" name="Rectangle 6"/>
          <p:cNvSpPr/>
          <p:nvPr/>
        </p:nvSpPr>
        <p:spPr>
          <a:xfrm>
            <a:off x="9245600" y="2823189"/>
            <a:ext cx="2603500" cy="923330"/>
          </a:xfrm>
          <a:prstGeom prst="rect">
            <a:avLst/>
          </a:prstGeom>
        </p:spPr>
        <p:txBody>
          <a:bodyPr wrap="square">
            <a:spAutoFit/>
          </a:bodyPr>
          <a:lstStyle/>
          <a:p>
            <a:pPr algn="just"/>
            <a:r>
              <a:rPr lang="fr-FR" dirty="0">
                <a:solidFill>
                  <a:schemeClr val="bg1"/>
                </a:solidFill>
                <a:latin typeface="Arial" charset="0"/>
                <a:ea typeface="Arial" charset="0"/>
                <a:cs typeface="Arial" charset="0"/>
              </a:rPr>
              <a:t>50 stations météo sur les précipitations</a:t>
            </a:r>
          </a:p>
          <a:p>
            <a:pPr algn="just"/>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967128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70</a:t>
            </a:fld>
            <a:endParaRPr lang="fr-FR"/>
          </a:p>
        </p:txBody>
      </p:sp>
      <p:sp>
        <p:nvSpPr>
          <p:cNvPr id="5" name="Titre 1"/>
          <p:cNvSpPr>
            <a:spLocks noGrp="1"/>
          </p:cNvSpPr>
          <p:nvPr>
            <p:ph type="title"/>
          </p:nvPr>
        </p:nvSpPr>
        <p:spPr>
          <a:xfrm>
            <a:off x="326571" y="365125"/>
            <a:ext cx="11381015" cy="815975"/>
          </a:xfrm>
        </p:spPr>
        <p:txBody>
          <a:bodyPr>
            <a:noAutofit/>
          </a:bodyPr>
          <a:lstStyle/>
          <a:p>
            <a:pPr algn="just"/>
            <a:r>
              <a:rPr lang="fr-FR" sz="2400" dirty="0" smtClean="0">
                <a:solidFill>
                  <a:schemeClr val="bg1"/>
                </a:solidFill>
                <a:latin typeface="Arial" charset="0"/>
                <a:ea typeface="Arial" charset="0"/>
                <a:cs typeface="Arial" charset="0"/>
              </a:rPr>
              <a:t>2.5 Impact des précipitations sur les variables hydrographiques du B.V. Lézarde</a:t>
            </a:r>
            <a:r>
              <a:rPr lang="fr-FR" sz="2200" dirty="0" smtClean="0">
                <a:solidFill>
                  <a:schemeClr val="bg1"/>
                </a:solidFill>
                <a:latin typeface="Arial" charset="0"/>
                <a:ea typeface="Arial" charset="0"/>
                <a:cs typeface="Arial" charset="0"/>
              </a:rPr>
              <a:t/>
            </a:r>
            <a:br>
              <a:rPr lang="fr-FR" sz="2200" dirty="0" smtClean="0">
                <a:solidFill>
                  <a:schemeClr val="bg1"/>
                </a:solidFill>
                <a:latin typeface="Arial" charset="0"/>
                <a:ea typeface="Arial" charset="0"/>
                <a:cs typeface="Arial" charset="0"/>
              </a:rPr>
            </a:br>
            <a:r>
              <a:rPr lang="fr-FR" sz="2200" dirty="0" smtClean="0">
                <a:solidFill>
                  <a:schemeClr val="bg1"/>
                </a:solidFill>
                <a:latin typeface="Arial" charset="0"/>
                <a:ea typeface="Arial" charset="0"/>
                <a:cs typeface="Arial" charset="0"/>
              </a:rPr>
              <a:t>2.5.3 Combinaison entre la station météo STJO et les autres stations hydrographiques</a:t>
            </a:r>
            <a:br>
              <a:rPr lang="fr-FR" sz="2200" dirty="0" smtClean="0">
                <a:solidFill>
                  <a:schemeClr val="bg1"/>
                </a:solidFill>
                <a:latin typeface="Arial" charset="0"/>
                <a:ea typeface="Arial" charset="0"/>
                <a:cs typeface="Arial" charset="0"/>
              </a:rPr>
            </a:br>
            <a:r>
              <a:rPr lang="fr-FR" sz="2000" dirty="0" smtClean="0">
                <a:solidFill>
                  <a:schemeClr val="bg1"/>
                </a:solidFill>
                <a:latin typeface="Arial" charset="0"/>
                <a:ea typeface="Arial" charset="0"/>
                <a:cs typeface="Arial" charset="0"/>
              </a:rPr>
              <a:t>2.5.3.2 Corrélation entre la station météo et les stations sur le </a:t>
            </a:r>
            <a:r>
              <a:rPr lang="fr-FR" sz="2000" dirty="0" err="1">
                <a:solidFill>
                  <a:schemeClr val="bg1"/>
                </a:solidFill>
                <a:latin typeface="Arial" charset="0"/>
                <a:ea typeface="Arial" charset="0"/>
                <a:cs typeface="Arial" charset="0"/>
              </a:rPr>
              <a:t>q</a:t>
            </a:r>
            <a:r>
              <a:rPr lang="fr-FR" sz="2000" dirty="0" err="1" smtClean="0">
                <a:solidFill>
                  <a:schemeClr val="bg1"/>
                </a:solidFill>
                <a:latin typeface="Arial" charset="0"/>
                <a:ea typeface="Arial" charset="0"/>
                <a:cs typeface="Arial" charset="0"/>
              </a:rPr>
              <a:t>jm</a:t>
            </a:r>
            <a:r>
              <a:rPr lang="fr-FR" sz="2000" dirty="0" smtClean="0">
                <a:solidFill>
                  <a:schemeClr val="bg1"/>
                </a:solidFill>
                <a:latin typeface="Arial" charset="0"/>
                <a:ea typeface="Arial" charset="0"/>
                <a:cs typeface="Arial" charset="0"/>
              </a:rPr>
              <a:t> </a:t>
            </a:r>
            <a:r>
              <a:rPr lang="fr-FR" sz="2000" dirty="0">
                <a:solidFill>
                  <a:schemeClr val="bg1"/>
                </a:solidFill>
                <a:latin typeface="Arial" charset="0"/>
                <a:ea typeface="Arial" charset="0"/>
                <a:cs typeface="Arial" charset="0"/>
              </a:rPr>
              <a:t>(différence d’altitude, </a:t>
            </a:r>
            <a:r>
              <a:rPr lang="fr-FR" sz="2000" dirty="0" smtClean="0">
                <a:solidFill>
                  <a:schemeClr val="bg1"/>
                </a:solidFill>
                <a:latin typeface="Arial" charset="0"/>
                <a:ea typeface="Arial" charset="0"/>
                <a:cs typeface="Arial" charset="0"/>
              </a:rPr>
              <a:t>hydro-</a:t>
            </a:r>
            <a:r>
              <a:rPr lang="fr-FR" sz="2000" dirty="0" err="1" smtClean="0">
                <a:solidFill>
                  <a:schemeClr val="bg1"/>
                </a:solidFill>
                <a:latin typeface="Arial" charset="0"/>
                <a:ea typeface="Arial" charset="0"/>
                <a:cs typeface="Arial" charset="0"/>
              </a:rPr>
              <a:t>pr</a:t>
            </a:r>
            <a:r>
              <a:rPr lang="fr-FR" sz="2000" dirty="0" smtClean="0">
                <a:solidFill>
                  <a:schemeClr val="bg1"/>
                </a:solidFill>
                <a:latin typeface="Arial" charset="0"/>
                <a:ea typeface="Arial" charset="0"/>
                <a:cs typeface="Arial" charset="0"/>
              </a:rPr>
              <a:t>)</a:t>
            </a:r>
            <a:endParaRPr lang="fr-FR" sz="2000" dirty="0"/>
          </a:p>
        </p:txBody>
      </p:sp>
      <p:pic>
        <p:nvPicPr>
          <p:cNvPr id="3" name="Image 2"/>
          <p:cNvPicPr>
            <a:picLocks noChangeAspect="1"/>
          </p:cNvPicPr>
          <p:nvPr/>
        </p:nvPicPr>
        <p:blipFill>
          <a:blip r:embed="rId2"/>
          <a:stretch>
            <a:fillRect/>
          </a:stretch>
        </p:blipFill>
        <p:spPr>
          <a:xfrm>
            <a:off x="2482850" y="1644650"/>
            <a:ext cx="7226300" cy="3568700"/>
          </a:xfrm>
          <a:prstGeom prst="rect">
            <a:avLst/>
          </a:prstGeom>
        </p:spPr>
      </p:pic>
    </p:spTree>
    <p:extLst>
      <p:ext uri="{BB962C8B-B14F-4D97-AF65-F5344CB8AC3E}">
        <p14:creationId xmlns:p14="http://schemas.microsoft.com/office/powerpoint/2010/main" val="8975447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71</a:t>
            </a:fld>
            <a:endParaRPr lang="fr-FR"/>
          </a:p>
        </p:txBody>
      </p:sp>
      <p:sp>
        <p:nvSpPr>
          <p:cNvPr id="6" name="Titre 1"/>
          <p:cNvSpPr>
            <a:spLocks noGrp="1"/>
          </p:cNvSpPr>
          <p:nvPr>
            <p:ph type="title"/>
          </p:nvPr>
        </p:nvSpPr>
        <p:spPr/>
        <p:txBody>
          <a:bodyPr>
            <a:normAutofit/>
          </a:bodyPr>
          <a:lstStyle/>
          <a:p>
            <a:r>
              <a:rPr lang="fr-FR" sz="3200" dirty="0">
                <a:solidFill>
                  <a:schemeClr val="bg1"/>
                </a:solidFill>
                <a:latin typeface="Arial" charset="0"/>
                <a:ea typeface="Arial" charset="0"/>
                <a:cs typeface="Arial" charset="0"/>
              </a:rPr>
              <a:t>3</a:t>
            </a:r>
            <a:r>
              <a:rPr lang="fr-FR" sz="3200" dirty="0" smtClean="0">
                <a:solidFill>
                  <a:schemeClr val="bg1"/>
                </a:solidFill>
                <a:latin typeface="Arial" charset="0"/>
                <a:ea typeface="Arial" charset="0"/>
                <a:cs typeface="Arial" charset="0"/>
              </a:rPr>
              <a:t>. Conclusion</a:t>
            </a:r>
            <a:endParaRPr lang="fr-FR" sz="3200" dirty="0">
              <a:solidFill>
                <a:schemeClr val="bg1"/>
              </a:solidFill>
              <a:latin typeface="Arial" charset="0"/>
              <a:ea typeface="Arial" charset="0"/>
              <a:cs typeface="Arial" charset="0"/>
            </a:endParaRPr>
          </a:p>
        </p:txBody>
      </p:sp>
      <p:sp>
        <p:nvSpPr>
          <p:cNvPr id="2" name="ZoneTexte 1"/>
          <p:cNvSpPr txBox="1"/>
          <p:nvPr/>
        </p:nvSpPr>
        <p:spPr>
          <a:xfrm>
            <a:off x="1197429" y="1899860"/>
            <a:ext cx="8784771" cy="4247317"/>
          </a:xfrm>
          <a:prstGeom prst="rect">
            <a:avLst/>
          </a:prstGeom>
          <a:noFill/>
        </p:spPr>
        <p:txBody>
          <a:bodyPr wrap="square" rtlCol="0">
            <a:spAutoFit/>
          </a:bodyPr>
          <a:lstStyle/>
          <a:p>
            <a:pPr algn="just"/>
            <a:r>
              <a:rPr lang="fr-FR" dirty="0" smtClean="0">
                <a:solidFill>
                  <a:schemeClr val="bg1"/>
                </a:solidFill>
                <a:latin typeface="Arial" charset="0"/>
                <a:ea typeface="Arial" charset="0"/>
                <a:cs typeface="Arial" charset="0"/>
              </a:rPr>
              <a:t>1.  La grande distance entre la station météo et les stations hydro favorise d’avoir une mauvaise corrélation entre les précipitations et l’hydrographie (hauteur de l’eau, débit)</a:t>
            </a:r>
          </a:p>
          <a:p>
            <a:pPr algn="just"/>
            <a:r>
              <a:rPr lang="fr-FR" dirty="0" smtClean="0">
                <a:solidFill>
                  <a:schemeClr val="bg1"/>
                </a:solidFill>
                <a:latin typeface="Arial" charset="0"/>
                <a:ea typeface="Arial" charset="0"/>
                <a:cs typeface="Arial" charset="0"/>
              </a:rPr>
              <a:t>2. La grande différence d’altitude favorise d’avoir une mauvaise corrélation entre les précipitations et l’hydrographie (hauteur de l’eau, débit)</a:t>
            </a:r>
          </a:p>
          <a:p>
            <a:pPr algn="just"/>
            <a:r>
              <a:rPr lang="fr-FR" dirty="0" smtClean="0">
                <a:solidFill>
                  <a:schemeClr val="bg1"/>
                </a:solidFill>
                <a:latin typeface="Arial" charset="0"/>
                <a:ea typeface="Arial" charset="0"/>
                <a:cs typeface="Arial" charset="0"/>
              </a:rPr>
              <a:t>3. Une meilleure corrélation entre les précipitations et l’hydrographie sur le débit que la hauteur d’eau</a:t>
            </a:r>
          </a:p>
          <a:p>
            <a:pPr algn="just"/>
            <a:r>
              <a:rPr lang="fr-FR" dirty="0" smtClean="0">
                <a:solidFill>
                  <a:schemeClr val="bg1"/>
                </a:solidFill>
                <a:latin typeface="Arial" charset="0"/>
                <a:ea typeface="Arial" charset="0"/>
                <a:cs typeface="Arial" charset="0"/>
              </a:rPr>
              <a:t>4. La topographie influence la relation entre les précipitations et l’hydrographie (ex. station FDFB présente une moins bonne corrélation avec les stations météo parce qu’elle se situe en zone montagnarde </a:t>
            </a:r>
          </a:p>
          <a:p>
            <a:pPr algn="just"/>
            <a:endParaRPr lang="fr-FR" dirty="0">
              <a:solidFill>
                <a:schemeClr val="bg1"/>
              </a:solidFill>
              <a:latin typeface="Arial" charset="0"/>
              <a:ea typeface="Arial" charset="0"/>
              <a:cs typeface="Arial" charset="0"/>
            </a:endParaRPr>
          </a:p>
          <a:p>
            <a:pPr algn="just"/>
            <a:r>
              <a:rPr lang="fr-FR" dirty="0" smtClean="0">
                <a:solidFill>
                  <a:schemeClr val="bg1"/>
                </a:solidFill>
                <a:latin typeface="Arial" charset="0"/>
                <a:ea typeface="Arial" charset="0"/>
                <a:cs typeface="Arial" charset="0"/>
              </a:rPr>
              <a:t>!! Il faut voir les valeurs a de la régression linéaire</a:t>
            </a:r>
          </a:p>
          <a:p>
            <a:pPr algn="just"/>
            <a:endParaRPr lang="fr-FR" dirty="0">
              <a:solidFill>
                <a:schemeClr val="bg1"/>
              </a:solidFill>
              <a:latin typeface="Arial" charset="0"/>
              <a:ea typeface="Arial" charset="0"/>
              <a:cs typeface="Arial" charset="0"/>
            </a:endParaRPr>
          </a:p>
          <a:p>
            <a:pPr algn="just"/>
            <a:r>
              <a:rPr lang="fr-FR" dirty="0" smtClean="0">
                <a:solidFill>
                  <a:schemeClr val="bg1"/>
                </a:solidFill>
                <a:latin typeface="Arial" charset="0"/>
                <a:ea typeface="Arial" charset="0"/>
                <a:cs typeface="Arial" charset="0"/>
              </a:rPr>
              <a:t>&gt;&gt; </a:t>
            </a:r>
            <a:r>
              <a:rPr lang="fr-FR" dirty="0" smtClean="0">
                <a:solidFill>
                  <a:schemeClr val="bg1"/>
                </a:solidFill>
                <a:latin typeface="Arial" charset="0"/>
                <a:ea typeface="Arial" charset="0"/>
                <a:cs typeface="Arial" charset="0"/>
              </a:rPr>
              <a:t>Intéressant</a:t>
            </a:r>
            <a:r>
              <a:rPr lang="fr-FR" dirty="0" smtClean="0">
                <a:solidFill>
                  <a:schemeClr val="bg1"/>
                </a:solidFill>
                <a:latin typeface="Arial" charset="0"/>
                <a:ea typeface="Arial" charset="0"/>
                <a:cs typeface="Arial" charset="0"/>
              </a:rPr>
              <a:t> d’e</a:t>
            </a:r>
            <a:r>
              <a:rPr lang="fr-FR" dirty="0" smtClean="0">
                <a:solidFill>
                  <a:schemeClr val="bg1"/>
                </a:solidFill>
                <a:latin typeface="Arial" charset="0"/>
                <a:ea typeface="Arial" charset="0"/>
                <a:cs typeface="Arial" charset="0"/>
              </a:rPr>
              <a:t>ffectuer </a:t>
            </a:r>
            <a:r>
              <a:rPr lang="fr-FR" dirty="0" smtClean="0">
                <a:solidFill>
                  <a:schemeClr val="bg1"/>
                </a:solidFill>
                <a:latin typeface="Arial" charset="0"/>
                <a:ea typeface="Arial" charset="0"/>
                <a:cs typeface="Arial" charset="0"/>
              </a:rPr>
              <a:t>les mêmes analyses entre les données CMIP5 </a:t>
            </a:r>
            <a:r>
              <a:rPr lang="fr-FR" dirty="0" smtClean="0">
                <a:solidFill>
                  <a:schemeClr val="bg1"/>
                </a:solidFill>
                <a:latin typeface="Arial" charset="0"/>
                <a:ea typeface="Arial" charset="0"/>
                <a:cs typeface="Arial" charset="0"/>
              </a:rPr>
              <a:t>et </a:t>
            </a:r>
            <a:r>
              <a:rPr lang="fr-FR" dirty="0" smtClean="0">
                <a:solidFill>
                  <a:schemeClr val="bg1"/>
                </a:solidFill>
                <a:latin typeface="Arial" charset="0"/>
                <a:ea typeface="Arial" charset="0"/>
                <a:cs typeface="Arial" charset="0"/>
              </a:rPr>
              <a:t>les données hydrographiques </a:t>
            </a:r>
            <a:endParaRPr lang="fr-FR"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348145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849755"/>
          </a:xfrm>
        </p:spPr>
        <p:txBody>
          <a:bodyPr>
            <a:normAutofit fontScale="90000"/>
          </a:bodyPr>
          <a:lstStyle/>
          <a:p>
            <a:pPr algn="just"/>
            <a:r>
              <a:rPr lang="fr-FR" dirty="0" smtClean="0">
                <a:latin typeface="Arial" charset="0"/>
                <a:ea typeface="Arial" charset="0"/>
                <a:cs typeface="Arial" charset="0"/>
              </a:rPr>
              <a:t>Annexes : corrélation entre une station des précipitations et une </a:t>
            </a:r>
            <a:r>
              <a:rPr lang="fr-FR" smtClean="0">
                <a:latin typeface="Arial" charset="0"/>
                <a:ea typeface="Arial" charset="0"/>
                <a:cs typeface="Arial" charset="0"/>
              </a:rPr>
              <a:t>station </a:t>
            </a:r>
            <a:r>
              <a:rPr lang="fr-FR" smtClean="0">
                <a:latin typeface="Arial" charset="0"/>
                <a:ea typeface="Arial" charset="0"/>
                <a:cs typeface="Arial" charset="0"/>
              </a:rPr>
              <a:t>hydrographique</a:t>
            </a:r>
            <a:br>
              <a:rPr lang="fr-FR" smtClean="0">
                <a:latin typeface="Arial" charset="0"/>
                <a:ea typeface="Arial" charset="0"/>
                <a:cs typeface="Arial" charset="0"/>
              </a:rPr>
            </a:br>
            <a:r>
              <a:rPr lang="fr-FR" smtClean="0">
                <a:latin typeface="Arial" charset="0"/>
                <a:ea typeface="Arial" charset="0"/>
                <a:cs typeface="Arial" charset="0"/>
              </a:rPr>
              <a:t>(Nuages des points)</a:t>
            </a:r>
            <a:endParaRPr lang="fr-FR" dirty="0">
              <a:latin typeface="Arial" charset="0"/>
              <a:ea typeface="Arial" charset="0"/>
              <a:cs typeface="Arial" charset="0"/>
            </a:endParaRPr>
          </a:p>
        </p:txBody>
      </p:sp>
      <p:sp>
        <p:nvSpPr>
          <p:cNvPr id="3" name="Espace réservé du contenu 2"/>
          <p:cNvSpPr>
            <a:spLocks noGrp="1"/>
          </p:cNvSpPr>
          <p:nvPr>
            <p:ph idx="1"/>
          </p:nvPr>
        </p:nvSpPr>
        <p:spPr>
          <a:xfrm>
            <a:off x="838200" y="2438399"/>
            <a:ext cx="10515600" cy="3738563"/>
          </a:xfrm>
        </p:spPr>
        <p:txBody>
          <a:bodyPr/>
          <a:lstStyle/>
          <a:p>
            <a:r>
              <a:rPr lang="fr-FR" dirty="0" smtClean="0">
                <a:latin typeface="Arial" charset="0"/>
                <a:ea typeface="Arial" charset="0"/>
                <a:cs typeface="Arial" charset="0"/>
              </a:rPr>
              <a:t>Ils se trouvent dans l’ancien document</a:t>
            </a:r>
          </a:p>
          <a:p>
            <a:r>
              <a:rPr lang="fr-FR" dirty="0" smtClean="0">
                <a:latin typeface="Arial" charset="0"/>
                <a:ea typeface="Arial" charset="0"/>
                <a:cs typeface="Arial" charset="0"/>
              </a:rPr>
              <a:t>Sinon peux préparer un autre document</a:t>
            </a:r>
            <a:endParaRPr lang="fr-FR" dirty="0">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latin typeface="Arial" charset="0"/>
                <a:ea typeface="Arial" charset="0"/>
                <a:cs typeface="Arial" charset="0"/>
              </a:rPr>
              <a:t>72</a:t>
            </a:fld>
            <a:endParaRPr lang="fr-FR">
              <a:latin typeface="Arial" charset="0"/>
              <a:ea typeface="Arial" charset="0"/>
              <a:cs typeface="Arial" charset="0"/>
            </a:endParaRPr>
          </a:p>
        </p:txBody>
      </p:sp>
    </p:spTree>
    <p:extLst>
      <p:ext uri="{BB962C8B-B14F-4D97-AF65-F5344CB8AC3E}">
        <p14:creationId xmlns:p14="http://schemas.microsoft.com/office/powerpoint/2010/main" val="175005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D712DBA-3B94-FA44-8A49-AA0A221C1FFE}" type="slidenum">
              <a:rPr lang="fr-FR" smtClean="0"/>
              <a:t>8</a:t>
            </a:fld>
            <a:endParaRPr lang="fr-FR"/>
          </a:p>
        </p:txBody>
      </p:sp>
      <p:sp>
        <p:nvSpPr>
          <p:cNvPr id="5" name="Titre 1"/>
          <p:cNvSpPr>
            <a:spLocks noGrp="1"/>
          </p:cNvSpPr>
          <p:nvPr>
            <p:ph type="title"/>
          </p:nvPr>
        </p:nvSpPr>
        <p:spPr>
          <a:xfrm>
            <a:off x="838200" y="365125"/>
            <a:ext cx="10515600" cy="1325563"/>
          </a:xfrm>
        </p:spPr>
        <p:txBody>
          <a:bodyPr>
            <a:normAutofit/>
          </a:bodyPr>
          <a:lstStyle/>
          <a:p>
            <a:r>
              <a:rPr lang="fr-FR" sz="3200" dirty="0" smtClean="0">
                <a:solidFill>
                  <a:schemeClr val="bg1"/>
                </a:solidFill>
                <a:latin typeface="Arial" charset="0"/>
                <a:ea typeface="Arial" charset="0"/>
                <a:cs typeface="Arial" charset="0"/>
              </a:rPr>
              <a:t>1. Répartitions des stations météo-hydrographiques</a:t>
            </a:r>
            <a:br>
              <a:rPr lang="fr-FR" sz="3200" dirty="0" smtClean="0">
                <a:solidFill>
                  <a:schemeClr val="bg1"/>
                </a:solidFill>
                <a:latin typeface="Arial" charset="0"/>
                <a:ea typeface="Arial" charset="0"/>
                <a:cs typeface="Arial" charset="0"/>
              </a:rPr>
            </a:br>
            <a:r>
              <a:rPr lang="fr-FR" sz="3200" dirty="0" smtClean="0">
                <a:solidFill>
                  <a:schemeClr val="bg1"/>
                </a:solidFill>
                <a:latin typeface="Arial" charset="0"/>
                <a:ea typeface="Arial" charset="0"/>
                <a:cs typeface="Arial" charset="0"/>
              </a:rPr>
              <a:t>1.2. Stations d’observation hydrographiques</a:t>
            </a:r>
            <a:endParaRPr lang="fr-FR" sz="3200" dirty="0">
              <a:solidFill>
                <a:schemeClr val="bg1"/>
              </a:solidFill>
              <a:latin typeface="Arial" charset="0"/>
              <a:ea typeface="Arial" charset="0"/>
              <a:cs typeface="Arial" charset="0"/>
            </a:endParaRPr>
          </a:p>
        </p:txBody>
      </p:sp>
      <p:pic>
        <p:nvPicPr>
          <p:cNvPr id="6" name="Image 5"/>
          <p:cNvPicPr/>
          <p:nvPr/>
        </p:nvPicPr>
        <p:blipFill>
          <a:blip r:embed="rId2"/>
          <a:stretch>
            <a:fillRect/>
          </a:stretch>
        </p:blipFill>
        <p:spPr>
          <a:xfrm>
            <a:off x="838200" y="1745297"/>
            <a:ext cx="8534400" cy="4793615"/>
          </a:xfrm>
          <a:prstGeom prst="rect">
            <a:avLst/>
          </a:prstGeom>
          <a:solidFill>
            <a:schemeClr val="bg1"/>
          </a:solidFill>
        </p:spPr>
      </p:pic>
      <p:sp>
        <p:nvSpPr>
          <p:cNvPr id="7" name="Rectangle 6"/>
          <p:cNvSpPr/>
          <p:nvPr/>
        </p:nvSpPr>
        <p:spPr>
          <a:xfrm>
            <a:off x="9702800" y="3495773"/>
            <a:ext cx="2044700" cy="646331"/>
          </a:xfrm>
          <a:prstGeom prst="rect">
            <a:avLst/>
          </a:prstGeom>
        </p:spPr>
        <p:txBody>
          <a:bodyPr wrap="square">
            <a:spAutoFit/>
          </a:bodyPr>
          <a:lstStyle/>
          <a:p>
            <a:pPr algn="just"/>
            <a:r>
              <a:rPr lang="fr-FR" dirty="0" smtClean="0">
                <a:solidFill>
                  <a:schemeClr val="bg1"/>
                </a:solidFill>
                <a:latin typeface="Arial" charset="0"/>
                <a:ea typeface="Arial" charset="0"/>
                <a:cs typeface="Arial" charset="0"/>
              </a:rPr>
              <a:t>31 </a:t>
            </a:r>
            <a:r>
              <a:rPr lang="fr-FR" dirty="0">
                <a:solidFill>
                  <a:schemeClr val="bg1"/>
                </a:solidFill>
                <a:latin typeface="Arial" charset="0"/>
                <a:ea typeface="Arial" charset="0"/>
                <a:cs typeface="Arial" charset="0"/>
              </a:rPr>
              <a:t>stations hydrographiques</a:t>
            </a:r>
          </a:p>
        </p:txBody>
      </p:sp>
    </p:spTree>
    <p:extLst>
      <p:ext uri="{BB962C8B-B14F-4D97-AF65-F5344CB8AC3E}">
        <p14:creationId xmlns:p14="http://schemas.microsoft.com/office/powerpoint/2010/main" val="1385909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25525"/>
          </a:xfrm>
        </p:spPr>
        <p:txBody>
          <a:bodyPr>
            <a:normAutofit/>
          </a:bodyPr>
          <a:lstStyle/>
          <a:p>
            <a:r>
              <a:rPr lang="fr-FR" sz="3200" dirty="0" smtClean="0">
                <a:solidFill>
                  <a:schemeClr val="bg1"/>
                </a:solidFill>
                <a:latin typeface="Arial" charset="0"/>
                <a:ea typeface="Arial" charset="0"/>
                <a:cs typeface="Arial" charset="0"/>
              </a:rPr>
              <a:t>2. B.V. Lézarde</a:t>
            </a:r>
            <a:endParaRPr lang="fr-FR" sz="3200" dirty="0">
              <a:solidFill>
                <a:schemeClr val="bg1"/>
              </a:solidFill>
              <a:latin typeface="Arial" charset="0"/>
              <a:ea typeface="Arial" charset="0"/>
              <a:cs typeface="Arial" charset="0"/>
            </a:endParaRPr>
          </a:p>
        </p:txBody>
      </p:sp>
      <p:sp>
        <p:nvSpPr>
          <p:cNvPr id="4" name="Espace réservé du numéro de diapositive 3"/>
          <p:cNvSpPr>
            <a:spLocks noGrp="1"/>
          </p:cNvSpPr>
          <p:nvPr>
            <p:ph type="sldNum" sz="quarter" idx="12"/>
          </p:nvPr>
        </p:nvSpPr>
        <p:spPr/>
        <p:txBody>
          <a:bodyPr/>
          <a:lstStyle/>
          <a:p>
            <a:fld id="{CD712DBA-3B94-FA44-8A49-AA0A221C1FFE}" type="slidenum">
              <a:rPr lang="fr-FR" smtClean="0"/>
              <a:t>9</a:t>
            </a:fld>
            <a:endParaRPr lang="fr-FR"/>
          </a:p>
        </p:txBody>
      </p:sp>
      <p:sp>
        <p:nvSpPr>
          <p:cNvPr id="6" name="Titre 1"/>
          <p:cNvSpPr txBox="1">
            <a:spLocks/>
          </p:cNvSpPr>
          <p:nvPr/>
        </p:nvSpPr>
        <p:spPr>
          <a:xfrm>
            <a:off x="857250" y="992695"/>
            <a:ext cx="10515600" cy="7016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dirty="0" smtClean="0">
                <a:solidFill>
                  <a:schemeClr val="bg1"/>
                </a:solidFill>
                <a:latin typeface="Arial" charset="0"/>
                <a:ea typeface="Arial" charset="0"/>
                <a:cs typeface="Arial" charset="0"/>
              </a:rPr>
              <a:t>2.1 Représentation du B.V. Lézarde</a:t>
            </a:r>
            <a:endParaRPr lang="fr-FR" sz="2400" dirty="0">
              <a:solidFill>
                <a:schemeClr val="bg1"/>
              </a:solidFill>
              <a:latin typeface="Arial" charset="0"/>
              <a:ea typeface="Arial" charset="0"/>
              <a:cs typeface="Arial" charset="0"/>
            </a:endParaRPr>
          </a:p>
        </p:txBody>
      </p:sp>
      <p:sp>
        <p:nvSpPr>
          <p:cNvPr id="13" name="Rectangle 12"/>
          <p:cNvSpPr/>
          <p:nvPr/>
        </p:nvSpPr>
        <p:spPr>
          <a:xfrm>
            <a:off x="8096250" y="2758212"/>
            <a:ext cx="3467100" cy="1754326"/>
          </a:xfrm>
          <a:prstGeom prst="rect">
            <a:avLst/>
          </a:prstGeom>
        </p:spPr>
        <p:txBody>
          <a:bodyPr wrap="square">
            <a:spAutoFit/>
          </a:bodyPr>
          <a:lstStyle/>
          <a:p>
            <a:pPr algn="just"/>
            <a:r>
              <a:rPr lang="fr-FR" dirty="0" smtClean="0">
                <a:solidFill>
                  <a:schemeClr val="bg1"/>
                </a:solidFill>
                <a:latin typeface="Arial" charset="0"/>
                <a:ea typeface="Arial" charset="0"/>
                <a:cs typeface="Arial" charset="0"/>
              </a:rPr>
              <a:t>B.V. Lézarde est le plus étudié : </a:t>
            </a:r>
          </a:p>
          <a:p>
            <a:pPr algn="just"/>
            <a:endParaRPr lang="fr-FR" dirty="0">
              <a:solidFill>
                <a:schemeClr val="bg1"/>
              </a:solidFill>
              <a:latin typeface="Arial" charset="0"/>
              <a:ea typeface="Arial" charset="0"/>
              <a:cs typeface="Arial" charset="0"/>
            </a:endParaRPr>
          </a:p>
          <a:p>
            <a:pPr algn="just"/>
            <a:r>
              <a:rPr lang="fr-FR" dirty="0" smtClean="0">
                <a:solidFill>
                  <a:schemeClr val="bg1"/>
                </a:solidFill>
                <a:latin typeface="Arial" charset="0"/>
                <a:ea typeface="Arial" charset="0"/>
                <a:cs typeface="Arial" charset="0"/>
              </a:rPr>
              <a:t>il dispose 3 stations météo et 13 stations hydrographiques (mais il y a que 11 stations ont les données sur le débit)</a:t>
            </a:r>
            <a:endParaRPr lang="fr-FR" dirty="0">
              <a:solidFill>
                <a:schemeClr val="bg1"/>
              </a:solidFill>
              <a:latin typeface="Arial" charset="0"/>
              <a:ea typeface="Arial" charset="0"/>
              <a:cs typeface="Arial" charset="0"/>
            </a:endParaRPr>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866900"/>
            <a:ext cx="6762750" cy="4778903"/>
          </a:xfrm>
          <a:prstGeom prst="rect">
            <a:avLst/>
          </a:prstGeom>
        </p:spPr>
      </p:pic>
    </p:spTree>
    <p:extLst>
      <p:ext uri="{BB962C8B-B14F-4D97-AF65-F5344CB8AC3E}">
        <p14:creationId xmlns:p14="http://schemas.microsoft.com/office/powerpoint/2010/main" val="948915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63715</TotalTime>
  <Words>3051</Words>
  <Application>Microsoft Macintosh PowerPoint</Application>
  <PresentationFormat>Grand écran</PresentationFormat>
  <Paragraphs>663</Paragraphs>
  <Slides>72</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72</vt:i4>
      </vt:variant>
    </vt:vector>
  </HeadingPairs>
  <TitlesOfParts>
    <vt:vector size="76" baseType="lpstr">
      <vt:lpstr>Calibri</vt:lpstr>
      <vt:lpstr>Calibri Light</vt:lpstr>
      <vt:lpstr>Arial</vt:lpstr>
      <vt:lpstr>Thème Office</vt:lpstr>
      <vt:lpstr>Impact du changement climatique sur le secteur eau de la Martinique</vt:lpstr>
      <vt:lpstr>Questions scientifiques</vt:lpstr>
      <vt:lpstr>Données</vt:lpstr>
      <vt:lpstr>Méthodes</vt:lpstr>
      <vt:lpstr>Résultats </vt:lpstr>
      <vt:lpstr>1. Répartitions des stations météo-hydrographiques par B.V. </vt:lpstr>
      <vt:lpstr>1. Répartitions des stations météo-hydrographiques 1.1. Stations d’observation des précipitations</vt:lpstr>
      <vt:lpstr>1. Répartitions des stations météo-hydrographiques 1.2. Stations d’observation hydrographiques</vt:lpstr>
      <vt:lpstr>2. B.V. Lézarde</vt:lpstr>
      <vt:lpstr>2.2 Compréhension des stations météo du B.V. Lézarde 2.2.1 Localisation des stations météo</vt:lpstr>
      <vt:lpstr>2.2 Compréhension des stations météo du B.V. Lézarde 2.2.2 Recouvrement des données météo</vt:lpstr>
      <vt:lpstr>2.2 Compréhension des stations météo du B.V. Lézarde 2.2.3 Corrélation spearman entre les stations météo</vt:lpstr>
      <vt:lpstr>2.3 Compréhension des variables hydrographiques du B.V. Lézarde 2.3.1 Localisation des stations hydrographiques</vt:lpstr>
      <vt:lpstr>2.3 Compréhension des variables hydrographiques du B.V. Lézarde 2.3.2 Recouvrement des données hydrographiques (Htemps)</vt:lpstr>
      <vt:lpstr>2.3 Compréhension des variables hydrographiques du B.V. Lézarde 2.3.2 Recouvrement des données hydrographiques (Qjm)</vt:lpstr>
      <vt:lpstr>Hauteur de l’eau (Htemps) </vt:lpstr>
      <vt:lpstr>Débit journalier (Qjm)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2.4 Caractéristiques statistiques des données hydrographiques 2.4.6 Synthèse </vt:lpstr>
      <vt:lpstr>2.5 Impact des précipitations sur les variables hydrographiques du B.V. Lézarde 2.5.1 Combinaison entre la station météo LAMQ et les autres stations hydrographiques 2.5.1.1 Représentation des combinaisons (carte)</vt:lpstr>
      <vt:lpstr>2.5 Impact des précipitations sur les variables hydrographiques du B.V. Lézarde 2.5.1 Combinaison entre la station météo LAMQ et les autres stations hydrographiques 2.5.1.1 Représentation des combinaisons (tableau)</vt:lpstr>
      <vt:lpstr>2.5 Impact des précipitations sur les variables hydrographiques du B.V. Lézarde 2.5.1 Combinaison entre la station météo LAMQ et les autres stations hydrographiques 2.5.1.2 Corrélation entre la station météo et les stations sur la Htemps (distance) </vt:lpstr>
      <vt:lpstr>2.5 Impact des précipitations sur les variables hydrographiques du B.V. Lézarde 2.5.1 Combinaison entre la station météo LAMQ et les autres stations hydrographiques 2.5.1.2 Corrélation entre la station météo et les stations sur la Htemps (différence d’altitude, hydro-pr) </vt:lpstr>
      <vt:lpstr>2.5 Impact des précipitations sur les variables hydrographiques du B.V. Lézarde 2.5.1 Combinaison entre la station météo LAMQ et les autres stations hydrographiques 2.5.1.3 Corrélation entre la station météo et les stations sur le qjm (distance)</vt:lpstr>
      <vt:lpstr>2.5 Impact des précipitations sur les variables hydrographiques du B.V. Lézarde 2.5.1 Combinaison entre la station météo LAMQ et les autres stations hydrographiques 2.5.1.3 Corrélation entre la station météo et les stations sur le Qjm (différence d’altitude, hydro-pr)</vt:lpstr>
      <vt:lpstr>2.5 Impact des précipitations sur les variables hydrographiques du B.V. Lézarde 2.5.2 Combinaison entre la station météo STJL et les autres stations hydrographiques 2.5.2.1 Représentation des combinaisons (carte)</vt:lpstr>
      <vt:lpstr>2.5 Impact des précipitations sur les variables hydrographiques du B.V. Lézarde 2.5.2 Combinaison entre la station météo STJL et les autres stations hydrographiques 2.5.2.1 Représentation des combinaisons (tableau)</vt:lpstr>
      <vt:lpstr>2.5 Impact des précipitations sur les variables hydrographiques du B.V. Lézarde 2.5.2 Combinaison entre la station météo STJL et les autres stations hydrographiques 2.5.2.2 Corrélation entre la station météo et les stations sur la Htemps (distance)</vt:lpstr>
      <vt:lpstr>2.5 Impact des précipitations sur les variables hydrographiques du B.V. Lézarde 2.5.2 Combinaison entre la station météo STJL et les autres stations hydrographiques 2.5.2.2 Corrélation entre la station météo et les stations sur la Htemps (différence d’altitude, hydro-pr)</vt:lpstr>
      <vt:lpstr>2.5 Impact des précipitations sur les variables hydrographiques du B.V. Lézarde 2.5.2 Combinaison entre la station météo STJL et les autres stations hydrographiques 2.5.2.3 Corrélation entre la station météo et les stations sur le qjm (distance)</vt:lpstr>
      <vt:lpstr>2.5 Impact des précipitations sur les variables hydrographiques du B.V. Lézarde 2.5.2 Combinaison entre la station météo STJL et les autres stations hydrographiques 2.4.2.3 Corrélation entre la station météo et les stations sur le qjm (différence d’altitude, hydro-pr)</vt:lpstr>
      <vt:lpstr>2.5 Impact des précipitations sur les variables hydrographiques du B.V. Lézarde 2.5.3 Combinaison entre la station météo STJO et les autres stations hydrographiques 2.5.3.1 Représentation des combinaisons (carte)</vt:lpstr>
      <vt:lpstr>2.5 Impact des précipitations sur les variables hydrographiques du B.V. Lézarde 2.5.3 Combinaison entre la station météo STJO et les autres stations hydrographiques 2.5.3.1 Représentation des combinaisons (tableau)</vt:lpstr>
      <vt:lpstr>2.5 Impact des précipitations sur les variables hydrographiques du B.V. Lézarde 2.5.3 Combinaison entre la station météo STJO et les autres stations hydrographiques 2.5.3.2 Corrélation entre la station météo et les stations sur la Htemps (distance)</vt:lpstr>
      <vt:lpstr>2.5 Impact des précipitations sur les variables hydrographiques du B.V. Lézarde 2.5.3 Combinaison entre la station météo STJO et les autres stations hydrographiques 2.5.3.2 Corrélation entre la station météo et les stations sur la Htemps (différence d’altitude, hydro-pr)</vt:lpstr>
      <vt:lpstr>2.5 Impact des précipitations sur les variables hydrographiques du B.V. Lézarde 2.5.3 Combinaison entre la station météo STJO et les autres stations hydrographiques 2.5.3.2 Corrélation entre la station météo et les stations sur le qjm (distance) </vt:lpstr>
      <vt:lpstr>2.5 Impact des précipitations sur les variables hydrographiques du B.V. Lézarde 2.5.3 Combinaison entre la station météo STJO et les autres stations hydrographiques 2.5.3.2 Corrélation entre la station météo et les stations sur le qjm (différence d’altitude, hydro-pr)</vt:lpstr>
      <vt:lpstr>3. Conclusion</vt:lpstr>
      <vt:lpstr>Annexes : corrélation entre une station des précipitations et une station hydrographique (Nuages des points)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Shan LI</dc:creator>
  <cp:lastModifiedBy>Shan LI</cp:lastModifiedBy>
  <cp:revision>270</cp:revision>
  <dcterms:created xsi:type="dcterms:W3CDTF">2018-11-20T10:32:11Z</dcterms:created>
  <dcterms:modified xsi:type="dcterms:W3CDTF">2019-01-08T16:28:41Z</dcterms:modified>
</cp:coreProperties>
</file>