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sldIdLst>
    <p:sldId id="257" r:id="rId2"/>
    <p:sldId id="290" r:id="rId3"/>
    <p:sldId id="289" r:id="rId4"/>
    <p:sldId id="288" r:id="rId5"/>
    <p:sldId id="291" r:id="rId6"/>
    <p:sldId id="264" r:id="rId7"/>
    <p:sldId id="294" r:id="rId8"/>
    <p:sldId id="295" r:id="rId9"/>
    <p:sldId id="263" r:id="rId10"/>
    <p:sldId id="265" r:id="rId11"/>
    <p:sldId id="267" r:id="rId12"/>
    <p:sldId id="269" r:id="rId13"/>
    <p:sldId id="262" r:id="rId14"/>
    <p:sldId id="268" r:id="rId15"/>
    <p:sldId id="292" r:id="rId16"/>
    <p:sldId id="256" r:id="rId17"/>
    <p:sldId id="259" r:id="rId18"/>
    <p:sldId id="305" r:id="rId19"/>
    <p:sldId id="310" r:id="rId20"/>
    <p:sldId id="302" r:id="rId21"/>
    <p:sldId id="293" r:id="rId22"/>
    <p:sldId id="307" r:id="rId23"/>
    <p:sldId id="312" r:id="rId24"/>
    <p:sldId id="311" r:id="rId25"/>
    <p:sldId id="308" r:id="rId26"/>
    <p:sldId id="314" r:id="rId27"/>
    <p:sldId id="313" r:id="rId28"/>
    <p:sldId id="309" r:id="rId29"/>
    <p:sldId id="315" r:id="rId30"/>
    <p:sldId id="316" r:id="rId31"/>
    <p:sldId id="317" r:id="rId32"/>
    <p:sldId id="318" r:id="rId33"/>
    <p:sldId id="319" r:id="rId34"/>
    <p:sldId id="320" r:id="rId35"/>
    <p:sldId id="326" r:id="rId36"/>
    <p:sldId id="325" r:id="rId37"/>
    <p:sldId id="324" r:id="rId38"/>
    <p:sldId id="323" r:id="rId39"/>
    <p:sldId id="322" r:id="rId40"/>
    <p:sldId id="321" r:id="rId41"/>
    <p:sldId id="327" r:id="rId42"/>
    <p:sldId id="337" r:id="rId43"/>
    <p:sldId id="336" r:id="rId44"/>
    <p:sldId id="335" r:id="rId45"/>
    <p:sldId id="334" r:id="rId46"/>
    <p:sldId id="333" r:id="rId47"/>
    <p:sldId id="332" r:id="rId48"/>
    <p:sldId id="331" r:id="rId49"/>
    <p:sldId id="330" r:id="rId50"/>
    <p:sldId id="329" r:id="rId51"/>
    <p:sldId id="328" r:id="rId52"/>
    <p:sldId id="296" r:id="rId53"/>
    <p:sldId id="278" r:id="rId54"/>
    <p:sldId id="266" r:id="rId55"/>
    <p:sldId id="272" r:id="rId56"/>
    <p:sldId id="279" r:id="rId57"/>
    <p:sldId id="273" r:id="rId58"/>
    <p:sldId id="287" r:id="rId59"/>
    <p:sldId id="282" r:id="rId60"/>
    <p:sldId id="270" r:id="rId61"/>
    <p:sldId id="274" r:id="rId62"/>
    <p:sldId id="280" r:id="rId63"/>
    <p:sldId id="275" r:id="rId64"/>
    <p:sldId id="285" r:id="rId65"/>
    <p:sldId id="283" r:id="rId66"/>
    <p:sldId id="271" r:id="rId67"/>
    <p:sldId id="277" r:id="rId68"/>
    <p:sldId id="281" r:id="rId69"/>
    <p:sldId id="276" r:id="rId70"/>
    <p:sldId id="286" r:id="rId71"/>
    <p:sldId id="284" r:id="rId72"/>
    <p:sldId id="301" r:id="rId7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312"/>
    <p:restoredTop sz="84456"/>
  </p:normalViewPr>
  <p:slideViewPr>
    <p:cSldViewPr snapToGrid="0" snapToObjects="1">
      <p:cViewPr>
        <p:scale>
          <a:sx n="58" d="100"/>
          <a:sy n="58" d="100"/>
        </p:scale>
        <p:origin x="144"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notesMaster" Target="notesMasters/notesMaster1.xml"/><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965E11-C93F-9B43-95CD-8D9774133394}" type="datetimeFigureOut">
              <a:rPr lang="fr-FR" smtClean="0"/>
              <a:t>10/01/2019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AAD96-06C6-2C4A-9D7E-2E6505C7823D}" type="slidenum">
              <a:rPr lang="fr-FR" smtClean="0"/>
              <a:t>‹#›</a:t>
            </a:fld>
            <a:endParaRPr lang="fr-FR"/>
          </a:p>
        </p:txBody>
      </p:sp>
    </p:spTree>
    <p:extLst>
      <p:ext uri="{BB962C8B-B14F-4D97-AF65-F5344CB8AC3E}">
        <p14:creationId xmlns:p14="http://schemas.microsoft.com/office/powerpoint/2010/main" val="1028276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72AAD96-06C6-2C4A-9D7E-2E6505C7823D}" type="slidenum">
              <a:rPr lang="fr-FR" smtClean="0"/>
              <a:t>1</a:t>
            </a:fld>
            <a:endParaRPr lang="fr-FR"/>
          </a:p>
        </p:txBody>
      </p:sp>
    </p:spTree>
    <p:extLst>
      <p:ext uri="{BB962C8B-B14F-4D97-AF65-F5344CB8AC3E}">
        <p14:creationId xmlns:p14="http://schemas.microsoft.com/office/powerpoint/2010/main" val="1440631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Cliquez et modifiez le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C105D6C5-430B-364B-B3D5-E2D8F7E7F8CA}" type="datetime1">
              <a:rPr lang="fr-FR" smtClean="0"/>
              <a:t>10/01/2019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712DBA-3B94-FA44-8A49-AA0A221C1FFE}" type="slidenum">
              <a:rPr lang="fr-FR" smtClean="0"/>
              <a:t>‹#›</a:t>
            </a:fld>
            <a:endParaRPr lang="fr-FR"/>
          </a:p>
        </p:txBody>
      </p:sp>
    </p:spTree>
    <p:extLst>
      <p:ext uri="{BB962C8B-B14F-4D97-AF65-F5344CB8AC3E}">
        <p14:creationId xmlns:p14="http://schemas.microsoft.com/office/powerpoint/2010/main" val="602254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0590344-50CD-264C-8C17-6D94AEBD3A5E}" type="datetime1">
              <a:rPr lang="fr-FR" smtClean="0"/>
              <a:t>10/01/2019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712DBA-3B94-FA44-8A49-AA0A221C1FFE}" type="slidenum">
              <a:rPr lang="fr-FR" smtClean="0"/>
              <a:t>‹#›</a:t>
            </a:fld>
            <a:endParaRPr lang="fr-FR"/>
          </a:p>
        </p:txBody>
      </p:sp>
    </p:spTree>
    <p:extLst>
      <p:ext uri="{BB962C8B-B14F-4D97-AF65-F5344CB8AC3E}">
        <p14:creationId xmlns:p14="http://schemas.microsoft.com/office/powerpoint/2010/main" val="1205828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3B086CF-175A-714C-8325-73BB06017291}" type="datetime1">
              <a:rPr lang="fr-FR" smtClean="0"/>
              <a:t>10/01/2019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712DBA-3B94-FA44-8A49-AA0A221C1FFE}" type="slidenum">
              <a:rPr lang="fr-FR" smtClean="0"/>
              <a:t>‹#›</a:t>
            </a:fld>
            <a:endParaRPr lang="fr-FR"/>
          </a:p>
        </p:txBody>
      </p:sp>
    </p:spTree>
    <p:extLst>
      <p:ext uri="{BB962C8B-B14F-4D97-AF65-F5344CB8AC3E}">
        <p14:creationId xmlns:p14="http://schemas.microsoft.com/office/powerpoint/2010/main" val="563935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FEB0969-44E2-B142-93E5-0B9F248A3CFF}" type="datetime1">
              <a:rPr lang="fr-FR" smtClean="0"/>
              <a:t>10/01/2019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712DBA-3B94-FA44-8A49-AA0A221C1FFE}" type="slidenum">
              <a:rPr lang="fr-FR" smtClean="0"/>
              <a:t>‹#›</a:t>
            </a:fld>
            <a:endParaRPr lang="fr-FR"/>
          </a:p>
        </p:txBody>
      </p:sp>
    </p:spTree>
    <p:extLst>
      <p:ext uri="{BB962C8B-B14F-4D97-AF65-F5344CB8AC3E}">
        <p14:creationId xmlns:p14="http://schemas.microsoft.com/office/powerpoint/2010/main" val="265319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Cliquez et modifiez le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DC332F53-4B5A-3945-B304-788580A722BB}" type="datetime1">
              <a:rPr lang="fr-FR" smtClean="0"/>
              <a:t>10/01/2019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712DBA-3B94-FA44-8A49-AA0A221C1FFE}" type="slidenum">
              <a:rPr lang="fr-FR" smtClean="0"/>
              <a:t>‹#›</a:t>
            </a:fld>
            <a:endParaRPr lang="fr-FR"/>
          </a:p>
        </p:txBody>
      </p:sp>
    </p:spTree>
    <p:extLst>
      <p:ext uri="{BB962C8B-B14F-4D97-AF65-F5344CB8AC3E}">
        <p14:creationId xmlns:p14="http://schemas.microsoft.com/office/powerpoint/2010/main" val="1056566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143D7939-F5E4-4743-867C-EBFE0EDF8270}" type="datetime1">
              <a:rPr lang="fr-FR" smtClean="0"/>
              <a:t>10/01/2019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D712DBA-3B94-FA44-8A49-AA0A221C1FFE}" type="slidenum">
              <a:rPr lang="fr-FR" smtClean="0"/>
              <a:t>‹#›</a:t>
            </a:fld>
            <a:endParaRPr lang="fr-FR"/>
          </a:p>
        </p:txBody>
      </p:sp>
    </p:spTree>
    <p:extLst>
      <p:ext uri="{BB962C8B-B14F-4D97-AF65-F5344CB8AC3E}">
        <p14:creationId xmlns:p14="http://schemas.microsoft.com/office/powerpoint/2010/main" val="178770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Cliquez et modifiez le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EBDAA18-1B3D-C349-BA76-44030936717D}" type="datetime1">
              <a:rPr lang="fr-FR" smtClean="0"/>
              <a:t>10/01/2019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D712DBA-3B94-FA44-8A49-AA0A221C1FFE}" type="slidenum">
              <a:rPr lang="fr-FR" smtClean="0"/>
              <a:t>‹#›</a:t>
            </a:fld>
            <a:endParaRPr lang="fr-FR"/>
          </a:p>
        </p:txBody>
      </p:sp>
    </p:spTree>
    <p:extLst>
      <p:ext uri="{BB962C8B-B14F-4D97-AF65-F5344CB8AC3E}">
        <p14:creationId xmlns:p14="http://schemas.microsoft.com/office/powerpoint/2010/main" val="273566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51E801F3-49A3-D249-8C14-28B4773C8977}" type="datetime1">
              <a:rPr lang="fr-FR" smtClean="0"/>
              <a:t>10/01/2019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D712DBA-3B94-FA44-8A49-AA0A221C1FFE}" type="slidenum">
              <a:rPr lang="fr-FR" smtClean="0"/>
              <a:t>‹#›</a:t>
            </a:fld>
            <a:endParaRPr lang="fr-FR"/>
          </a:p>
        </p:txBody>
      </p:sp>
    </p:spTree>
    <p:extLst>
      <p:ext uri="{BB962C8B-B14F-4D97-AF65-F5344CB8AC3E}">
        <p14:creationId xmlns:p14="http://schemas.microsoft.com/office/powerpoint/2010/main" val="68450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074342A-CA0B-A34D-8CAB-CB26232537BA}" type="datetime1">
              <a:rPr lang="fr-FR" smtClean="0"/>
              <a:t>10/01/2019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D712DBA-3B94-FA44-8A49-AA0A221C1FFE}" type="slidenum">
              <a:rPr lang="fr-FR" smtClean="0"/>
              <a:t>‹#›</a:t>
            </a:fld>
            <a:endParaRPr lang="fr-FR"/>
          </a:p>
        </p:txBody>
      </p:sp>
    </p:spTree>
    <p:extLst>
      <p:ext uri="{BB962C8B-B14F-4D97-AF65-F5344CB8AC3E}">
        <p14:creationId xmlns:p14="http://schemas.microsoft.com/office/powerpoint/2010/main" val="1541482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Cliquez et modifiez le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0DF8C5C4-5090-794C-BDE3-EF29AFF6626B}" type="datetime1">
              <a:rPr lang="fr-FR" smtClean="0"/>
              <a:t>10/01/2019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D712DBA-3B94-FA44-8A49-AA0A221C1FFE}" type="slidenum">
              <a:rPr lang="fr-FR" smtClean="0"/>
              <a:t>‹#›</a:t>
            </a:fld>
            <a:endParaRPr lang="fr-FR"/>
          </a:p>
        </p:txBody>
      </p:sp>
    </p:spTree>
    <p:extLst>
      <p:ext uri="{BB962C8B-B14F-4D97-AF65-F5344CB8AC3E}">
        <p14:creationId xmlns:p14="http://schemas.microsoft.com/office/powerpoint/2010/main" val="461878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Cliquez et modifiez le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EED9F984-DB62-FF4A-9F2C-30420A4E2733}" type="datetime1">
              <a:rPr lang="fr-FR" smtClean="0"/>
              <a:t>10/01/2019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D712DBA-3B94-FA44-8A49-AA0A221C1FFE}" type="slidenum">
              <a:rPr lang="fr-FR" smtClean="0"/>
              <a:t>‹#›</a:t>
            </a:fld>
            <a:endParaRPr lang="fr-FR"/>
          </a:p>
        </p:txBody>
      </p:sp>
    </p:spTree>
    <p:extLst>
      <p:ext uri="{BB962C8B-B14F-4D97-AF65-F5344CB8AC3E}">
        <p14:creationId xmlns:p14="http://schemas.microsoft.com/office/powerpoint/2010/main" val="17896627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5C5FF-1F24-2B49-B942-45EE9330EE24}" type="datetime1">
              <a:rPr lang="fr-FR" smtClean="0"/>
              <a:t>10/01/2019</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712DBA-3B94-FA44-8A49-AA0A221C1FFE}" type="slidenum">
              <a:rPr lang="fr-FR" smtClean="0"/>
              <a:t>‹#›</a:t>
            </a:fld>
            <a:endParaRPr lang="fr-FR"/>
          </a:p>
        </p:txBody>
      </p:sp>
    </p:spTree>
    <p:extLst>
      <p:ext uri="{BB962C8B-B14F-4D97-AF65-F5344CB8AC3E}">
        <p14:creationId xmlns:p14="http://schemas.microsoft.com/office/powerpoint/2010/main" val="1662492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 Id="rId3" Type="http://schemas.openxmlformats.org/officeDocument/2006/relationships/image" Target="../media/image6.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publitheque.meteo.fr/)" TargetMode="External"/><Relationship Id="rId3" Type="http://schemas.openxmlformats.org/officeDocument/2006/relationships/hyperlink" Target="http://www.hydro.eaufrance.fr/)"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latin typeface="Arial" charset="0"/>
                <a:ea typeface="Arial" charset="0"/>
                <a:cs typeface="Arial" charset="0"/>
              </a:rPr>
              <a:t>Impact du changement climatique sur le secteur eau de la Martinique</a:t>
            </a:r>
            <a:endParaRPr lang="fr-FR" dirty="0">
              <a:latin typeface="Arial" charset="0"/>
              <a:ea typeface="Arial" charset="0"/>
              <a:cs typeface="Arial" charset="0"/>
            </a:endParaRPr>
          </a:p>
        </p:txBody>
      </p:sp>
      <p:sp>
        <p:nvSpPr>
          <p:cNvPr id="3" name="Espace réservé du contenu 2"/>
          <p:cNvSpPr>
            <a:spLocks noGrp="1"/>
          </p:cNvSpPr>
          <p:nvPr>
            <p:ph idx="1"/>
          </p:nvPr>
        </p:nvSpPr>
        <p:spPr>
          <a:xfrm>
            <a:off x="838200" y="2014817"/>
            <a:ext cx="10515600" cy="4351338"/>
          </a:xfrm>
        </p:spPr>
        <p:txBody>
          <a:bodyPr>
            <a:normAutofit/>
          </a:bodyPr>
          <a:lstStyle/>
          <a:p>
            <a:pPr marL="0" indent="0" algn="just">
              <a:buNone/>
            </a:pPr>
            <a:r>
              <a:rPr lang="fr-FR" dirty="0" smtClean="0">
                <a:latin typeface="Arial" charset="0"/>
                <a:ea typeface="Arial" charset="0"/>
                <a:cs typeface="Arial" charset="0"/>
              </a:rPr>
              <a:t>Objectif :</a:t>
            </a:r>
          </a:p>
          <a:p>
            <a:pPr marL="0" indent="0" algn="just">
              <a:buNone/>
            </a:pPr>
            <a:r>
              <a:rPr lang="fr-FR" dirty="0" smtClean="0">
                <a:latin typeface="Arial" charset="0"/>
                <a:ea typeface="Arial" charset="0"/>
                <a:cs typeface="Arial" charset="0"/>
              </a:rPr>
              <a:t>Étudier l’impact du changement climatique sur le secteur eau de la Martinique.</a:t>
            </a:r>
          </a:p>
          <a:p>
            <a:pPr marL="0" indent="0" algn="just">
              <a:buNone/>
            </a:pPr>
            <a:endParaRPr lang="fr-FR" dirty="0">
              <a:latin typeface="Arial" charset="0"/>
              <a:ea typeface="Arial" charset="0"/>
              <a:cs typeface="Arial" charset="0"/>
            </a:endParaRPr>
          </a:p>
          <a:p>
            <a:pPr marL="0" indent="0" algn="just">
              <a:buNone/>
            </a:pPr>
            <a:r>
              <a:rPr lang="fr-FR" dirty="0" smtClean="0">
                <a:latin typeface="Arial" charset="0"/>
                <a:ea typeface="Arial" charset="0"/>
                <a:cs typeface="Arial" charset="0"/>
              </a:rPr>
              <a:t>&gt;&gt; Si les précipitations (signaux climatiques) peuvent-elles impacter le système hydrographique sur la hauteur d’eau et le débit du ruissellement ?</a:t>
            </a:r>
          </a:p>
        </p:txBody>
      </p:sp>
      <p:sp>
        <p:nvSpPr>
          <p:cNvPr id="4" name="Espace réservé du numéro de diapositive 3"/>
          <p:cNvSpPr>
            <a:spLocks noGrp="1"/>
          </p:cNvSpPr>
          <p:nvPr>
            <p:ph type="sldNum" sz="quarter" idx="12"/>
          </p:nvPr>
        </p:nvSpPr>
        <p:spPr/>
        <p:txBody>
          <a:bodyPr/>
          <a:lstStyle/>
          <a:p>
            <a:fld id="{CD712DBA-3B94-FA44-8A49-AA0A221C1FFE}" type="slidenum">
              <a:rPr lang="fr-FR" smtClean="0"/>
              <a:t>1</a:t>
            </a:fld>
            <a:endParaRPr lang="fr-FR"/>
          </a:p>
        </p:txBody>
      </p:sp>
    </p:spTree>
    <p:extLst>
      <p:ext uri="{BB962C8B-B14F-4D97-AF65-F5344CB8AC3E}">
        <p14:creationId xmlns:p14="http://schemas.microsoft.com/office/powerpoint/2010/main" val="215449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8719868" cy="815975"/>
          </a:xfrm>
        </p:spPr>
        <p:txBody>
          <a:bodyPr>
            <a:normAutofit/>
          </a:bodyPr>
          <a:lstStyle/>
          <a:p>
            <a:pPr algn="just"/>
            <a:r>
              <a:rPr lang="fr-FR" sz="2400" dirty="0" smtClean="0">
                <a:latin typeface="Arial" charset="0"/>
                <a:ea typeface="Arial" charset="0"/>
                <a:cs typeface="Arial" charset="0"/>
              </a:rPr>
              <a:t>2.2 Compréhension des stations météo du B.V. Lézarde</a:t>
            </a:r>
            <a:br>
              <a:rPr lang="fr-FR" sz="2400" dirty="0" smtClean="0">
                <a:latin typeface="Arial" charset="0"/>
                <a:ea typeface="Arial" charset="0"/>
                <a:cs typeface="Arial" charset="0"/>
              </a:rPr>
            </a:br>
            <a:r>
              <a:rPr lang="fr-FR" sz="2200" dirty="0" smtClean="0">
                <a:latin typeface="Arial" charset="0"/>
                <a:ea typeface="Arial" charset="0"/>
                <a:cs typeface="Arial" charset="0"/>
              </a:rPr>
              <a:t>2.2.1 Localisation des stations météo</a:t>
            </a:r>
            <a:endParaRPr lang="fr-FR" sz="2400" dirty="0"/>
          </a:p>
        </p:txBody>
      </p:sp>
      <p:sp>
        <p:nvSpPr>
          <p:cNvPr id="4" name="Espace réservé du numéro de diapositive 3"/>
          <p:cNvSpPr>
            <a:spLocks noGrp="1"/>
          </p:cNvSpPr>
          <p:nvPr>
            <p:ph type="sldNum" sz="quarter" idx="12"/>
          </p:nvPr>
        </p:nvSpPr>
        <p:spPr/>
        <p:txBody>
          <a:bodyPr/>
          <a:lstStyle/>
          <a:p>
            <a:fld id="{CD712DBA-3B94-FA44-8A49-AA0A221C1FFE}" type="slidenum">
              <a:rPr lang="fr-FR" smtClean="0"/>
              <a:t>10</a:t>
            </a:fld>
            <a:endParaRPr lang="fr-FR"/>
          </a:p>
        </p:txBody>
      </p:sp>
      <p:pic>
        <p:nvPicPr>
          <p:cNvPr id="5" name="Image 4"/>
          <p:cNvPicPr>
            <a:picLocks noChangeAspect="1"/>
          </p:cNvPicPr>
          <p:nvPr/>
        </p:nvPicPr>
        <p:blipFill>
          <a:blip r:embed="rId2"/>
          <a:stretch>
            <a:fillRect/>
          </a:stretch>
        </p:blipFill>
        <p:spPr>
          <a:xfrm>
            <a:off x="8222723" y="1930400"/>
            <a:ext cx="3518953" cy="850900"/>
          </a:xfrm>
          <a:prstGeom prst="rect">
            <a:avLst/>
          </a:prstGeom>
          <a:solidFill>
            <a:schemeClr val="bg1"/>
          </a:solidFill>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417076"/>
            <a:ext cx="6972300" cy="4939274"/>
          </a:xfrm>
          <a:prstGeom prst="rect">
            <a:avLst/>
          </a:prstGeom>
        </p:spPr>
      </p:pic>
      <p:sp>
        <p:nvSpPr>
          <p:cNvPr id="3" name="ZoneTexte 2"/>
          <p:cNvSpPr txBox="1"/>
          <p:nvPr/>
        </p:nvSpPr>
        <p:spPr>
          <a:xfrm>
            <a:off x="8432800" y="3886713"/>
            <a:ext cx="3308876" cy="1754326"/>
          </a:xfrm>
          <a:prstGeom prst="rect">
            <a:avLst/>
          </a:prstGeom>
          <a:noFill/>
        </p:spPr>
        <p:txBody>
          <a:bodyPr wrap="square" rtlCol="0">
            <a:spAutoFit/>
          </a:bodyPr>
          <a:lstStyle/>
          <a:p>
            <a:pPr algn="just"/>
            <a:r>
              <a:rPr lang="fr-FR" dirty="0" smtClean="0"/>
              <a:t>Il y a 3 stations des précipitations pour le B.V.</a:t>
            </a:r>
          </a:p>
          <a:p>
            <a:pPr algn="just"/>
            <a:endParaRPr lang="fr-FR" dirty="0"/>
          </a:p>
          <a:p>
            <a:pPr algn="just"/>
            <a:r>
              <a:rPr lang="fr-FR" dirty="0" smtClean="0"/>
              <a:t>&gt;&gt; Combiner les stations hydrographiques séparément avec toutes stations climato</a:t>
            </a:r>
            <a:endParaRPr lang="fr-FR" dirty="0"/>
          </a:p>
        </p:txBody>
      </p:sp>
    </p:spTree>
    <p:extLst>
      <p:ext uri="{BB962C8B-B14F-4D97-AF65-F5344CB8AC3E}">
        <p14:creationId xmlns:p14="http://schemas.microsoft.com/office/powerpoint/2010/main" val="21148894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8754374" cy="815975"/>
          </a:xfrm>
        </p:spPr>
        <p:txBody>
          <a:bodyPr>
            <a:normAutofit/>
          </a:bodyPr>
          <a:lstStyle/>
          <a:p>
            <a:pPr algn="just"/>
            <a:r>
              <a:rPr lang="fr-FR" sz="2400" dirty="0" smtClean="0">
                <a:latin typeface="Arial" charset="0"/>
                <a:ea typeface="Arial" charset="0"/>
                <a:cs typeface="Arial" charset="0"/>
              </a:rPr>
              <a:t>2.2 Compréhension des stations météo du B.V. Lézarde</a:t>
            </a:r>
            <a:br>
              <a:rPr lang="fr-FR" sz="2400" dirty="0" smtClean="0">
                <a:latin typeface="Arial" charset="0"/>
                <a:ea typeface="Arial" charset="0"/>
                <a:cs typeface="Arial" charset="0"/>
              </a:rPr>
            </a:br>
            <a:r>
              <a:rPr lang="fr-FR" sz="2200" dirty="0" smtClean="0">
                <a:latin typeface="Arial" charset="0"/>
                <a:ea typeface="Arial" charset="0"/>
                <a:cs typeface="Arial" charset="0"/>
              </a:rPr>
              <a:t>2.2.2 Recouvrement des données météo</a:t>
            </a:r>
            <a:endParaRPr lang="fr-FR" sz="2400" dirty="0"/>
          </a:p>
        </p:txBody>
      </p:sp>
      <p:sp>
        <p:nvSpPr>
          <p:cNvPr id="3" name="Espace réservé du contenu 2"/>
          <p:cNvSpPr>
            <a:spLocks noGrp="1"/>
          </p:cNvSpPr>
          <p:nvPr>
            <p:ph idx="1"/>
          </p:nvPr>
        </p:nvSpPr>
        <p:spPr/>
        <p:txBody>
          <a:bodyPr/>
          <a:lstStyle/>
          <a:p>
            <a:pPr marL="0" indent="0" algn="just">
              <a:buNone/>
            </a:pPr>
            <a:r>
              <a:rPr lang="fr-FR" dirty="0" smtClean="0"/>
              <a:t>Les données des précipitations sur les trois stations du B.V. Lézarde sont représentées successivement entre 2001 et 2017 </a:t>
            </a:r>
          </a:p>
          <a:p>
            <a:pPr marL="0" indent="0" algn="just">
              <a:buNone/>
            </a:pPr>
            <a:endParaRPr lang="fr-FR" dirty="0"/>
          </a:p>
          <a:p>
            <a:pPr marL="0" indent="0" algn="just">
              <a:buNone/>
            </a:pPr>
            <a:r>
              <a:rPr lang="fr-FR" dirty="0" smtClean="0">
                <a:solidFill>
                  <a:srgbClr val="0070C0"/>
                </a:solidFill>
              </a:rPr>
              <a:t>(en cas de besoin, je peux générer une figure comme celle du recouvrement des données hydro qui se trouve dans les dispo 14 et 15)</a:t>
            </a:r>
            <a:endParaRPr lang="fr-FR" dirty="0">
              <a:solidFill>
                <a:srgbClr val="0070C0"/>
              </a:solidFill>
            </a:endParaRPr>
          </a:p>
        </p:txBody>
      </p:sp>
      <p:sp>
        <p:nvSpPr>
          <p:cNvPr id="4" name="Espace réservé du numéro de diapositive 3"/>
          <p:cNvSpPr>
            <a:spLocks noGrp="1"/>
          </p:cNvSpPr>
          <p:nvPr>
            <p:ph type="sldNum" sz="quarter" idx="12"/>
          </p:nvPr>
        </p:nvSpPr>
        <p:spPr/>
        <p:txBody>
          <a:bodyPr/>
          <a:lstStyle/>
          <a:p>
            <a:fld id="{CD712DBA-3B94-FA44-8A49-AA0A221C1FFE}" type="slidenum">
              <a:rPr lang="fr-FR" smtClean="0"/>
              <a:t>11</a:t>
            </a:fld>
            <a:endParaRPr lang="fr-FR"/>
          </a:p>
        </p:txBody>
      </p:sp>
    </p:spTree>
    <p:extLst>
      <p:ext uri="{BB962C8B-B14F-4D97-AF65-F5344CB8AC3E}">
        <p14:creationId xmlns:p14="http://schemas.microsoft.com/office/powerpoint/2010/main" val="12390263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8685362" cy="815975"/>
          </a:xfrm>
        </p:spPr>
        <p:txBody>
          <a:bodyPr>
            <a:normAutofit/>
          </a:bodyPr>
          <a:lstStyle/>
          <a:p>
            <a:pPr algn="just"/>
            <a:r>
              <a:rPr lang="fr-FR" sz="2400" dirty="0" smtClean="0">
                <a:latin typeface="Arial" charset="0"/>
                <a:ea typeface="Arial" charset="0"/>
                <a:cs typeface="Arial" charset="0"/>
              </a:rPr>
              <a:t>2.2 Compréhension des stations météo du B.V. Lézarde</a:t>
            </a:r>
            <a:br>
              <a:rPr lang="fr-FR" sz="2400" dirty="0" smtClean="0">
                <a:latin typeface="Arial" charset="0"/>
                <a:ea typeface="Arial" charset="0"/>
                <a:cs typeface="Arial" charset="0"/>
              </a:rPr>
            </a:br>
            <a:r>
              <a:rPr lang="fr-FR" sz="2200" dirty="0" smtClean="0">
                <a:latin typeface="Arial" charset="0"/>
                <a:ea typeface="Arial" charset="0"/>
                <a:cs typeface="Arial" charset="0"/>
              </a:rPr>
              <a:t>2.2.3 Corrélation </a:t>
            </a:r>
            <a:r>
              <a:rPr lang="fr-FR" sz="2200" dirty="0" err="1" smtClean="0">
                <a:latin typeface="Arial" charset="0"/>
                <a:ea typeface="Arial" charset="0"/>
                <a:cs typeface="Arial" charset="0"/>
              </a:rPr>
              <a:t>spearman</a:t>
            </a:r>
            <a:r>
              <a:rPr lang="fr-FR" sz="2200" dirty="0" smtClean="0">
                <a:latin typeface="Arial" charset="0"/>
                <a:ea typeface="Arial" charset="0"/>
                <a:cs typeface="Arial" charset="0"/>
              </a:rPr>
              <a:t> entre les stations météo</a:t>
            </a:r>
            <a:endParaRPr lang="fr-FR" sz="2200" dirty="0"/>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45720"/>
            <a:ext cx="5676900" cy="5207479"/>
          </a:xfrm>
        </p:spPr>
      </p:pic>
      <p:sp>
        <p:nvSpPr>
          <p:cNvPr id="4" name="Espace réservé du numéro de diapositive 3"/>
          <p:cNvSpPr>
            <a:spLocks noGrp="1"/>
          </p:cNvSpPr>
          <p:nvPr>
            <p:ph type="sldNum" sz="quarter" idx="12"/>
          </p:nvPr>
        </p:nvSpPr>
        <p:spPr/>
        <p:txBody>
          <a:bodyPr/>
          <a:lstStyle/>
          <a:p>
            <a:fld id="{CD712DBA-3B94-FA44-8A49-AA0A221C1FFE}" type="slidenum">
              <a:rPr lang="fr-FR" smtClean="0"/>
              <a:t>12</a:t>
            </a:fld>
            <a:endParaRPr lang="fr-FR"/>
          </a:p>
        </p:txBody>
      </p:sp>
      <p:sp>
        <p:nvSpPr>
          <p:cNvPr id="6" name="ZoneTexte 5"/>
          <p:cNvSpPr txBox="1"/>
          <p:nvPr/>
        </p:nvSpPr>
        <p:spPr>
          <a:xfrm>
            <a:off x="7832785" y="2807483"/>
            <a:ext cx="3830128" cy="1569660"/>
          </a:xfrm>
          <a:prstGeom prst="rect">
            <a:avLst/>
          </a:prstGeom>
          <a:noFill/>
        </p:spPr>
        <p:txBody>
          <a:bodyPr wrap="square" rtlCol="0">
            <a:spAutoFit/>
          </a:bodyPr>
          <a:lstStyle/>
          <a:p>
            <a:pPr algn="just"/>
            <a:r>
              <a:rPr lang="fr-FR" sz="1600" dirty="0" smtClean="0">
                <a:latin typeface="Arial" charset="0"/>
                <a:ea typeface="Arial" charset="0"/>
                <a:cs typeface="Arial" charset="0"/>
              </a:rPr>
              <a:t>Une bonne similarité entre les stations météo</a:t>
            </a:r>
          </a:p>
          <a:p>
            <a:pPr algn="just"/>
            <a:endParaRPr lang="fr-FR" sz="1600" dirty="0" smtClean="0">
              <a:latin typeface="Arial" charset="0"/>
              <a:ea typeface="Arial" charset="0"/>
              <a:cs typeface="Arial" charset="0"/>
            </a:endParaRPr>
          </a:p>
          <a:p>
            <a:pPr algn="just"/>
            <a:r>
              <a:rPr lang="fr-FR" sz="1600" dirty="0" smtClean="0">
                <a:latin typeface="Arial" charset="0"/>
                <a:ea typeface="Arial" charset="0"/>
                <a:cs typeface="Arial" charset="0"/>
              </a:rPr>
              <a:t>STJL (au milieu du B.V.) représente la meilleure corrélation de plus de 0.8 avec les deux autres stations météo</a:t>
            </a:r>
            <a:endParaRPr lang="fr-FR" sz="1600" dirty="0">
              <a:latin typeface="Arial" charset="0"/>
              <a:ea typeface="Arial" charset="0"/>
              <a:cs typeface="Arial" charset="0"/>
            </a:endParaRPr>
          </a:p>
        </p:txBody>
      </p:sp>
      <p:sp>
        <p:nvSpPr>
          <p:cNvPr id="7" name="ZoneTexte 6"/>
          <p:cNvSpPr txBox="1"/>
          <p:nvPr/>
        </p:nvSpPr>
        <p:spPr>
          <a:xfrm>
            <a:off x="7832785" y="1474606"/>
            <a:ext cx="3810000" cy="923330"/>
          </a:xfrm>
          <a:prstGeom prst="rect">
            <a:avLst/>
          </a:prstGeom>
          <a:noFill/>
        </p:spPr>
        <p:txBody>
          <a:bodyPr wrap="square" rtlCol="0">
            <a:spAutoFit/>
          </a:bodyPr>
          <a:lstStyle/>
          <a:p>
            <a:r>
              <a:rPr lang="fr-FR" dirty="0" smtClean="0"/>
              <a:t>Objectif :</a:t>
            </a:r>
          </a:p>
          <a:p>
            <a:r>
              <a:rPr lang="fr-FR" dirty="0" smtClean="0"/>
              <a:t>Vérifier la cohérence entre les stations des précipitations </a:t>
            </a:r>
            <a:endParaRPr lang="fr-FR" dirty="0"/>
          </a:p>
        </p:txBody>
      </p:sp>
    </p:spTree>
    <p:extLst>
      <p:ext uri="{BB962C8B-B14F-4D97-AF65-F5344CB8AC3E}">
        <p14:creationId xmlns:p14="http://schemas.microsoft.com/office/powerpoint/2010/main" val="14917651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04800" y="365125"/>
            <a:ext cx="10478219" cy="815975"/>
          </a:xfrm>
        </p:spPr>
        <p:txBody>
          <a:bodyPr>
            <a:normAutofit/>
          </a:bodyPr>
          <a:lstStyle/>
          <a:p>
            <a:pPr algn="just"/>
            <a:r>
              <a:rPr lang="fr-FR" sz="2400" dirty="0" smtClean="0">
                <a:latin typeface="Arial" charset="0"/>
                <a:ea typeface="Arial" charset="0"/>
                <a:cs typeface="Arial" charset="0"/>
              </a:rPr>
              <a:t>2.3 Compréhension des variables hydrographiques du B.V. Lézarde</a:t>
            </a:r>
            <a:br>
              <a:rPr lang="fr-FR" sz="2400" dirty="0" smtClean="0">
                <a:latin typeface="Arial" charset="0"/>
                <a:ea typeface="Arial" charset="0"/>
                <a:cs typeface="Arial" charset="0"/>
              </a:rPr>
            </a:br>
            <a:r>
              <a:rPr lang="fr-FR" sz="2200" dirty="0" smtClean="0">
                <a:latin typeface="Arial" charset="0"/>
                <a:ea typeface="Arial" charset="0"/>
                <a:cs typeface="Arial" charset="0"/>
              </a:rPr>
              <a:t>2.3.1 Localisation des stations hydrographiques</a:t>
            </a:r>
            <a:endParaRPr lang="fr-FR" sz="2400" dirty="0"/>
          </a:p>
        </p:txBody>
      </p:sp>
      <p:sp>
        <p:nvSpPr>
          <p:cNvPr id="4" name="Espace réservé du numéro de diapositive 3"/>
          <p:cNvSpPr>
            <a:spLocks noGrp="1"/>
          </p:cNvSpPr>
          <p:nvPr>
            <p:ph type="sldNum" sz="quarter" idx="12"/>
          </p:nvPr>
        </p:nvSpPr>
        <p:spPr/>
        <p:txBody>
          <a:bodyPr/>
          <a:lstStyle/>
          <a:p>
            <a:fld id="{CD712DBA-3B94-FA44-8A49-AA0A221C1FFE}" type="slidenum">
              <a:rPr lang="fr-FR" smtClean="0"/>
              <a:t>13</a:t>
            </a:fld>
            <a:endParaRPr lang="fr-F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351475"/>
            <a:ext cx="7336384" cy="5184262"/>
          </a:xfrm>
          <a:prstGeom prst="rect">
            <a:avLst/>
          </a:prstGeom>
        </p:spPr>
      </p:pic>
      <p:graphicFrame>
        <p:nvGraphicFramePr>
          <p:cNvPr id="6" name="Tableau 5"/>
          <p:cNvGraphicFramePr>
            <a:graphicFrameLocks noGrp="1"/>
          </p:cNvGraphicFramePr>
          <p:nvPr>
            <p:extLst>
              <p:ext uri="{D42A27DB-BD31-4B8C-83A1-F6EECF244321}">
                <p14:modId xmlns:p14="http://schemas.microsoft.com/office/powerpoint/2010/main" val="503008531"/>
              </p:ext>
            </p:extLst>
          </p:nvPr>
        </p:nvGraphicFramePr>
        <p:xfrm>
          <a:off x="8018997" y="1692274"/>
          <a:ext cx="3526356" cy="2854960"/>
        </p:xfrm>
        <a:graphic>
          <a:graphicData uri="http://schemas.openxmlformats.org/drawingml/2006/table">
            <a:tbl>
              <a:tblPr/>
              <a:tblGrid>
                <a:gridCol w="1178451"/>
                <a:gridCol w="782635"/>
                <a:gridCol w="782635"/>
                <a:gridCol w="782635"/>
              </a:tblGrid>
              <a:tr h="215900">
                <a:tc>
                  <a:txBody>
                    <a:bodyPr/>
                    <a:lstStyle/>
                    <a:p>
                      <a:pPr algn="ctr" fontAlgn="b"/>
                      <a:r>
                        <a:rPr lang="fr-FR" sz="1200" b="1" i="0" u="none" strike="noStrike">
                          <a:solidFill>
                            <a:srgbClr val="000000"/>
                          </a:solidFill>
                          <a:effectLst/>
                          <a:latin typeface="Arial" charset="0"/>
                        </a:rPr>
                        <a:t>Station (hydro)</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fr-FR" sz="1200" b="1" i="0" u="none" strike="noStrike">
                          <a:solidFill>
                            <a:srgbClr val="000000"/>
                          </a:solidFill>
                          <a:effectLst/>
                          <a:latin typeface="Arial" charset="0"/>
                        </a:rPr>
                        <a:t>Lat</a:t>
                      </a:r>
                    </a:p>
                  </a:txBody>
                  <a:tcPr marL="12700" marR="12700" marT="1270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fr-FR" sz="1200" b="1" i="0" u="none" strike="noStrike">
                          <a:solidFill>
                            <a:srgbClr val="000000"/>
                          </a:solidFill>
                          <a:effectLst/>
                          <a:latin typeface="Arial" charset="0"/>
                        </a:rPr>
                        <a:t>Lon</a:t>
                      </a:r>
                    </a:p>
                  </a:txBody>
                  <a:tcPr marL="12700" marR="12700" marT="1270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da-DK" sz="1200" b="1" i="0" u="none" strike="noStrike">
                          <a:solidFill>
                            <a:srgbClr val="000000"/>
                          </a:solidFill>
                          <a:effectLst/>
                          <a:latin typeface="Arial" charset="0"/>
                        </a:rPr>
                        <a:t>Alt (m)</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3200">
                <a:tc>
                  <a:txBody>
                    <a:bodyPr/>
                    <a:lstStyle/>
                    <a:p>
                      <a:pPr algn="ctr" fontAlgn="b"/>
                      <a:r>
                        <a:rPr lang="fr-FR" sz="1200" b="1" i="0" u="none" strike="noStrike">
                          <a:solidFill>
                            <a:srgbClr val="000000"/>
                          </a:solidFill>
                          <a:effectLst/>
                          <a:latin typeface="Arial" charset="0"/>
                        </a:rPr>
                        <a:t>LAMC</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de-DE" sz="1200" b="0" i="0" u="none" strike="noStrike">
                          <a:solidFill>
                            <a:srgbClr val="000000"/>
                          </a:solidFill>
                          <a:effectLst/>
                          <a:latin typeface="Arial" charset="0"/>
                        </a:rPr>
                        <a:t>14,612</a:t>
                      </a:r>
                    </a:p>
                  </a:txBody>
                  <a:tcPr marL="12700" marR="12700" marT="1270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fi-FI" sz="1200" b="0" i="0" u="none" strike="noStrike">
                          <a:solidFill>
                            <a:srgbClr val="000000"/>
                          </a:solidFill>
                          <a:effectLst/>
                          <a:latin typeface="Arial" charset="0"/>
                        </a:rPr>
                        <a:t>-60,966</a:t>
                      </a:r>
                    </a:p>
                  </a:txBody>
                  <a:tcPr marL="12700" marR="12700" marT="1270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fr-FR" sz="1200" b="0" i="0" u="none" strike="noStrike">
                          <a:solidFill>
                            <a:srgbClr val="000000"/>
                          </a:solidFill>
                          <a:effectLst/>
                          <a:latin typeface="Arial" charset="0"/>
                        </a:rPr>
                        <a:t>30</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r>
              <a:tr h="0">
                <a:tc>
                  <a:txBody>
                    <a:bodyPr/>
                    <a:lstStyle/>
                    <a:p>
                      <a:pPr algn="ctr" fontAlgn="b"/>
                      <a:r>
                        <a:rPr lang="fr-FR" sz="1200" b="1" i="0" u="none" strike="noStrike">
                          <a:solidFill>
                            <a:srgbClr val="000000"/>
                          </a:solidFill>
                          <a:effectLst/>
                          <a:latin typeface="Arial" charset="0"/>
                        </a:rPr>
                        <a:t>GMLD</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i-FI" sz="1200" b="0" i="0" u="none" strike="noStrike">
                          <a:solidFill>
                            <a:srgbClr val="000000"/>
                          </a:solidFill>
                          <a:effectLst/>
                          <a:latin typeface="Arial" charset="0"/>
                        </a:rPr>
                        <a:t>14,708</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1200" b="0" i="0" u="none" strike="noStrike">
                          <a:solidFill>
                            <a:srgbClr val="000000"/>
                          </a:solidFill>
                          <a:effectLst/>
                          <a:latin typeface="Arial" charset="0"/>
                        </a:rPr>
                        <a:t>-61,037</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171</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0">
                <a:tc>
                  <a:txBody>
                    <a:bodyPr/>
                    <a:lstStyle/>
                    <a:p>
                      <a:pPr algn="ctr" fontAlgn="b"/>
                      <a:r>
                        <a:rPr lang="fr-FR" sz="1200" b="1" i="0" u="none" strike="noStrike">
                          <a:solidFill>
                            <a:srgbClr val="000000"/>
                          </a:solidFill>
                          <a:effectLst/>
                          <a:latin typeface="Arial" charset="0"/>
                        </a:rPr>
                        <a:t>STJS</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i-FI" sz="1200" b="0" i="0" u="none" strike="noStrike">
                          <a:solidFill>
                            <a:srgbClr val="000000"/>
                          </a:solidFill>
                          <a:effectLst/>
                          <a:latin typeface="Arial" charset="0"/>
                        </a:rPr>
                        <a:t>14,679</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-61,039</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135</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fr-FR" sz="1200" b="1" i="0" u="none" strike="noStrike">
                          <a:solidFill>
                            <a:srgbClr val="000000"/>
                          </a:solidFill>
                          <a:effectLst/>
                          <a:latin typeface="Arial" charset="0"/>
                        </a:rPr>
                        <a:t>LAML</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14,624</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fi-FI" sz="1200" b="0" i="0" u="none" strike="noStrike">
                          <a:solidFill>
                            <a:srgbClr val="000000"/>
                          </a:solidFill>
                          <a:effectLst/>
                          <a:latin typeface="Arial" charset="0"/>
                        </a:rPr>
                        <a:t>-60,978</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000000"/>
                          </a:solidFill>
                          <a:effectLst/>
                          <a:latin typeface="Arial" charset="0"/>
                        </a:rPr>
                        <a:t>15</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fr-FR" sz="1200" b="1" i="0" u="none" strike="noStrike" dirty="0">
                          <a:solidFill>
                            <a:srgbClr val="000000"/>
                          </a:solidFill>
                          <a:effectLst/>
                          <a:latin typeface="Arial" charset="0"/>
                        </a:rPr>
                        <a:t>STJB</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i-FI" sz="1200" b="0" i="0" u="none" strike="noStrike">
                          <a:solidFill>
                            <a:srgbClr val="000000"/>
                          </a:solidFill>
                          <a:effectLst/>
                          <a:latin typeface="Arial" charset="0"/>
                        </a:rPr>
                        <a:t>14,701</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is-IS" sz="1200" b="0" i="0" u="none" strike="noStrike" dirty="0">
                          <a:solidFill>
                            <a:srgbClr val="000000"/>
                          </a:solidFill>
                          <a:effectLst/>
                          <a:latin typeface="Arial" charset="0"/>
                        </a:rPr>
                        <a:t>-61,077</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300</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fr-FR" sz="1200" b="1" i="0" u="none" strike="noStrike">
                          <a:solidFill>
                            <a:srgbClr val="000000"/>
                          </a:solidFill>
                          <a:effectLst/>
                          <a:latin typeface="Arial" charset="0"/>
                        </a:rPr>
                        <a:t>LAMP</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dirty="0">
                          <a:solidFill>
                            <a:srgbClr val="000000"/>
                          </a:solidFill>
                          <a:effectLst/>
                          <a:latin typeface="Arial" charset="0"/>
                        </a:rPr>
                        <a:t>14,624</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-60,989</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000000"/>
                          </a:solidFill>
                          <a:effectLst/>
                          <a:latin typeface="Arial" charset="0"/>
                        </a:rPr>
                        <a:t>15</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fr-FR" sz="1200" b="1" i="0" u="none" strike="noStrike">
                          <a:solidFill>
                            <a:srgbClr val="000000"/>
                          </a:solidFill>
                          <a:effectLst/>
                          <a:latin typeface="Arial" charset="0"/>
                        </a:rPr>
                        <a:t>LAMG</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de-DE" sz="1200" b="0" i="0" u="none" strike="noStrike">
                          <a:solidFill>
                            <a:srgbClr val="000000"/>
                          </a:solidFill>
                          <a:effectLst/>
                          <a:latin typeface="Arial" charset="0"/>
                        </a:rPr>
                        <a:t>14,601</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1200" b="0" i="0" u="none" strike="noStrike">
                          <a:solidFill>
                            <a:srgbClr val="000000"/>
                          </a:solidFill>
                          <a:effectLst/>
                          <a:latin typeface="Arial" charset="0"/>
                        </a:rPr>
                        <a:t>-61,001</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000000"/>
                          </a:solidFill>
                          <a:effectLst/>
                          <a:latin typeface="Arial" charset="0"/>
                        </a:rPr>
                        <a:t>8</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fr-FR" sz="1200" b="1" i="0" u="none" strike="noStrike">
                          <a:solidFill>
                            <a:srgbClr val="000000"/>
                          </a:solidFill>
                          <a:effectLst/>
                          <a:latin typeface="Arial" charset="0"/>
                        </a:rPr>
                        <a:t>LAMR</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de-DE" sz="1200" b="0" i="0" u="none" strike="noStrike">
                          <a:solidFill>
                            <a:srgbClr val="000000"/>
                          </a:solidFill>
                          <a:effectLst/>
                          <a:latin typeface="Arial" charset="0"/>
                        </a:rPr>
                        <a:t>14,61</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fi-FI" sz="1200" b="0" i="0" u="none" strike="noStrike">
                          <a:solidFill>
                            <a:srgbClr val="000000"/>
                          </a:solidFill>
                          <a:effectLst/>
                          <a:latin typeface="Arial" charset="0"/>
                        </a:rPr>
                        <a:t>-60,991</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000000"/>
                          </a:solidFill>
                          <a:effectLst/>
                          <a:latin typeface="Arial" charset="0"/>
                        </a:rPr>
                        <a:t>40</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fr-FR" sz="1200" b="1" i="0" u="none" strike="noStrike">
                          <a:solidFill>
                            <a:srgbClr val="000000"/>
                          </a:solidFill>
                          <a:effectLst/>
                          <a:latin typeface="Arial" charset="0"/>
                        </a:rPr>
                        <a:t>LAMM</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14,609</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-61</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000000"/>
                          </a:solidFill>
                          <a:effectLst/>
                          <a:latin typeface="Arial" charset="0"/>
                        </a:rPr>
                        <a:t>3</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fr-FR" sz="1200" b="1" i="0" u="none" strike="noStrike">
                          <a:solidFill>
                            <a:srgbClr val="000000"/>
                          </a:solidFill>
                          <a:effectLst/>
                          <a:latin typeface="Arial" charset="0"/>
                        </a:rPr>
                        <a:t>GMPL</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14,674</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fi-FI" sz="1200" b="0" i="0" u="none" strike="noStrike">
                          <a:solidFill>
                            <a:srgbClr val="000000"/>
                          </a:solidFill>
                          <a:effectLst/>
                          <a:latin typeface="Arial" charset="0"/>
                        </a:rPr>
                        <a:t>-60,997</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000000"/>
                          </a:solidFill>
                          <a:effectLst/>
                          <a:latin typeface="Arial" charset="0"/>
                        </a:rPr>
                        <a:t>54</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fr-FR" sz="1200" b="1" i="0" u="none" strike="noStrike">
                          <a:solidFill>
                            <a:srgbClr val="000000"/>
                          </a:solidFill>
                          <a:effectLst/>
                          <a:latin typeface="Arial" charset="0"/>
                        </a:rPr>
                        <a:t>FDFB</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i-FI" sz="1200" b="0" i="0" u="none" strike="noStrike">
                          <a:solidFill>
                            <a:srgbClr val="000000"/>
                          </a:solidFill>
                          <a:effectLst/>
                          <a:latin typeface="Arial" charset="0"/>
                        </a:rPr>
                        <a:t>14,703</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-61,096</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500</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fr-FR" sz="1200" b="1" i="0" u="none" strike="noStrike">
                          <a:solidFill>
                            <a:srgbClr val="000000"/>
                          </a:solidFill>
                          <a:effectLst/>
                          <a:latin typeface="Arial" charset="0"/>
                        </a:rPr>
                        <a:t>STJA</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de-DE" sz="1200" b="0" i="0" u="none" strike="noStrike">
                          <a:solidFill>
                            <a:srgbClr val="000000"/>
                          </a:solidFill>
                          <a:effectLst/>
                          <a:latin typeface="Arial" charset="0"/>
                        </a:rPr>
                        <a:t>14,698</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-61,072</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290</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15900">
                <a:tc>
                  <a:txBody>
                    <a:bodyPr/>
                    <a:lstStyle/>
                    <a:p>
                      <a:pPr algn="ctr" fontAlgn="b"/>
                      <a:r>
                        <a:rPr lang="fr-FR" sz="1200" b="1" i="0" u="none" strike="noStrike">
                          <a:solidFill>
                            <a:srgbClr val="000000"/>
                          </a:solidFill>
                          <a:effectLst/>
                          <a:latin typeface="Arial" charset="0"/>
                        </a:rPr>
                        <a:t>GMLP</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fi-FI" sz="1200" b="0" i="0" u="none" strike="noStrike" dirty="0">
                          <a:solidFill>
                            <a:srgbClr val="000000"/>
                          </a:solidFill>
                          <a:effectLst/>
                          <a:latin typeface="Arial" charset="0"/>
                        </a:rPr>
                        <a:t>14,715</a:t>
                      </a:r>
                    </a:p>
                  </a:txBody>
                  <a:tcPr marL="12700" marR="12700" marT="1270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is-IS" sz="1200" b="0" i="0" u="none" strike="noStrike">
                          <a:solidFill>
                            <a:srgbClr val="000000"/>
                          </a:solidFill>
                          <a:effectLst/>
                          <a:latin typeface="Arial" charset="0"/>
                        </a:rPr>
                        <a:t>-61,052</a:t>
                      </a:r>
                    </a:p>
                  </a:txBody>
                  <a:tcPr marL="12700" marR="12700" marT="1270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is-IS" sz="1200" b="0" i="0" u="none" strike="noStrike" dirty="0">
                          <a:solidFill>
                            <a:srgbClr val="000000"/>
                          </a:solidFill>
                          <a:effectLst/>
                          <a:latin typeface="Arial" charset="0"/>
                        </a:rPr>
                        <a:t>250</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3" name="ZoneTexte 2"/>
          <p:cNvSpPr txBox="1"/>
          <p:nvPr/>
        </p:nvSpPr>
        <p:spPr>
          <a:xfrm>
            <a:off x="8018997" y="4851627"/>
            <a:ext cx="3526356" cy="1200329"/>
          </a:xfrm>
          <a:prstGeom prst="rect">
            <a:avLst/>
          </a:prstGeom>
          <a:noFill/>
        </p:spPr>
        <p:txBody>
          <a:bodyPr wrap="square" rtlCol="0">
            <a:spAutoFit/>
          </a:bodyPr>
          <a:lstStyle/>
          <a:p>
            <a:pPr algn="just"/>
            <a:r>
              <a:rPr lang="fr-FR" dirty="0" smtClean="0"/>
              <a:t>13 stations hydrographiques de l’amont (GMLP, GMLD, FDFB, STJB, STJA) à </a:t>
            </a:r>
            <a:r>
              <a:rPr lang="fr-FR" smtClean="0"/>
              <a:t>l’aval (LAMP, LAML, LAMR, LAMM, LAMG, LAMC)</a:t>
            </a:r>
            <a:endParaRPr lang="fr-FR" dirty="0"/>
          </a:p>
        </p:txBody>
      </p:sp>
    </p:spTree>
    <p:extLst>
      <p:ext uri="{BB962C8B-B14F-4D97-AF65-F5344CB8AC3E}">
        <p14:creationId xmlns:p14="http://schemas.microsoft.com/office/powerpoint/2010/main" val="7978287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33400" y="365125"/>
            <a:ext cx="10404894" cy="815975"/>
          </a:xfrm>
        </p:spPr>
        <p:txBody>
          <a:bodyPr>
            <a:normAutofit/>
          </a:bodyPr>
          <a:lstStyle/>
          <a:p>
            <a:pPr algn="just"/>
            <a:r>
              <a:rPr lang="fr-FR" sz="2400" dirty="0" smtClean="0">
                <a:latin typeface="Arial" charset="0"/>
                <a:ea typeface="Arial" charset="0"/>
                <a:cs typeface="Arial" charset="0"/>
              </a:rPr>
              <a:t>2.3 Compréhension des variables hydrographiques du B.V. Lézarde</a:t>
            </a:r>
            <a:br>
              <a:rPr lang="fr-FR" sz="2400" dirty="0" smtClean="0">
                <a:latin typeface="Arial" charset="0"/>
                <a:ea typeface="Arial" charset="0"/>
                <a:cs typeface="Arial" charset="0"/>
              </a:rPr>
            </a:br>
            <a:r>
              <a:rPr lang="fr-FR" sz="2200" dirty="0" smtClean="0">
                <a:latin typeface="Arial" charset="0"/>
                <a:ea typeface="Arial" charset="0"/>
                <a:cs typeface="Arial" charset="0"/>
              </a:rPr>
              <a:t>2.3.2 Recouvrement des données hydrographiques (</a:t>
            </a:r>
            <a:r>
              <a:rPr lang="fr-FR" sz="2200" dirty="0" err="1" smtClean="0">
                <a:latin typeface="Arial" charset="0"/>
                <a:ea typeface="Arial" charset="0"/>
                <a:cs typeface="Arial" charset="0"/>
              </a:rPr>
              <a:t>Htemps</a:t>
            </a:r>
            <a:r>
              <a:rPr lang="fr-FR" sz="2200" dirty="0" smtClean="0">
                <a:latin typeface="Arial" charset="0"/>
                <a:ea typeface="Arial" charset="0"/>
                <a:cs typeface="Arial" charset="0"/>
              </a:rPr>
              <a:t>)</a:t>
            </a:r>
            <a:endParaRPr lang="fr-FR" sz="2400" dirty="0">
              <a:latin typeface="Arial" charset="0"/>
              <a:ea typeface="Arial" charset="0"/>
              <a:cs typeface="Arial" charset="0"/>
            </a:endParaRPr>
          </a:p>
        </p:txBody>
      </p:sp>
      <p:sp>
        <p:nvSpPr>
          <p:cNvPr id="4" name="Espace réservé du numéro de diapositive 3"/>
          <p:cNvSpPr>
            <a:spLocks noGrp="1"/>
          </p:cNvSpPr>
          <p:nvPr>
            <p:ph type="sldNum" sz="quarter" idx="12"/>
          </p:nvPr>
        </p:nvSpPr>
        <p:spPr/>
        <p:txBody>
          <a:bodyPr/>
          <a:lstStyle/>
          <a:p>
            <a:fld id="{CD712DBA-3B94-FA44-8A49-AA0A221C1FFE}" type="slidenum">
              <a:rPr lang="fr-FR" smtClean="0">
                <a:latin typeface="Arial" charset="0"/>
                <a:ea typeface="Arial" charset="0"/>
                <a:cs typeface="Arial" charset="0"/>
              </a:rPr>
              <a:t>14</a:t>
            </a:fld>
            <a:endParaRPr lang="fr-FR">
              <a:latin typeface="Arial" charset="0"/>
              <a:ea typeface="Arial" charset="0"/>
              <a:cs typeface="Arial" charset="0"/>
            </a:endParaRPr>
          </a:p>
        </p:txBody>
      </p:sp>
      <p:pic>
        <p:nvPicPr>
          <p:cNvPr id="9" name="Espace réservé du contenu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536999"/>
            <a:ext cx="8128000" cy="4463451"/>
          </a:xfrm>
          <a:solidFill>
            <a:schemeClr val="bg1"/>
          </a:solidFill>
        </p:spPr>
      </p:pic>
      <p:sp>
        <p:nvSpPr>
          <p:cNvPr id="10" name="ZoneTexte 9"/>
          <p:cNvSpPr txBox="1"/>
          <p:nvPr/>
        </p:nvSpPr>
        <p:spPr>
          <a:xfrm>
            <a:off x="8864600" y="1536999"/>
            <a:ext cx="3327400" cy="923330"/>
          </a:xfrm>
          <a:prstGeom prst="rect">
            <a:avLst/>
          </a:prstGeom>
          <a:noFill/>
        </p:spPr>
        <p:txBody>
          <a:bodyPr wrap="square" rtlCol="0">
            <a:spAutoFit/>
          </a:bodyPr>
          <a:lstStyle/>
          <a:p>
            <a:pPr algn="just"/>
            <a:r>
              <a:rPr lang="fr-FR" dirty="0" smtClean="0">
                <a:latin typeface="Arial" charset="0"/>
                <a:ea typeface="Arial" charset="0"/>
                <a:cs typeface="Arial" charset="0"/>
              </a:rPr>
              <a:t>Objectif : vérification de la disponibilité des données (en %)</a:t>
            </a:r>
          </a:p>
        </p:txBody>
      </p:sp>
      <p:sp>
        <p:nvSpPr>
          <p:cNvPr id="11" name="ZoneTexte 10"/>
          <p:cNvSpPr txBox="1"/>
          <p:nvPr/>
        </p:nvSpPr>
        <p:spPr>
          <a:xfrm>
            <a:off x="8864600" y="2489200"/>
            <a:ext cx="3164840" cy="3693319"/>
          </a:xfrm>
          <a:prstGeom prst="rect">
            <a:avLst/>
          </a:prstGeom>
          <a:noFill/>
        </p:spPr>
        <p:txBody>
          <a:bodyPr wrap="square" rtlCol="0">
            <a:spAutoFit/>
          </a:bodyPr>
          <a:lstStyle/>
          <a:p>
            <a:pPr marL="285750" indent="-285750" algn="just">
              <a:buFontTx/>
              <a:buChar char="-"/>
            </a:pPr>
            <a:r>
              <a:rPr lang="fr-FR" dirty="0" smtClean="0">
                <a:latin typeface="Arial" charset="0"/>
                <a:ea typeface="Arial" charset="0"/>
                <a:cs typeface="Arial" charset="0"/>
              </a:rPr>
              <a:t>Il manque d’une disponibilité continuée des données de la hauteur d’eau</a:t>
            </a:r>
          </a:p>
          <a:p>
            <a:pPr marL="285750" indent="-285750" algn="just">
              <a:buFontTx/>
              <a:buChar char="-"/>
            </a:pPr>
            <a:r>
              <a:rPr lang="fr-FR" dirty="0" smtClean="0">
                <a:latin typeface="Arial" charset="0"/>
                <a:ea typeface="Arial" charset="0"/>
                <a:cs typeface="Arial" charset="0"/>
              </a:rPr>
              <a:t>Très faible disponibilité entre 2001 et 2010</a:t>
            </a:r>
          </a:p>
          <a:p>
            <a:pPr marL="285750" indent="-285750" algn="just">
              <a:buFontTx/>
              <a:buChar char="-"/>
            </a:pPr>
            <a:r>
              <a:rPr lang="fr-FR" dirty="0" smtClean="0">
                <a:latin typeface="Arial" charset="0"/>
                <a:ea typeface="Arial" charset="0"/>
                <a:cs typeface="Arial" charset="0"/>
              </a:rPr>
              <a:t>La Station GMLD dispose les données sur une durée plus longue</a:t>
            </a:r>
          </a:p>
          <a:p>
            <a:pPr marL="285750" indent="-285750" algn="just">
              <a:buFontTx/>
              <a:buChar char="-"/>
            </a:pPr>
            <a:r>
              <a:rPr lang="fr-FR" dirty="0" smtClean="0">
                <a:latin typeface="Arial" charset="0"/>
                <a:ea typeface="Arial" charset="0"/>
                <a:cs typeface="Arial" charset="0"/>
              </a:rPr>
              <a:t>Les stations LAMM et LAMR disposent juste une ou 2 dernières années de données</a:t>
            </a:r>
            <a:endParaRPr lang="fr-FR" dirty="0">
              <a:latin typeface="Arial" charset="0"/>
              <a:ea typeface="Arial" charset="0"/>
              <a:cs typeface="Arial" charset="0"/>
            </a:endParaRPr>
          </a:p>
        </p:txBody>
      </p:sp>
      <p:sp>
        <p:nvSpPr>
          <p:cNvPr id="12" name="ZoneTexte 11"/>
          <p:cNvSpPr txBox="1"/>
          <p:nvPr/>
        </p:nvSpPr>
        <p:spPr>
          <a:xfrm>
            <a:off x="533400" y="6141879"/>
            <a:ext cx="8077200" cy="646331"/>
          </a:xfrm>
          <a:prstGeom prst="rect">
            <a:avLst/>
          </a:prstGeom>
          <a:noFill/>
        </p:spPr>
        <p:txBody>
          <a:bodyPr wrap="square" rtlCol="0">
            <a:spAutoFit/>
          </a:bodyPr>
          <a:lstStyle/>
          <a:p>
            <a:r>
              <a:rPr lang="fr-FR" dirty="0" smtClean="0">
                <a:latin typeface="Arial" charset="0"/>
                <a:ea typeface="Arial" charset="0"/>
                <a:cs typeface="Arial" charset="0"/>
              </a:rPr>
              <a:t>La qualité des données hydrographiques est moins bonne que celle des précipitations &gt;&gt; problème du manque de </a:t>
            </a:r>
            <a:r>
              <a:rPr lang="fr-FR" smtClean="0">
                <a:latin typeface="Arial" charset="0"/>
                <a:ea typeface="Arial" charset="0"/>
                <a:cs typeface="Arial" charset="0"/>
              </a:rPr>
              <a:t>données continues</a:t>
            </a:r>
            <a:endParaRPr lang="fr-FR" dirty="0">
              <a:latin typeface="Arial" charset="0"/>
              <a:ea typeface="Arial" charset="0"/>
              <a:cs typeface="Arial" charset="0"/>
            </a:endParaRPr>
          </a:p>
        </p:txBody>
      </p:sp>
    </p:spTree>
    <p:extLst>
      <p:ext uri="{BB962C8B-B14F-4D97-AF65-F5344CB8AC3E}">
        <p14:creationId xmlns:p14="http://schemas.microsoft.com/office/powerpoint/2010/main" val="15923785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33400" y="365125"/>
            <a:ext cx="10404894" cy="815975"/>
          </a:xfrm>
        </p:spPr>
        <p:txBody>
          <a:bodyPr>
            <a:normAutofit/>
          </a:bodyPr>
          <a:lstStyle/>
          <a:p>
            <a:pPr algn="just"/>
            <a:r>
              <a:rPr lang="fr-FR" sz="2400" dirty="0" smtClean="0">
                <a:latin typeface="Arial" charset="0"/>
                <a:ea typeface="Arial" charset="0"/>
                <a:cs typeface="Arial" charset="0"/>
              </a:rPr>
              <a:t>2.3 Compréhension des variables hydrographiques du B.V. Lézarde</a:t>
            </a:r>
            <a:br>
              <a:rPr lang="fr-FR" sz="2400" dirty="0" smtClean="0">
                <a:latin typeface="Arial" charset="0"/>
                <a:ea typeface="Arial" charset="0"/>
                <a:cs typeface="Arial" charset="0"/>
              </a:rPr>
            </a:br>
            <a:r>
              <a:rPr lang="fr-FR" sz="2200" dirty="0" smtClean="0">
                <a:latin typeface="Arial" charset="0"/>
                <a:ea typeface="Arial" charset="0"/>
                <a:cs typeface="Arial" charset="0"/>
              </a:rPr>
              <a:t>2.3.2 Recouvrement des données hydrographiques (</a:t>
            </a:r>
            <a:r>
              <a:rPr lang="fr-FR" sz="2200" dirty="0" err="1" smtClean="0">
                <a:latin typeface="Arial" charset="0"/>
                <a:ea typeface="Arial" charset="0"/>
                <a:cs typeface="Arial" charset="0"/>
              </a:rPr>
              <a:t>Qjm</a:t>
            </a:r>
            <a:r>
              <a:rPr lang="fr-FR" sz="2200" dirty="0" smtClean="0">
                <a:latin typeface="Arial" charset="0"/>
                <a:ea typeface="Arial" charset="0"/>
                <a:cs typeface="Arial" charset="0"/>
              </a:rPr>
              <a:t>)</a:t>
            </a:r>
            <a:endParaRPr lang="fr-FR" sz="2400" dirty="0">
              <a:latin typeface="Arial" charset="0"/>
              <a:ea typeface="Arial" charset="0"/>
              <a:cs typeface="Arial" charset="0"/>
            </a:endParaRPr>
          </a:p>
        </p:txBody>
      </p:sp>
      <p:sp>
        <p:nvSpPr>
          <p:cNvPr id="4" name="Espace réservé du numéro de diapositive 3"/>
          <p:cNvSpPr>
            <a:spLocks noGrp="1"/>
          </p:cNvSpPr>
          <p:nvPr>
            <p:ph type="sldNum" sz="quarter" idx="12"/>
          </p:nvPr>
        </p:nvSpPr>
        <p:spPr/>
        <p:txBody>
          <a:bodyPr/>
          <a:lstStyle/>
          <a:p>
            <a:fld id="{CD712DBA-3B94-FA44-8A49-AA0A221C1FFE}" type="slidenum">
              <a:rPr lang="fr-FR" smtClean="0">
                <a:latin typeface="Arial" charset="0"/>
                <a:ea typeface="Arial" charset="0"/>
                <a:cs typeface="Arial" charset="0"/>
              </a:rPr>
              <a:t>15</a:t>
            </a:fld>
            <a:endParaRPr lang="fr-FR">
              <a:latin typeface="Arial" charset="0"/>
              <a:ea typeface="Arial" charset="0"/>
              <a:cs typeface="Arial" charset="0"/>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520825"/>
            <a:ext cx="8585200" cy="4495800"/>
          </a:xfrm>
          <a:prstGeom prst="rect">
            <a:avLst/>
          </a:prstGeom>
          <a:solidFill>
            <a:schemeClr val="bg1"/>
          </a:solidFill>
        </p:spPr>
      </p:pic>
      <p:sp>
        <p:nvSpPr>
          <p:cNvPr id="6" name="ZoneTexte 5"/>
          <p:cNvSpPr txBox="1"/>
          <p:nvPr/>
        </p:nvSpPr>
        <p:spPr>
          <a:xfrm>
            <a:off x="9306560" y="1808480"/>
            <a:ext cx="2479040" cy="3416320"/>
          </a:xfrm>
          <a:prstGeom prst="rect">
            <a:avLst/>
          </a:prstGeom>
          <a:noFill/>
        </p:spPr>
        <p:txBody>
          <a:bodyPr wrap="square" rtlCol="0">
            <a:spAutoFit/>
          </a:bodyPr>
          <a:lstStyle/>
          <a:p>
            <a:pPr algn="just"/>
            <a:endParaRPr lang="fr-FR" dirty="0" smtClean="0">
              <a:latin typeface="Arial" charset="0"/>
              <a:ea typeface="Arial" charset="0"/>
              <a:cs typeface="Arial" charset="0"/>
            </a:endParaRPr>
          </a:p>
          <a:p>
            <a:pPr marL="285750" indent="-285750" algn="just">
              <a:buFontTx/>
              <a:buChar char="-"/>
            </a:pPr>
            <a:r>
              <a:rPr lang="fr-FR" dirty="0" smtClean="0">
                <a:latin typeface="Arial" charset="0"/>
                <a:ea typeface="Arial" charset="0"/>
                <a:cs typeface="Arial" charset="0"/>
              </a:rPr>
              <a:t>Les </a:t>
            </a:r>
            <a:r>
              <a:rPr lang="fr-FR" dirty="0">
                <a:latin typeface="Arial" charset="0"/>
                <a:ea typeface="Arial" charset="0"/>
                <a:cs typeface="Arial" charset="0"/>
              </a:rPr>
              <a:t>données du débit journalier manquent aussi la continuité et la disponibilité</a:t>
            </a:r>
          </a:p>
          <a:p>
            <a:pPr marL="285750" indent="-285750" algn="just">
              <a:buFontTx/>
              <a:buChar char="-"/>
            </a:pPr>
            <a:r>
              <a:rPr lang="fr-FR" dirty="0" smtClean="0">
                <a:latin typeface="Arial" charset="0"/>
                <a:ea typeface="Arial" charset="0"/>
                <a:cs typeface="Arial" charset="0"/>
              </a:rPr>
              <a:t>La station GMLD dispose plus de données</a:t>
            </a:r>
          </a:p>
          <a:p>
            <a:pPr marL="285750" indent="-285750" algn="just">
              <a:buFontTx/>
              <a:buChar char="-"/>
            </a:pPr>
            <a:r>
              <a:rPr lang="fr-FR" dirty="0" smtClean="0">
                <a:latin typeface="Arial" charset="0"/>
                <a:ea typeface="Arial" charset="0"/>
                <a:cs typeface="Arial" charset="0"/>
              </a:rPr>
              <a:t>La station LAMR dispose qu’une année des données</a:t>
            </a:r>
            <a:endParaRPr lang="fr-FR" dirty="0">
              <a:latin typeface="Arial" charset="0"/>
              <a:ea typeface="Arial" charset="0"/>
              <a:cs typeface="Arial" charset="0"/>
            </a:endParaRPr>
          </a:p>
        </p:txBody>
      </p:sp>
    </p:spTree>
    <p:extLst>
      <p:ext uri="{BB962C8B-B14F-4D97-AF65-F5344CB8AC3E}">
        <p14:creationId xmlns:p14="http://schemas.microsoft.com/office/powerpoint/2010/main" val="12048353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6427694" y="2672081"/>
            <a:ext cx="4643718" cy="908050"/>
          </a:xfrm>
        </p:spPr>
        <p:txBody>
          <a:bodyPr vert="horz" anchor="ctr" anchorCtr="0">
            <a:normAutofit/>
          </a:bodyPr>
          <a:lstStyle/>
          <a:p>
            <a:r>
              <a:rPr lang="fr-FR" sz="2000" dirty="0" smtClean="0">
                <a:latin typeface="Arial" charset="0"/>
                <a:ea typeface="Arial" charset="0"/>
                <a:cs typeface="Arial" charset="0"/>
              </a:rPr>
              <a:t>Hauteur de l’eau (</a:t>
            </a:r>
            <a:r>
              <a:rPr lang="fr-FR" sz="2000" dirty="0" err="1" smtClean="0">
                <a:latin typeface="Arial" charset="0"/>
                <a:ea typeface="Arial" charset="0"/>
                <a:cs typeface="Arial" charset="0"/>
              </a:rPr>
              <a:t>Htemps</a:t>
            </a:r>
            <a:r>
              <a:rPr lang="fr-FR" sz="2000" dirty="0" smtClean="0">
                <a:latin typeface="Arial" charset="0"/>
                <a:ea typeface="Arial" charset="0"/>
                <a:cs typeface="Arial" charset="0"/>
              </a:rPr>
              <a:t>)</a:t>
            </a:r>
            <a:br>
              <a:rPr lang="fr-FR" sz="2000" dirty="0" smtClean="0">
                <a:latin typeface="Arial" charset="0"/>
                <a:ea typeface="Arial" charset="0"/>
                <a:cs typeface="Arial" charset="0"/>
              </a:rPr>
            </a:br>
            <a:endParaRPr lang="fr-FR" sz="2000" dirty="0">
              <a:latin typeface="Arial" charset="0"/>
              <a:ea typeface="Arial" charset="0"/>
              <a:cs typeface="Arial" charset="0"/>
            </a:endParaRPr>
          </a:p>
        </p:txBody>
      </p:sp>
      <p:sp>
        <p:nvSpPr>
          <p:cNvPr id="3" name="Sous-titre 2"/>
          <p:cNvSpPr>
            <a:spLocks noGrp="1"/>
          </p:cNvSpPr>
          <p:nvPr>
            <p:ph type="subTitle" idx="1"/>
          </p:nvPr>
        </p:nvSpPr>
        <p:spPr>
          <a:xfrm>
            <a:off x="6838231" y="3405738"/>
            <a:ext cx="4346762" cy="1655762"/>
          </a:xfrm>
        </p:spPr>
        <p:txBody>
          <a:bodyPr>
            <a:normAutofit/>
          </a:bodyPr>
          <a:lstStyle/>
          <a:p>
            <a:pPr algn="just"/>
            <a:r>
              <a:rPr lang="fr-FR" sz="1600" dirty="0" smtClean="0">
                <a:latin typeface="Arial" charset="0"/>
                <a:ea typeface="Arial" charset="0"/>
                <a:cs typeface="Arial" charset="0"/>
              </a:rPr>
              <a:t>13 stations hydrographiques</a:t>
            </a:r>
          </a:p>
          <a:p>
            <a:pPr algn="just"/>
            <a:endParaRPr lang="fr-FR" sz="1600" dirty="0">
              <a:latin typeface="Arial" charset="0"/>
              <a:ea typeface="Arial" charset="0"/>
              <a:cs typeface="Arial" charset="0"/>
            </a:endParaRPr>
          </a:p>
          <a:p>
            <a:pPr algn="just"/>
            <a:r>
              <a:rPr lang="fr-FR" sz="1600" dirty="0" smtClean="0">
                <a:latin typeface="Arial" charset="0"/>
                <a:ea typeface="Arial" charset="0"/>
                <a:cs typeface="Arial" charset="0"/>
              </a:rPr>
              <a:t>LAMG et LAMC ont une faible corrélation avec les autres stations parce qu’elles sont pas située sur la même fleuve que les autres</a:t>
            </a:r>
            <a:endParaRPr lang="fr-FR" sz="1600" dirty="0">
              <a:latin typeface="Arial" charset="0"/>
              <a:ea typeface="Arial" charset="0"/>
              <a:cs typeface="Arial" charset="0"/>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371600"/>
            <a:ext cx="5257800" cy="5144341"/>
          </a:xfrm>
          <a:prstGeom prst="rect">
            <a:avLst/>
          </a:prstGeom>
        </p:spPr>
      </p:pic>
      <p:sp>
        <p:nvSpPr>
          <p:cNvPr id="5" name="Espace réservé du numéro de diapositive 4"/>
          <p:cNvSpPr>
            <a:spLocks noGrp="1"/>
          </p:cNvSpPr>
          <p:nvPr>
            <p:ph type="sldNum" sz="quarter" idx="12"/>
          </p:nvPr>
        </p:nvSpPr>
        <p:spPr/>
        <p:txBody>
          <a:bodyPr/>
          <a:lstStyle/>
          <a:p>
            <a:fld id="{CD712DBA-3B94-FA44-8A49-AA0A221C1FFE}" type="slidenum">
              <a:rPr lang="fr-FR" smtClean="0"/>
              <a:t>16</a:t>
            </a:fld>
            <a:endParaRPr lang="fr-FR"/>
          </a:p>
        </p:txBody>
      </p:sp>
      <p:sp>
        <p:nvSpPr>
          <p:cNvPr id="6" name="Titre 1"/>
          <p:cNvSpPr txBox="1">
            <a:spLocks/>
          </p:cNvSpPr>
          <p:nvPr/>
        </p:nvSpPr>
        <p:spPr>
          <a:xfrm>
            <a:off x="361950" y="49214"/>
            <a:ext cx="11430000" cy="10204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2.3 Compréhension des variables hydrographiques du B.V. Lézarde </a:t>
            </a:r>
          </a:p>
          <a:p>
            <a:pPr algn="just">
              <a:lnSpc>
                <a:spcPct val="100000"/>
              </a:lnSpc>
            </a:pPr>
            <a:r>
              <a:rPr lang="fr-FR" sz="2200" dirty="0" smtClean="0">
                <a:latin typeface="Arial" charset="0"/>
                <a:ea typeface="Arial" charset="0"/>
                <a:cs typeface="Arial" charset="0"/>
              </a:rPr>
              <a:t>2.3.3 Corrélation </a:t>
            </a:r>
            <a:r>
              <a:rPr lang="fr-FR" sz="2200" dirty="0" err="1" smtClean="0">
                <a:latin typeface="Arial" charset="0"/>
                <a:ea typeface="Arial" charset="0"/>
                <a:cs typeface="Arial" charset="0"/>
              </a:rPr>
              <a:t>spearman</a:t>
            </a:r>
            <a:r>
              <a:rPr lang="fr-FR" sz="2200" dirty="0">
                <a:latin typeface="Arial" charset="0"/>
                <a:ea typeface="Arial" charset="0"/>
                <a:cs typeface="Arial" charset="0"/>
              </a:rPr>
              <a:t> </a:t>
            </a:r>
            <a:r>
              <a:rPr lang="fr-FR" sz="2200" dirty="0" smtClean="0">
                <a:latin typeface="Arial" charset="0"/>
                <a:ea typeface="Arial" charset="0"/>
                <a:cs typeface="Arial" charset="0"/>
              </a:rPr>
              <a:t>entre les stations hydrographiques sur la </a:t>
            </a:r>
            <a:r>
              <a:rPr lang="fr-FR" sz="2200" dirty="0" err="1" smtClean="0">
                <a:latin typeface="Arial" charset="0"/>
                <a:ea typeface="Arial" charset="0"/>
                <a:cs typeface="Arial" charset="0"/>
              </a:rPr>
              <a:t>Htemps</a:t>
            </a:r>
            <a:endParaRPr lang="fr-FR" sz="2200" dirty="0"/>
          </a:p>
        </p:txBody>
      </p:sp>
      <p:sp>
        <p:nvSpPr>
          <p:cNvPr id="7" name="ZoneTexte 6"/>
          <p:cNvSpPr txBox="1"/>
          <p:nvPr/>
        </p:nvSpPr>
        <p:spPr>
          <a:xfrm>
            <a:off x="6685280" y="1605280"/>
            <a:ext cx="4124960" cy="707886"/>
          </a:xfrm>
          <a:prstGeom prst="rect">
            <a:avLst/>
          </a:prstGeom>
          <a:noFill/>
        </p:spPr>
        <p:txBody>
          <a:bodyPr wrap="square" rtlCol="0">
            <a:spAutoFit/>
          </a:bodyPr>
          <a:lstStyle/>
          <a:p>
            <a:pPr algn="just"/>
            <a:r>
              <a:rPr lang="fr-FR" sz="2000" dirty="0" smtClean="0"/>
              <a:t>Objectif : vérification de la cohérence entre les stations hydrographiques</a:t>
            </a:r>
            <a:endParaRPr lang="fr-FR" sz="2000" dirty="0"/>
          </a:p>
        </p:txBody>
      </p:sp>
    </p:spTree>
    <p:extLst>
      <p:ext uri="{BB962C8B-B14F-4D97-AF65-F5344CB8AC3E}">
        <p14:creationId xmlns:p14="http://schemas.microsoft.com/office/powerpoint/2010/main" val="9960287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6427694" y="1538801"/>
            <a:ext cx="4643718" cy="827882"/>
          </a:xfrm>
        </p:spPr>
        <p:txBody>
          <a:bodyPr vert="horz" anchor="ctr" anchorCtr="0">
            <a:normAutofit/>
          </a:bodyPr>
          <a:lstStyle/>
          <a:p>
            <a:r>
              <a:rPr lang="fr-FR" sz="2000" dirty="0" smtClean="0">
                <a:latin typeface="Arial" charset="0"/>
                <a:ea typeface="Arial" charset="0"/>
                <a:cs typeface="Arial" charset="0"/>
              </a:rPr>
              <a:t>Débit journalier (</a:t>
            </a:r>
            <a:r>
              <a:rPr lang="fr-FR" sz="2000" dirty="0" err="1" smtClean="0">
                <a:latin typeface="Arial" charset="0"/>
                <a:ea typeface="Arial" charset="0"/>
                <a:cs typeface="Arial" charset="0"/>
              </a:rPr>
              <a:t>Qjm</a:t>
            </a:r>
            <a:r>
              <a:rPr lang="fr-FR" sz="2000" dirty="0" smtClean="0">
                <a:latin typeface="Arial" charset="0"/>
                <a:ea typeface="Arial" charset="0"/>
                <a:cs typeface="Arial" charset="0"/>
              </a:rPr>
              <a:t>)</a:t>
            </a:r>
            <a:br>
              <a:rPr lang="fr-FR" sz="2000" dirty="0" smtClean="0">
                <a:latin typeface="Arial" charset="0"/>
                <a:ea typeface="Arial" charset="0"/>
                <a:cs typeface="Arial" charset="0"/>
              </a:rPr>
            </a:br>
            <a:endParaRPr lang="fr-FR" sz="2000" dirty="0">
              <a:latin typeface="Arial" charset="0"/>
              <a:ea typeface="Arial" charset="0"/>
              <a:cs typeface="Arial" charset="0"/>
            </a:endParaRPr>
          </a:p>
        </p:txBody>
      </p:sp>
      <p:sp>
        <p:nvSpPr>
          <p:cNvPr id="3" name="Sous-titre 2"/>
          <p:cNvSpPr>
            <a:spLocks noGrp="1"/>
          </p:cNvSpPr>
          <p:nvPr>
            <p:ph type="subTitle" idx="1"/>
          </p:nvPr>
        </p:nvSpPr>
        <p:spPr>
          <a:xfrm>
            <a:off x="6833135" y="2348052"/>
            <a:ext cx="4643718" cy="1655762"/>
          </a:xfrm>
        </p:spPr>
        <p:txBody>
          <a:bodyPr>
            <a:normAutofit lnSpcReduction="10000"/>
          </a:bodyPr>
          <a:lstStyle/>
          <a:p>
            <a:pPr algn="just"/>
            <a:r>
              <a:rPr lang="fr-FR" sz="1600" dirty="0" smtClean="0">
                <a:latin typeface="Arial" charset="0"/>
                <a:ea typeface="Arial" charset="0"/>
                <a:cs typeface="Arial" charset="0"/>
              </a:rPr>
              <a:t>11 stations hydrographiques (LAMG et LAMM ne disposent pas de données sur le </a:t>
            </a:r>
            <a:r>
              <a:rPr lang="fr-FR" sz="1600" dirty="0" err="1">
                <a:latin typeface="Arial" charset="0"/>
                <a:ea typeface="Arial" charset="0"/>
                <a:cs typeface="Arial" charset="0"/>
              </a:rPr>
              <a:t>Q</a:t>
            </a:r>
            <a:r>
              <a:rPr lang="fr-FR" sz="1600" dirty="0" err="1" smtClean="0">
                <a:latin typeface="Arial" charset="0"/>
                <a:ea typeface="Arial" charset="0"/>
                <a:cs typeface="Arial" charset="0"/>
              </a:rPr>
              <a:t>jm</a:t>
            </a:r>
            <a:r>
              <a:rPr lang="fr-FR" sz="1600" dirty="0" smtClean="0">
                <a:latin typeface="Arial" charset="0"/>
                <a:ea typeface="Arial" charset="0"/>
                <a:cs typeface="Arial" charset="0"/>
              </a:rPr>
              <a:t>)</a:t>
            </a:r>
          </a:p>
          <a:p>
            <a:pPr algn="just"/>
            <a:endParaRPr lang="fr-FR" sz="1600" dirty="0">
              <a:latin typeface="Arial" charset="0"/>
              <a:ea typeface="Arial" charset="0"/>
              <a:cs typeface="Arial" charset="0"/>
            </a:endParaRPr>
          </a:p>
          <a:p>
            <a:pPr algn="just"/>
            <a:r>
              <a:rPr lang="fr-FR" sz="1600" dirty="0" smtClean="0">
                <a:latin typeface="Arial" charset="0"/>
                <a:ea typeface="Arial" charset="0"/>
                <a:cs typeface="Arial" charset="0"/>
              </a:rPr>
              <a:t>LAMC a une faible corrélation avec les autres stations car cette station n’est pas située sur la même fleuve que les autres</a:t>
            </a:r>
          </a:p>
          <a:p>
            <a:pPr algn="just"/>
            <a:endParaRPr lang="fr-FR" sz="1600" dirty="0">
              <a:latin typeface="Arial" charset="0"/>
              <a:ea typeface="Arial" charset="0"/>
              <a:cs typeface="Arial" charset="0"/>
            </a:endParaRPr>
          </a:p>
        </p:txBody>
      </p:sp>
      <p:sp>
        <p:nvSpPr>
          <p:cNvPr id="5" name="Espace réservé du numéro de diapositive 4"/>
          <p:cNvSpPr>
            <a:spLocks noGrp="1"/>
          </p:cNvSpPr>
          <p:nvPr>
            <p:ph type="sldNum" sz="quarter" idx="12"/>
          </p:nvPr>
        </p:nvSpPr>
        <p:spPr/>
        <p:txBody>
          <a:bodyPr/>
          <a:lstStyle/>
          <a:p>
            <a:fld id="{CD712DBA-3B94-FA44-8A49-AA0A221C1FFE}" type="slidenum">
              <a:rPr lang="fr-FR" smtClean="0"/>
              <a:t>17</a:t>
            </a:fld>
            <a:endParaRPr lang="fr-F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38801"/>
            <a:ext cx="5528983" cy="5091112"/>
          </a:xfrm>
          <a:prstGeom prst="rect">
            <a:avLst/>
          </a:prstGeom>
        </p:spPr>
      </p:pic>
      <p:sp>
        <p:nvSpPr>
          <p:cNvPr id="8" name="Titre 1"/>
          <p:cNvSpPr txBox="1">
            <a:spLocks/>
          </p:cNvSpPr>
          <p:nvPr/>
        </p:nvSpPr>
        <p:spPr>
          <a:xfrm>
            <a:off x="361950" y="155275"/>
            <a:ext cx="11430000" cy="84538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2.3 Compréhension des variables hydrographiques du B.V. Lézarde </a:t>
            </a:r>
          </a:p>
          <a:p>
            <a:pPr algn="just">
              <a:lnSpc>
                <a:spcPct val="100000"/>
              </a:lnSpc>
            </a:pPr>
            <a:r>
              <a:rPr lang="fr-FR" sz="2200" dirty="0" smtClean="0">
                <a:latin typeface="Arial" charset="0"/>
                <a:ea typeface="Arial" charset="0"/>
                <a:cs typeface="Arial" charset="0"/>
              </a:rPr>
              <a:t>2.3.4 Corrélation </a:t>
            </a:r>
            <a:r>
              <a:rPr lang="fr-FR" sz="2200" dirty="0" err="1" smtClean="0">
                <a:latin typeface="Arial" charset="0"/>
                <a:ea typeface="Arial" charset="0"/>
                <a:cs typeface="Arial" charset="0"/>
              </a:rPr>
              <a:t>spearman</a:t>
            </a:r>
            <a:r>
              <a:rPr lang="fr-FR" sz="2200" dirty="0" smtClean="0">
                <a:latin typeface="Arial" charset="0"/>
                <a:ea typeface="Arial" charset="0"/>
                <a:cs typeface="Arial" charset="0"/>
              </a:rPr>
              <a:t> entre les stations hydrographiques sur le </a:t>
            </a:r>
            <a:r>
              <a:rPr lang="fr-FR" sz="2200" dirty="0" err="1" smtClean="0">
                <a:latin typeface="Arial" charset="0"/>
                <a:ea typeface="Arial" charset="0"/>
                <a:cs typeface="Arial" charset="0"/>
              </a:rPr>
              <a:t>Qjm</a:t>
            </a:r>
            <a:endParaRPr lang="fr-FR" sz="2200" dirty="0" smtClean="0"/>
          </a:p>
        </p:txBody>
      </p:sp>
    </p:spTree>
    <p:extLst>
      <p:ext uri="{BB962C8B-B14F-4D97-AF65-F5344CB8AC3E}">
        <p14:creationId xmlns:p14="http://schemas.microsoft.com/office/powerpoint/2010/main" val="13388998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latin typeface="Arial" charset="0"/>
                <a:ea typeface="Arial" charset="0"/>
                <a:cs typeface="Arial" charset="0"/>
              </a:rPr>
              <a:t>18</a:t>
            </a:fld>
            <a:endParaRPr lang="fr-FR">
              <a:latin typeface="Arial" charset="0"/>
              <a:ea typeface="Arial" charset="0"/>
              <a:cs typeface="Arial" charset="0"/>
            </a:endParaRP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2.4.1 Climatologie de l’ensemble des stations hydrographiques du B.V. Lézarde</a:t>
            </a:r>
          </a:p>
          <a:p>
            <a:pPr algn="just">
              <a:lnSpc>
                <a:spcPct val="100000"/>
              </a:lnSpc>
            </a:pPr>
            <a:r>
              <a:rPr lang="fr-FR" sz="2200" dirty="0" smtClean="0">
                <a:latin typeface="Arial" charset="0"/>
                <a:ea typeface="Arial" charset="0"/>
                <a:cs typeface="Arial" charset="0"/>
              </a:rPr>
              <a:t>2.4.1.1 </a:t>
            </a:r>
            <a:r>
              <a:rPr lang="fr-FR" sz="2200" dirty="0" err="1" smtClean="0">
                <a:latin typeface="Arial" charset="0"/>
                <a:ea typeface="Arial" charset="0"/>
                <a:cs typeface="Arial" charset="0"/>
              </a:rPr>
              <a:t>Htemps</a:t>
            </a:r>
            <a:endParaRPr lang="fr-FR" sz="2200" dirty="0" smtClean="0">
              <a:latin typeface="Arial" charset="0"/>
              <a:ea typeface="Arial" charset="0"/>
              <a:cs typeface="Arial" charset="0"/>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1422400"/>
            <a:ext cx="6563360" cy="5299075"/>
          </a:xfrm>
          <a:prstGeom prst="rect">
            <a:avLst/>
          </a:prstGeom>
          <a:solidFill>
            <a:schemeClr val="bg1"/>
          </a:solidFill>
        </p:spPr>
      </p:pic>
      <p:sp>
        <p:nvSpPr>
          <p:cNvPr id="3" name="ZoneTexte 2"/>
          <p:cNvSpPr txBox="1"/>
          <p:nvPr/>
        </p:nvSpPr>
        <p:spPr>
          <a:xfrm>
            <a:off x="7637929" y="5892581"/>
            <a:ext cx="3495040" cy="646331"/>
          </a:xfrm>
          <a:prstGeom prst="rect">
            <a:avLst/>
          </a:prstGeom>
          <a:noFill/>
        </p:spPr>
        <p:txBody>
          <a:bodyPr wrap="square" rtlCol="0">
            <a:spAutoFit/>
          </a:bodyPr>
          <a:lstStyle/>
          <a:p>
            <a:pPr algn="just"/>
            <a:r>
              <a:rPr lang="fr-FR" dirty="0" smtClean="0">
                <a:solidFill>
                  <a:srgbClr val="00B050"/>
                </a:solidFill>
                <a:latin typeface="Arial" charset="0"/>
                <a:ea typeface="Arial" charset="0"/>
                <a:cs typeface="Arial" charset="0"/>
              </a:rPr>
              <a:t>Pas réalisé sur le </a:t>
            </a:r>
            <a:r>
              <a:rPr lang="fr-FR" dirty="0" err="1" smtClean="0">
                <a:solidFill>
                  <a:srgbClr val="00B050"/>
                </a:solidFill>
                <a:latin typeface="Arial" charset="0"/>
                <a:ea typeface="Arial" charset="0"/>
                <a:cs typeface="Arial" charset="0"/>
              </a:rPr>
              <a:t>Qjm</a:t>
            </a:r>
            <a:r>
              <a:rPr lang="fr-FR" dirty="0" smtClean="0">
                <a:solidFill>
                  <a:srgbClr val="00B050"/>
                </a:solidFill>
                <a:latin typeface="Arial" charset="0"/>
                <a:ea typeface="Arial" charset="0"/>
                <a:cs typeface="Arial" charset="0"/>
              </a:rPr>
              <a:t>, pas de problème en cas de besoin</a:t>
            </a:r>
            <a:endParaRPr lang="fr-FR" dirty="0">
              <a:solidFill>
                <a:srgbClr val="00B050"/>
              </a:solidFill>
              <a:latin typeface="Arial" charset="0"/>
              <a:ea typeface="Arial" charset="0"/>
              <a:cs typeface="Arial" charset="0"/>
            </a:endParaRPr>
          </a:p>
        </p:txBody>
      </p:sp>
      <p:sp>
        <p:nvSpPr>
          <p:cNvPr id="6" name="ZoneTexte 5"/>
          <p:cNvSpPr txBox="1"/>
          <p:nvPr/>
        </p:nvSpPr>
        <p:spPr>
          <a:xfrm>
            <a:off x="7490571" y="2688427"/>
            <a:ext cx="4333315" cy="923330"/>
          </a:xfrm>
          <a:prstGeom prst="rect">
            <a:avLst/>
          </a:prstGeom>
          <a:noFill/>
        </p:spPr>
        <p:txBody>
          <a:bodyPr wrap="square" rtlCol="0">
            <a:spAutoFit/>
          </a:bodyPr>
          <a:lstStyle/>
          <a:p>
            <a:pPr algn="just"/>
            <a:r>
              <a:rPr lang="fr-FR" dirty="0" smtClean="0">
                <a:latin typeface="Arial" charset="0"/>
                <a:ea typeface="Arial" charset="0"/>
                <a:cs typeface="Arial" charset="0"/>
              </a:rPr>
              <a:t>LAMR : cette station présente une très forte variabilité (surtout en fin d’été)</a:t>
            </a:r>
          </a:p>
          <a:p>
            <a:pPr algn="just"/>
            <a:r>
              <a:rPr lang="fr-FR" dirty="0" smtClean="0">
                <a:latin typeface="Arial" charset="0"/>
                <a:ea typeface="Arial" charset="0"/>
                <a:cs typeface="Arial" charset="0"/>
              </a:rPr>
              <a:t>LAMM : représente une forte variabilité</a:t>
            </a:r>
            <a:endParaRPr lang="fr-FR" dirty="0">
              <a:latin typeface="Arial" charset="0"/>
              <a:ea typeface="Arial" charset="0"/>
              <a:cs typeface="Arial" charset="0"/>
            </a:endParaRPr>
          </a:p>
        </p:txBody>
      </p:sp>
      <p:sp>
        <p:nvSpPr>
          <p:cNvPr id="8" name="ZoneTexte 7"/>
          <p:cNvSpPr txBox="1"/>
          <p:nvPr/>
        </p:nvSpPr>
        <p:spPr>
          <a:xfrm>
            <a:off x="7490571" y="1422400"/>
            <a:ext cx="4333315" cy="1200329"/>
          </a:xfrm>
          <a:prstGeom prst="rect">
            <a:avLst/>
          </a:prstGeom>
          <a:noFill/>
        </p:spPr>
        <p:txBody>
          <a:bodyPr wrap="square" rtlCol="0">
            <a:spAutoFit/>
          </a:bodyPr>
          <a:lstStyle/>
          <a:p>
            <a:pPr algn="just"/>
            <a:r>
              <a:rPr lang="fr-FR" dirty="0" smtClean="0">
                <a:latin typeface="Arial" charset="0"/>
                <a:ea typeface="Arial" charset="0"/>
                <a:cs typeface="Arial" charset="0"/>
              </a:rPr>
              <a:t>Objectif : </a:t>
            </a:r>
          </a:p>
          <a:p>
            <a:pPr algn="just"/>
            <a:r>
              <a:rPr lang="fr-FR" dirty="0" smtClean="0">
                <a:latin typeface="Arial" charset="0"/>
                <a:ea typeface="Arial" charset="0"/>
                <a:cs typeface="Arial" charset="0"/>
              </a:rPr>
              <a:t>connaître la distribution des données afin de comprendre les moins fortes corrélations dans certains cas</a:t>
            </a:r>
            <a:endParaRPr lang="fr-FR" dirty="0">
              <a:latin typeface="Arial" charset="0"/>
              <a:ea typeface="Arial" charset="0"/>
              <a:cs typeface="Arial" charset="0"/>
            </a:endParaRPr>
          </a:p>
        </p:txBody>
      </p:sp>
      <p:sp>
        <p:nvSpPr>
          <p:cNvPr id="10" name="ZoneTexte 9"/>
          <p:cNvSpPr txBox="1"/>
          <p:nvPr/>
        </p:nvSpPr>
        <p:spPr>
          <a:xfrm>
            <a:off x="7490571" y="3705188"/>
            <a:ext cx="4301379" cy="923330"/>
          </a:xfrm>
          <a:prstGeom prst="rect">
            <a:avLst/>
          </a:prstGeom>
          <a:noFill/>
        </p:spPr>
        <p:txBody>
          <a:bodyPr wrap="square" rtlCol="0">
            <a:spAutoFit/>
          </a:bodyPr>
          <a:lstStyle/>
          <a:p>
            <a:pPr algn="just"/>
            <a:r>
              <a:rPr lang="fr-FR" dirty="0" smtClean="0">
                <a:latin typeface="Arial" charset="0"/>
                <a:ea typeface="Arial" charset="0"/>
                <a:cs typeface="Arial" charset="0"/>
              </a:rPr>
              <a:t>Les stations FDFB, STJA, GMLP (certaines stations en amont du B.V.) ont une plus faible variabilité  </a:t>
            </a:r>
            <a:endParaRPr lang="fr-FR" dirty="0">
              <a:latin typeface="Arial" charset="0"/>
              <a:ea typeface="Arial" charset="0"/>
              <a:cs typeface="Arial" charset="0"/>
            </a:endParaRPr>
          </a:p>
        </p:txBody>
      </p:sp>
      <p:sp>
        <p:nvSpPr>
          <p:cNvPr id="11" name="ZoneTexte 10"/>
          <p:cNvSpPr txBox="1"/>
          <p:nvPr/>
        </p:nvSpPr>
        <p:spPr>
          <a:xfrm>
            <a:off x="7564249" y="4846102"/>
            <a:ext cx="4154021" cy="646331"/>
          </a:xfrm>
          <a:prstGeom prst="rect">
            <a:avLst/>
          </a:prstGeom>
          <a:noFill/>
        </p:spPr>
        <p:txBody>
          <a:bodyPr wrap="square" rtlCol="0">
            <a:spAutoFit/>
          </a:bodyPr>
          <a:lstStyle/>
          <a:p>
            <a:pPr algn="just"/>
            <a:r>
              <a:rPr lang="fr-FR" dirty="0" smtClean="0">
                <a:solidFill>
                  <a:srgbClr val="0070C0"/>
                </a:solidFill>
                <a:latin typeface="Arial" charset="0"/>
                <a:ea typeface="Arial" charset="0"/>
                <a:cs typeface="Arial" charset="0"/>
              </a:rPr>
              <a:t>&gt;&gt; Influence de la topographie sur le système hydrographique</a:t>
            </a:r>
            <a:endParaRPr lang="fr-FR" dirty="0">
              <a:solidFill>
                <a:srgbClr val="0070C0"/>
              </a:solidFill>
              <a:latin typeface="Arial" charset="0"/>
              <a:ea typeface="Arial" charset="0"/>
              <a:cs typeface="Arial" charset="0"/>
            </a:endParaRPr>
          </a:p>
        </p:txBody>
      </p:sp>
    </p:spTree>
    <p:extLst>
      <p:ext uri="{BB962C8B-B14F-4D97-AF65-F5344CB8AC3E}">
        <p14:creationId xmlns:p14="http://schemas.microsoft.com/office/powerpoint/2010/main" val="18658892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19</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2.4.2 La moyenne annuelle de l’ensemble des stations hydrographiques du B.V. Lézarde</a:t>
            </a:r>
          </a:p>
          <a:p>
            <a:pPr algn="just">
              <a:lnSpc>
                <a:spcPct val="100000"/>
              </a:lnSpc>
            </a:pPr>
            <a:r>
              <a:rPr lang="fr-FR" sz="2200" dirty="0" smtClean="0">
                <a:latin typeface="Arial" charset="0"/>
                <a:ea typeface="Arial" charset="0"/>
                <a:cs typeface="Arial" charset="0"/>
              </a:rPr>
              <a:t>2.4.2.1 </a:t>
            </a:r>
            <a:r>
              <a:rPr lang="fr-FR" sz="2200" dirty="0" err="1" smtClean="0">
                <a:latin typeface="Arial" charset="0"/>
                <a:ea typeface="Arial" charset="0"/>
                <a:cs typeface="Arial" charset="0"/>
              </a:rPr>
              <a:t>Htemps</a:t>
            </a:r>
            <a:endParaRPr lang="fr-FR" sz="2200" dirty="0" smtClean="0"/>
          </a:p>
        </p:txBody>
      </p:sp>
      <p:sp>
        <p:nvSpPr>
          <p:cNvPr id="6" name="ZoneTexte 5"/>
          <p:cNvSpPr txBox="1"/>
          <p:nvPr/>
        </p:nvSpPr>
        <p:spPr>
          <a:xfrm>
            <a:off x="6938682" y="5892581"/>
            <a:ext cx="3495040" cy="646331"/>
          </a:xfrm>
          <a:prstGeom prst="rect">
            <a:avLst/>
          </a:prstGeom>
          <a:noFill/>
        </p:spPr>
        <p:txBody>
          <a:bodyPr wrap="square" rtlCol="0">
            <a:spAutoFit/>
          </a:bodyPr>
          <a:lstStyle/>
          <a:p>
            <a:pPr algn="just"/>
            <a:r>
              <a:rPr lang="fr-FR" dirty="0" smtClean="0">
                <a:solidFill>
                  <a:srgbClr val="00B050"/>
                </a:solidFill>
              </a:rPr>
              <a:t>Pas réalisé sur le </a:t>
            </a:r>
            <a:r>
              <a:rPr lang="fr-FR" dirty="0" err="1" smtClean="0">
                <a:solidFill>
                  <a:srgbClr val="00B050"/>
                </a:solidFill>
              </a:rPr>
              <a:t>Qjm</a:t>
            </a:r>
            <a:r>
              <a:rPr lang="fr-FR" dirty="0" smtClean="0">
                <a:solidFill>
                  <a:srgbClr val="00B050"/>
                </a:solidFill>
              </a:rPr>
              <a:t>, pas de problème en cas de besoin</a:t>
            </a:r>
            <a:endParaRPr lang="fr-FR" dirty="0">
              <a:solidFill>
                <a:srgbClr val="00B050"/>
              </a:solidFill>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 y="1422081"/>
            <a:ext cx="5811520" cy="5299393"/>
          </a:xfrm>
          <a:prstGeom prst="rect">
            <a:avLst/>
          </a:prstGeom>
          <a:solidFill>
            <a:schemeClr val="bg1"/>
          </a:solidFill>
        </p:spPr>
      </p:pic>
      <p:sp>
        <p:nvSpPr>
          <p:cNvPr id="3" name="ZoneTexte 2"/>
          <p:cNvSpPr txBox="1"/>
          <p:nvPr/>
        </p:nvSpPr>
        <p:spPr>
          <a:xfrm>
            <a:off x="6938682" y="1422081"/>
            <a:ext cx="5068421" cy="1200329"/>
          </a:xfrm>
          <a:prstGeom prst="rect">
            <a:avLst/>
          </a:prstGeom>
          <a:noFill/>
        </p:spPr>
        <p:txBody>
          <a:bodyPr wrap="square" rtlCol="0">
            <a:spAutoFit/>
          </a:bodyPr>
          <a:lstStyle/>
          <a:p>
            <a:pPr algn="just"/>
            <a:r>
              <a:rPr lang="fr-FR" dirty="0" smtClean="0">
                <a:latin typeface="Arial" charset="0"/>
                <a:ea typeface="Arial" charset="0"/>
                <a:cs typeface="Arial" charset="0"/>
              </a:rPr>
              <a:t>Objectif :</a:t>
            </a:r>
          </a:p>
          <a:p>
            <a:pPr algn="just"/>
            <a:r>
              <a:rPr lang="fr-FR" dirty="0" smtClean="0">
                <a:latin typeface="Arial" charset="0"/>
                <a:ea typeface="Arial" charset="0"/>
                <a:cs typeface="Arial" charset="0"/>
              </a:rPr>
              <a:t>Analyser l’évolution temporelle afin de connaître s’il y a des variabilités interannuelles et comment se-sont-elles manifestées par station </a:t>
            </a:r>
            <a:endParaRPr lang="fr-FR" dirty="0">
              <a:latin typeface="Arial" charset="0"/>
              <a:ea typeface="Arial" charset="0"/>
              <a:cs typeface="Arial" charset="0"/>
            </a:endParaRPr>
          </a:p>
        </p:txBody>
      </p:sp>
      <p:sp>
        <p:nvSpPr>
          <p:cNvPr id="7" name="ZoneTexte 6"/>
          <p:cNvSpPr txBox="1"/>
          <p:nvPr/>
        </p:nvSpPr>
        <p:spPr>
          <a:xfrm>
            <a:off x="6938682" y="2850776"/>
            <a:ext cx="4853268" cy="1477328"/>
          </a:xfrm>
          <a:prstGeom prst="rect">
            <a:avLst/>
          </a:prstGeom>
          <a:noFill/>
        </p:spPr>
        <p:txBody>
          <a:bodyPr wrap="square" rtlCol="0">
            <a:spAutoFit/>
          </a:bodyPr>
          <a:lstStyle/>
          <a:p>
            <a:pPr algn="just"/>
            <a:r>
              <a:rPr lang="fr-FR" dirty="0" smtClean="0">
                <a:latin typeface="Arial" charset="0"/>
                <a:ea typeface="Arial" charset="0"/>
                <a:cs typeface="Arial" charset="0"/>
              </a:rPr>
              <a:t>Une très forte de chute de l’hauteur d’eau annuelle entre 2011 et 2012 est remarquée à la station LAML. Cette chute est remarquée dans presque toutes stations du B.V. Lézarde sauf la STJB</a:t>
            </a:r>
            <a:endParaRPr lang="fr-FR" dirty="0">
              <a:latin typeface="Arial" charset="0"/>
              <a:ea typeface="Arial" charset="0"/>
              <a:cs typeface="Arial" charset="0"/>
            </a:endParaRPr>
          </a:p>
        </p:txBody>
      </p:sp>
      <p:sp>
        <p:nvSpPr>
          <p:cNvPr id="8" name="ZoneTexte 7"/>
          <p:cNvSpPr txBox="1"/>
          <p:nvPr/>
        </p:nvSpPr>
        <p:spPr>
          <a:xfrm>
            <a:off x="7154282" y="4526299"/>
            <a:ext cx="4499836" cy="646331"/>
          </a:xfrm>
          <a:prstGeom prst="rect">
            <a:avLst/>
          </a:prstGeom>
          <a:noFill/>
        </p:spPr>
        <p:txBody>
          <a:bodyPr wrap="square" rtlCol="0">
            <a:spAutoFit/>
          </a:bodyPr>
          <a:lstStyle/>
          <a:p>
            <a:pPr algn="just"/>
            <a:r>
              <a:rPr lang="fr-FR" dirty="0" smtClean="0">
                <a:latin typeface="Arial" charset="0"/>
                <a:ea typeface="Arial" charset="0"/>
                <a:cs typeface="Arial" charset="0"/>
              </a:rPr>
              <a:t>Le manque des données impacte la compréhension de l’évolution</a:t>
            </a:r>
            <a:endParaRPr lang="fr-FR" dirty="0">
              <a:latin typeface="Arial" charset="0"/>
              <a:ea typeface="Arial" charset="0"/>
              <a:cs typeface="Arial" charset="0"/>
            </a:endParaRPr>
          </a:p>
        </p:txBody>
      </p:sp>
    </p:spTree>
    <p:extLst>
      <p:ext uri="{BB962C8B-B14F-4D97-AF65-F5344CB8AC3E}">
        <p14:creationId xmlns:p14="http://schemas.microsoft.com/office/powerpoint/2010/main" val="16351575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latin typeface="Arial" charset="0"/>
                <a:ea typeface="Arial" charset="0"/>
                <a:cs typeface="Arial" charset="0"/>
              </a:rPr>
              <a:t>Questions scientifiques</a:t>
            </a:r>
            <a:endParaRPr lang="fr-FR">
              <a:latin typeface="Arial" charset="0"/>
              <a:ea typeface="Arial" charset="0"/>
              <a:cs typeface="Arial" charset="0"/>
            </a:endParaRPr>
          </a:p>
        </p:txBody>
      </p:sp>
      <p:sp>
        <p:nvSpPr>
          <p:cNvPr id="3" name="Espace réservé du contenu 2"/>
          <p:cNvSpPr>
            <a:spLocks noGrp="1"/>
          </p:cNvSpPr>
          <p:nvPr>
            <p:ph idx="1"/>
          </p:nvPr>
        </p:nvSpPr>
        <p:spPr/>
        <p:txBody>
          <a:bodyPr>
            <a:normAutofit/>
          </a:bodyPr>
          <a:lstStyle/>
          <a:p>
            <a:pPr algn="just">
              <a:buFontTx/>
              <a:buChar char="-"/>
            </a:pPr>
            <a:r>
              <a:rPr lang="fr-FR" dirty="0">
                <a:latin typeface="Arial" charset="0"/>
                <a:ea typeface="Arial" charset="0"/>
                <a:cs typeface="Arial" charset="0"/>
              </a:rPr>
              <a:t>Quelles sont les stations météo dans un bassin versant (B.V.) ?</a:t>
            </a:r>
          </a:p>
          <a:p>
            <a:pPr algn="just">
              <a:buFontTx/>
              <a:buChar char="-"/>
            </a:pPr>
            <a:r>
              <a:rPr lang="fr-FR" dirty="0">
                <a:latin typeface="Arial" charset="0"/>
                <a:ea typeface="Arial" charset="0"/>
                <a:cs typeface="Arial" charset="0"/>
              </a:rPr>
              <a:t> Pour chaque station météo (</a:t>
            </a:r>
            <a:r>
              <a:rPr lang="fr-FR" dirty="0" err="1">
                <a:latin typeface="Arial" charset="0"/>
                <a:ea typeface="Arial" charset="0"/>
                <a:cs typeface="Arial" charset="0"/>
              </a:rPr>
              <a:t>pr</a:t>
            </a:r>
            <a:r>
              <a:rPr lang="fr-FR" dirty="0">
                <a:latin typeface="Arial" charset="0"/>
                <a:ea typeface="Arial" charset="0"/>
                <a:cs typeface="Arial" charset="0"/>
              </a:rPr>
              <a:t>), quelle est la liste des stations hydrographiques ?</a:t>
            </a:r>
          </a:p>
          <a:p>
            <a:pPr lvl="1" algn="just">
              <a:buFont typeface="Arial" charset="0"/>
              <a:buChar char="•"/>
            </a:pPr>
            <a:r>
              <a:rPr lang="fr-FR" sz="2800" dirty="0">
                <a:latin typeface="Arial" charset="0"/>
                <a:ea typeface="Arial" charset="0"/>
                <a:cs typeface="Arial" charset="0"/>
              </a:rPr>
              <a:t>Évaluer l’impact de la distance entre la station météo et la station hydrographique</a:t>
            </a:r>
          </a:p>
          <a:p>
            <a:pPr lvl="1" algn="just">
              <a:buFont typeface="Arial" charset="0"/>
              <a:buChar char="•"/>
            </a:pPr>
            <a:r>
              <a:rPr lang="fr-FR" sz="2800" dirty="0">
                <a:solidFill>
                  <a:schemeClr val="bg1">
                    <a:lumMod val="50000"/>
                  </a:schemeClr>
                </a:solidFill>
                <a:latin typeface="Arial" charset="0"/>
                <a:ea typeface="Arial" charset="0"/>
                <a:cs typeface="Arial" charset="0"/>
              </a:rPr>
              <a:t>Évaluer l’impact de la différence d’altitude </a:t>
            </a:r>
          </a:p>
          <a:p>
            <a:pPr marL="457200" lvl="1" indent="0" algn="just">
              <a:buNone/>
            </a:pPr>
            <a:endParaRPr lang="fr-FR" sz="2800" dirty="0">
              <a:latin typeface="Arial" charset="0"/>
              <a:ea typeface="Arial" charset="0"/>
              <a:cs typeface="Arial" charset="0"/>
            </a:endParaRPr>
          </a:p>
          <a:p>
            <a:pPr marL="0" lvl="1" indent="0" algn="just">
              <a:buNone/>
            </a:pPr>
            <a:r>
              <a:rPr lang="fr-FR" sz="2800" dirty="0">
                <a:latin typeface="Arial" charset="0"/>
                <a:ea typeface="Arial" charset="0"/>
                <a:cs typeface="Arial" charset="0"/>
              </a:rPr>
              <a:t>- Quelle est la relation entre les précipitations et l’hydrographie (</a:t>
            </a:r>
            <a:r>
              <a:rPr lang="fr-FR" sz="2800" dirty="0" err="1">
                <a:latin typeface="Arial" charset="0"/>
                <a:ea typeface="Arial" charset="0"/>
                <a:cs typeface="Arial" charset="0"/>
              </a:rPr>
              <a:t>htemps</a:t>
            </a:r>
            <a:r>
              <a:rPr lang="fr-FR" sz="2800" dirty="0">
                <a:latin typeface="Arial" charset="0"/>
                <a:ea typeface="Arial" charset="0"/>
                <a:cs typeface="Arial" charset="0"/>
              </a:rPr>
              <a:t>, </a:t>
            </a:r>
            <a:r>
              <a:rPr lang="fr-FR" sz="2800" dirty="0" err="1">
                <a:latin typeface="Arial" charset="0"/>
                <a:ea typeface="Arial" charset="0"/>
                <a:cs typeface="Arial" charset="0"/>
              </a:rPr>
              <a:t>qjm</a:t>
            </a:r>
            <a:r>
              <a:rPr lang="fr-FR" sz="2800" dirty="0">
                <a:latin typeface="Arial" charset="0"/>
                <a:ea typeface="Arial" charset="0"/>
                <a:cs typeface="Arial" charset="0"/>
              </a:rPr>
              <a:t>) ?</a:t>
            </a:r>
          </a:p>
        </p:txBody>
      </p:sp>
      <p:sp>
        <p:nvSpPr>
          <p:cNvPr id="4" name="Espace réservé du numéro de diapositive 3"/>
          <p:cNvSpPr>
            <a:spLocks noGrp="1"/>
          </p:cNvSpPr>
          <p:nvPr>
            <p:ph type="sldNum" sz="quarter" idx="12"/>
          </p:nvPr>
        </p:nvSpPr>
        <p:spPr/>
        <p:txBody>
          <a:bodyPr/>
          <a:lstStyle/>
          <a:p>
            <a:fld id="{CD712DBA-3B94-FA44-8A49-AA0A221C1FFE}" type="slidenum">
              <a:rPr lang="fr-FR" smtClean="0"/>
              <a:t>2</a:t>
            </a:fld>
            <a:endParaRPr lang="fr-FR"/>
          </a:p>
        </p:txBody>
      </p:sp>
    </p:spTree>
    <p:extLst>
      <p:ext uri="{BB962C8B-B14F-4D97-AF65-F5344CB8AC3E}">
        <p14:creationId xmlns:p14="http://schemas.microsoft.com/office/powerpoint/2010/main" val="8753695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20</a:t>
            </a:fld>
            <a:endParaRPr lang="fr-FR"/>
          </a:p>
        </p:txBody>
      </p:sp>
      <p:sp>
        <p:nvSpPr>
          <p:cNvPr id="5" name="Titre 1"/>
          <p:cNvSpPr txBox="1">
            <a:spLocks/>
          </p:cNvSpPr>
          <p:nvPr/>
        </p:nvSpPr>
        <p:spPr>
          <a:xfrm>
            <a:off x="203200" y="155275"/>
            <a:ext cx="1174496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2.4.3 Box-plot de la climatologie de l’ensemble des stations hydrographiques du B.V. Lézarde</a:t>
            </a:r>
          </a:p>
          <a:p>
            <a:pPr algn="just">
              <a:lnSpc>
                <a:spcPct val="100000"/>
              </a:lnSpc>
            </a:pPr>
            <a:r>
              <a:rPr lang="fr-FR" sz="2200" dirty="0" smtClean="0">
                <a:latin typeface="Arial" charset="0"/>
                <a:ea typeface="Arial" charset="0"/>
                <a:cs typeface="Arial" charset="0"/>
              </a:rPr>
              <a:t>2.4.3.1 </a:t>
            </a:r>
            <a:r>
              <a:rPr lang="fr-FR" sz="2200" dirty="0" err="1" smtClean="0">
                <a:latin typeface="Arial" charset="0"/>
                <a:ea typeface="Arial" charset="0"/>
                <a:cs typeface="Arial" charset="0"/>
              </a:rPr>
              <a:t>Htemps</a:t>
            </a:r>
            <a:endParaRPr lang="fr-FR" sz="2200" dirty="0" smtClean="0"/>
          </a:p>
        </p:txBody>
      </p:sp>
      <p:sp>
        <p:nvSpPr>
          <p:cNvPr id="6" name="ZoneTexte 5"/>
          <p:cNvSpPr txBox="1"/>
          <p:nvPr/>
        </p:nvSpPr>
        <p:spPr>
          <a:xfrm>
            <a:off x="6493510" y="5977212"/>
            <a:ext cx="3495040" cy="646331"/>
          </a:xfrm>
          <a:prstGeom prst="rect">
            <a:avLst/>
          </a:prstGeom>
          <a:noFill/>
        </p:spPr>
        <p:txBody>
          <a:bodyPr wrap="square" rtlCol="0">
            <a:spAutoFit/>
          </a:bodyPr>
          <a:lstStyle/>
          <a:p>
            <a:pPr algn="just"/>
            <a:r>
              <a:rPr lang="fr-FR" dirty="0" smtClean="0">
                <a:solidFill>
                  <a:srgbClr val="00B050"/>
                </a:solidFill>
              </a:rPr>
              <a:t>Pas réalisé sur le </a:t>
            </a:r>
            <a:r>
              <a:rPr lang="fr-FR" dirty="0" err="1" smtClean="0">
                <a:solidFill>
                  <a:srgbClr val="00B050"/>
                </a:solidFill>
              </a:rPr>
              <a:t>Qjm</a:t>
            </a:r>
            <a:r>
              <a:rPr lang="fr-FR" dirty="0" smtClean="0">
                <a:solidFill>
                  <a:srgbClr val="00B050"/>
                </a:solidFill>
              </a:rPr>
              <a:t>, pas de problème en cas de besoin</a:t>
            </a:r>
            <a:endParaRPr lang="fr-FR" dirty="0">
              <a:solidFill>
                <a:srgbClr val="00B050"/>
              </a:solidFill>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20" y="1239520"/>
            <a:ext cx="5781040" cy="5481955"/>
          </a:xfrm>
          <a:prstGeom prst="rect">
            <a:avLst/>
          </a:prstGeom>
          <a:solidFill>
            <a:schemeClr val="bg1"/>
          </a:solidFill>
        </p:spPr>
      </p:pic>
      <p:sp>
        <p:nvSpPr>
          <p:cNvPr id="7" name="ZoneTexte 6"/>
          <p:cNvSpPr txBox="1"/>
          <p:nvPr/>
        </p:nvSpPr>
        <p:spPr>
          <a:xfrm>
            <a:off x="6243320" y="2162850"/>
            <a:ext cx="5618480" cy="923330"/>
          </a:xfrm>
          <a:prstGeom prst="rect">
            <a:avLst/>
          </a:prstGeom>
          <a:noFill/>
        </p:spPr>
        <p:txBody>
          <a:bodyPr wrap="square" rtlCol="0">
            <a:spAutoFit/>
          </a:bodyPr>
          <a:lstStyle/>
          <a:p>
            <a:pPr algn="just"/>
            <a:r>
              <a:rPr lang="fr-FR" dirty="0" smtClean="0">
                <a:latin typeface="Arial" charset="0"/>
                <a:ea typeface="Arial" charset="0"/>
                <a:cs typeface="Arial" charset="0"/>
              </a:rPr>
              <a:t>- Sans les représentations des </a:t>
            </a:r>
            <a:r>
              <a:rPr lang="fr-FR" dirty="0" err="1" smtClean="0">
                <a:latin typeface="Arial" charset="0"/>
                <a:ea typeface="Arial" charset="0"/>
                <a:cs typeface="Arial" charset="0"/>
              </a:rPr>
              <a:t>outliers</a:t>
            </a:r>
            <a:r>
              <a:rPr lang="fr-FR" dirty="0" smtClean="0">
                <a:latin typeface="Arial" charset="0"/>
                <a:ea typeface="Arial" charset="0"/>
                <a:cs typeface="Arial" charset="0"/>
              </a:rPr>
              <a:t> pour mieux garder les structures des boîtes</a:t>
            </a:r>
          </a:p>
          <a:p>
            <a:pPr algn="just"/>
            <a:r>
              <a:rPr lang="fr-FR" dirty="0" smtClean="0">
                <a:latin typeface="Arial" charset="0"/>
                <a:ea typeface="Arial" charset="0"/>
                <a:cs typeface="Arial" charset="0"/>
              </a:rPr>
              <a:t>- C’est avec le test de significativité (confidence 95)</a:t>
            </a:r>
            <a:endParaRPr lang="fr-FR" dirty="0">
              <a:latin typeface="Arial" charset="0"/>
              <a:ea typeface="Arial" charset="0"/>
              <a:cs typeface="Arial" charset="0"/>
            </a:endParaRPr>
          </a:p>
        </p:txBody>
      </p:sp>
      <p:sp>
        <p:nvSpPr>
          <p:cNvPr id="8" name="ZoneTexte 7"/>
          <p:cNvSpPr txBox="1"/>
          <p:nvPr/>
        </p:nvSpPr>
        <p:spPr>
          <a:xfrm>
            <a:off x="6493510" y="1239520"/>
            <a:ext cx="5118100" cy="923330"/>
          </a:xfrm>
          <a:prstGeom prst="rect">
            <a:avLst/>
          </a:prstGeom>
          <a:noFill/>
        </p:spPr>
        <p:txBody>
          <a:bodyPr wrap="square" rtlCol="0">
            <a:spAutoFit/>
          </a:bodyPr>
          <a:lstStyle/>
          <a:p>
            <a:pPr algn="just"/>
            <a:r>
              <a:rPr lang="fr-FR" dirty="0" smtClean="0">
                <a:latin typeface="Arial" charset="0"/>
                <a:ea typeface="Arial" charset="0"/>
                <a:cs typeface="Arial" charset="0"/>
              </a:rPr>
              <a:t>Objectif :</a:t>
            </a:r>
          </a:p>
          <a:p>
            <a:pPr algn="just"/>
            <a:r>
              <a:rPr lang="fr-FR" dirty="0" smtClean="0">
                <a:latin typeface="Arial" charset="0"/>
                <a:ea typeface="Arial" charset="0"/>
                <a:cs typeface="Arial" charset="0"/>
              </a:rPr>
              <a:t>Mieux connaître la distribution de la climatologie de toutes stations hydrographiques</a:t>
            </a:r>
            <a:endParaRPr lang="fr-FR" dirty="0">
              <a:latin typeface="Arial" charset="0"/>
              <a:ea typeface="Arial" charset="0"/>
              <a:cs typeface="Arial" charset="0"/>
            </a:endParaRPr>
          </a:p>
        </p:txBody>
      </p:sp>
      <p:sp>
        <p:nvSpPr>
          <p:cNvPr id="9" name="ZoneTexte 8"/>
          <p:cNvSpPr txBox="1"/>
          <p:nvPr/>
        </p:nvSpPr>
        <p:spPr>
          <a:xfrm>
            <a:off x="6493510" y="3393485"/>
            <a:ext cx="4748530" cy="646331"/>
          </a:xfrm>
          <a:prstGeom prst="rect">
            <a:avLst/>
          </a:prstGeom>
          <a:noFill/>
        </p:spPr>
        <p:txBody>
          <a:bodyPr wrap="square" rtlCol="0">
            <a:spAutoFit/>
          </a:bodyPr>
          <a:lstStyle/>
          <a:p>
            <a:r>
              <a:rPr lang="fr-FR" dirty="0" smtClean="0">
                <a:latin typeface="Arial" charset="0"/>
                <a:ea typeface="Arial" charset="0"/>
                <a:cs typeface="Arial" charset="0"/>
              </a:rPr>
              <a:t>Stations d’une très faible variabilité :</a:t>
            </a:r>
          </a:p>
          <a:p>
            <a:r>
              <a:rPr lang="fr-FR" dirty="0" smtClean="0">
                <a:latin typeface="Arial" charset="0"/>
                <a:ea typeface="Arial" charset="0"/>
                <a:cs typeface="Arial" charset="0"/>
              </a:rPr>
              <a:t>FDFB, GMLP, LAMC, LAMM, STJA, STJB</a:t>
            </a:r>
            <a:endParaRPr lang="fr-FR" dirty="0">
              <a:latin typeface="Arial" charset="0"/>
              <a:ea typeface="Arial" charset="0"/>
              <a:cs typeface="Arial" charset="0"/>
            </a:endParaRPr>
          </a:p>
        </p:txBody>
      </p:sp>
      <p:sp>
        <p:nvSpPr>
          <p:cNvPr id="10" name="ZoneTexte 9"/>
          <p:cNvSpPr txBox="1"/>
          <p:nvPr/>
        </p:nvSpPr>
        <p:spPr>
          <a:xfrm>
            <a:off x="6493510" y="4074933"/>
            <a:ext cx="5368290" cy="646331"/>
          </a:xfrm>
          <a:prstGeom prst="rect">
            <a:avLst/>
          </a:prstGeom>
          <a:noFill/>
        </p:spPr>
        <p:txBody>
          <a:bodyPr wrap="square" rtlCol="0">
            <a:spAutoFit/>
          </a:bodyPr>
          <a:lstStyle/>
          <a:p>
            <a:r>
              <a:rPr lang="fr-FR" dirty="0" smtClean="0">
                <a:latin typeface="Arial" charset="0"/>
                <a:ea typeface="Arial" charset="0"/>
                <a:cs typeface="Arial" charset="0"/>
              </a:rPr>
              <a:t>Stations d’une forte variabilité :</a:t>
            </a:r>
          </a:p>
          <a:p>
            <a:r>
              <a:rPr lang="fr-FR" dirty="0" smtClean="0">
                <a:latin typeface="Arial" charset="0"/>
                <a:ea typeface="Arial" charset="0"/>
                <a:cs typeface="Arial" charset="0"/>
              </a:rPr>
              <a:t>LAMR, LAMP, LAML, LAMG (stations à l’aval)</a:t>
            </a:r>
          </a:p>
        </p:txBody>
      </p:sp>
      <p:sp>
        <p:nvSpPr>
          <p:cNvPr id="11" name="ZoneTexte 10"/>
          <p:cNvSpPr txBox="1"/>
          <p:nvPr/>
        </p:nvSpPr>
        <p:spPr>
          <a:xfrm>
            <a:off x="6493510" y="4870725"/>
            <a:ext cx="5368290" cy="923330"/>
          </a:xfrm>
          <a:prstGeom prst="rect">
            <a:avLst/>
          </a:prstGeom>
          <a:noFill/>
        </p:spPr>
        <p:txBody>
          <a:bodyPr wrap="square" rtlCol="0">
            <a:spAutoFit/>
          </a:bodyPr>
          <a:lstStyle/>
          <a:p>
            <a:r>
              <a:rPr lang="fr-FR" dirty="0" smtClean="0">
                <a:latin typeface="Arial" charset="0"/>
                <a:ea typeface="Arial" charset="0"/>
                <a:cs typeface="Arial" charset="0"/>
              </a:rPr>
              <a:t>Stations d’une distribution asymétrique des données : LAML, LAMG</a:t>
            </a:r>
            <a:r>
              <a:rPr lang="zh-CN" altLang="en-US" dirty="0">
                <a:latin typeface="Arial" charset="0"/>
                <a:ea typeface="Arial" charset="0"/>
                <a:cs typeface="Arial" charset="0"/>
              </a:rPr>
              <a:t> </a:t>
            </a:r>
            <a:r>
              <a:rPr lang="en-US" altLang="zh-CN" dirty="0" smtClean="0">
                <a:latin typeface="Arial" charset="0"/>
                <a:ea typeface="Arial" charset="0"/>
                <a:cs typeface="Arial" charset="0"/>
              </a:rPr>
              <a:t> &gt;&gt; </a:t>
            </a:r>
            <a:r>
              <a:rPr lang="en-US" altLang="zh-CN" dirty="0" smtClean="0">
                <a:solidFill>
                  <a:srgbClr val="0070C0"/>
                </a:solidFill>
                <a:latin typeface="Arial" charset="0"/>
                <a:ea typeface="Arial" charset="0"/>
                <a:cs typeface="Arial" charset="0"/>
              </a:rPr>
              <a:t>impact </a:t>
            </a:r>
            <a:r>
              <a:rPr lang="en-US" altLang="zh-CN" dirty="0" err="1" smtClean="0">
                <a:solidFill>
                  <a:srgbClr val="0070C0"/>
                </a:solidFill>
                <a:latin typeface="Arial" charset="0"/>
                <a:ea typeface="Arial" charset="0"/>
                <a:cs typeface="Arial" charset="0"/>
              </a:rPr>
              <a:t>sur</a:t>
            </a:r>
            <a:r>
              <a:rPr lang="en-US" altLang="zh-CN" dirty="0" smtClean="0">
                <a:solidFill>
                  <a:srgbClr val="0070C0"/>
                </a:solidFill>
                <a:latin typeface="Arial" charset="0"/>
                <a:ea typeface="Arial" charset="0"/>
                <a:cs typeface="Arial" charset="0"/>
              </a:rPr>
              <a:t> </a:t>
            </a:r>
            <a:r>
              <a:rPr lang="en-US" altLang="zh-CN" dirty="0" err="1" smtClean="0">
                <a:solidFill>
                  <a:srgbClr val="0070C0"/>
                </a:solidFill>
                <a:latin typeface="Arial" charset="0"/>
                <a:ea typeface="Arial" charset="0"/>
                <a:cs typeface="Arial" charset="0"/>
              </a:rPr>
              <a:t>l’étude</a:t>
            </a:r>
            <a:r>
              <a:rPr lang="en-US" altLang="zh-CN" dirty="0" smtClean="0">
                <a:solidFill>
                  <a:srgbClr val="0070C0"/>
                </a:solidFill>
                <a:latin typeface="Arial" charset="0"/>
                <a:ea typeface="Arial" charset="0"/>
                <a:cs typeface="Arial" charset="0"/>
              </a:rPr>
              <a:t> de la relation avec les </a:t>
            </a:r>
            <a:r>
              <a:rPr lang="en-US" altLang="zh-CN" dirty="0" err="1" smtClean="0">
                <a:solidFill>
                  <a:srgbClr val="0070C0"/>
                </a:solidFill>
                <a:latin typeface="Arial" charset="0"/>
                <a:ea typeface="Arial" charset="0"/>
                <a:cs typeface="Arial" charset="0"/>
              </a:rPr>
              <a:t>précipitations</a:t>
            </a:r>
            <a:r>
              <a:rPr lang="en-US" altLang="zh-CN" dirty="0" smtClean="0">
                <a:solidFill>
                  <a:srgbClr val="0070C0"/>
                </a:solidFill>
                <a:latin typeface="Arial" charset="0"/>
                <a:ea typeface="Arial" charset="0"/>
                <a:cs typeface="Arial" charset="0"/>
              </a:rPr>
              <a:t> ?</a:t>
            </a:r>
            <a:endParaRPr lang="fr-FR" dirty="0" smtClean="0">
              <a:solidFill>
                <a:srgbClr val="0070C0"/>
              </a:solidFill>
              <a:latin typeface="Arial" charset="0"/>
              <a:ea typeface="Arial" charset="0"/>
              <a:cs typeface="Arial" charset="0"/>
            </a:endParaRPr>
          </a:p>
        </p:txBody>
      </p:sp>
    </p:spTree>
    <p:extLst>
      <p:ext uri="{BB962C8B-B14F-4D97-AF65-F5344CB8AC3E}">
        <p14:creationId xmlns:p14="http://schemas.microsoft.com/office/powerpoint/2010/main" val="5771619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21</a:t>
            </a:fld>
            <a:endParaRPr lang="fr-FR"/>
          </a:p>
        </p:txBody>
      </p:sp>
      <p:sp>
        <p:nvSpPr>
          <p:cNvPr id="5" name="Titre 1"/>
          <p:cNvSpPr txBox="1">
            <a:spLocks/>
          </p:cNvSpPr>
          <p:nvPr/>
        </p:nvSpPr>
        <p:spPr>
          <a:xfrm>
            <a:off x="142240" y="155275"/>
            <a:ext cx="118872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2.4.3 Box-plot de la climatologie de l’ensemble des stations hydrographiques du B.V. Lézarde</a:t>
            </a:r>
          </a:p>
          <a:p>
            <a:pPr algn="just">
              <a:lnSpc>
                <a:spcPct val="100000"/>
              </a:lnSpc>
            </a:pPr>
            <a:r>
              <a:rPr lang="fr-FR" sz="2200" dirty="0" smtClean="0">
                <a:latin typeface="Arial" charset="0"/>
                <a:ea typeface="Arial" charset="0"/>
                <a:cs typeface="Arial" charset="0"/>
              </a:rPr>
              <a:t>2.4.3.1 </a:t>
            </a:r>
            <a:r>
              <a:rPr lang="fr-FR" sz="2200" dirty="0" err="1" smtClean="0">
                <a:latin typeface="Arial" charset="0"/>
                <a:ea typeface="Arial" charset="0"/>
                <a:cs typeface="Arial" charset="0"/>
              </a:rPr>
              <a:t>Htemps</a:t>
            </a:r>
            <a:r>
              <a:rPr lang="fr-FR" sz="2200" dirty="0" smtClean="0">
                <a:latin typeface="Arial" charset="0"/>
                <a:ea typeface="Arial" charset="0"/>
                <a:cs typeface="Arial" charset="0"/>
              </a:rPr>
              <a:t> (avec le logarithme) </a:t>
            </a:r>
            <a:endParaRPr lang="fr-FR" sz="2200" dirty="0" smtClean="0"/>
          </a:p>
        </p:txBody>
      </p:sp>
      <p:sp>
        <p:nvSpPr>
          <p:cNvPr id="6" name="ZoneTexte 5"/>
          <p:cNvSpPr txBox="1"/>
          <p:nvPr/>
        </p:nvSpPr>
        <p:spPr>
          <a:xfrm>
            <a:off x="6590029" y="5710019"/>
            <a:ext cx="3495040" cy="646331"/>
          </a:xfrm>
          <a:prstGeom prst="rect">
            <a:avLst/>
          </a:prstGeom>
          <a:noFill/>
        </p:spPr>
        <p:txBody>
          <a:bodyPr wrap="square" rtlCol="0">
            <a:spAutoFit/>
          </a:bodyPr>
          <a:lstStyle/>
          <a:p>
            <a:pPr algn="just"/>
            <a:r>
              <a:rPr lang="fr-FR" dirty="0" smtClean="0">
                <a:solidFill>
                  <a:srgbClr val="00B050"/>
                </a:solidFill>
              </a:rPr>
              <a:t>Pas réalisé sur le </a:t>
            </a:r>
            <a:r>
              <a:rPr lang="fr-FR" dirty="0" err="1" smtClean="0">
                <a:solidFill>
                  <a:srgbClr val="00B050"/>
                </a:solidFill>
              </a:rPr>
              <a:t>Qjm</a:t>
            </a:r>
            <a:r>
              <a:rPr lang="fr-FR" dirty="0" smtClean="0">
                <a:solidFill>
                  <a:srgbClr val="00B050"/>
                </a:solidFill>
              </a:rPr>
              <a:t>, pas de problème en cas de besoin</a:t>
            </a:r>
            <a:endParaRPr lang="fr-FR" dirty="0">
              <a:solidFill>
                <a:srgbClr val="00B05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080" y="1239520"/>
            <a:ext cx="5699760" cy="5481955"/>
          </a:xfrm>
          <a:prstGeom prst="rect">
            <a:avLst/>
          </a:prstGeom>
          <a:solidFill>
            <a:schemeClr val="bg1"/>
          </a:solidFill>
        </p:spPr>
      </p:pic>
      <p:sp>
        <p:nvSpPr>
          <p:cNvPr id="9" name="ZoneTexte 8"/>
          <p:cNvSpPr txBox="1"/>
          <p:nvPr/>
        </p:nvSpPr>
        <p:spPr>
          <a:xfrm>
            <a:off x="6590029" y="1463139"/>
            <a:ext cx="4538887" cy="923330"/>
          </a:xfrm>
          <a:prstGeom prst="rect">
            <a:avLst/>
          </a:prstGeom>
          <a:noFill/>
        </p:spPr>
        <p:txBody>
          <a:bodyPr wrap="square" rtlCol="0">
            <a:spAutoFit/>
          </a:bodyPr>
          <a:lstStyle/>
          <a:p>
            <a:pPr algn="just"/>
            <a:r>
              <a:rPr lang="fr-FR" dirty="0" smtClean="0">
                <a:latin typeface="Arial" charset="0"/>
                <a:ea typeface="Arial" charset="0"/>
                <a:cs typeface="Arial" charset="0"/>
              </a:rPr>
              <a:t>Avec le logarithme sur les climatologies de toutes stations hydrographiques du B.V. Lézarde</a:t>
            </a:r>
            <a:endParaRPr lang="fr-FR" dirty="0">
              <a:latin typeface="Arial" charset="0"/>
              <a:ea typeface="Arial" charset="0"/>
              <a:cs typeface="Arial" charset="0"/>
            </a:endParaRPr>
          </a:p>
        </p:txBody>
      </p:sp>
      <p:sp>
        <p:nvSpPr>
          <p:cNvPr id="3" name="ZoneTexte 2"/>
          <p:cNvSpPr txBox="1"/>
          <p:nvPr/>
        </p:nvSpPr>
        <p:spPr>
          <a:xfrm>
            <a:off x="6590029" y="2877015"/>
            <a:ext cx="4538887" cy="923330"/>
          </a:xfrm>
          <a:prstGeom prst="rect">
            <a:avLst/>
          </a:prstGeom>
          <a:noFill/>
        </p:spPr>
        <p:txBody>
          <a:bodyPr wrap="square" rtlCol="0">
            <a:spAutoFit/>
          </a:bodyPr>
          <a:lstStyle/>
          <a:p>
            <a:r>
              <a:rPr lang="fr-FR" dirty="0" smtClean="0">
                <a:latin typeface="Arial" charset="0"/>
                <a:ea typeface="Arial" charset="0"/>
                <a:cs typeface="Arial" charset="0"/>
              </a:rPr>
              <a:t>Objectif :</a:t>
            </a:r>
          </a:p>
          <a:p>
            <a:r>
              <a:rPr lang="fr-FR" dirty="0" smtClean="0">
                <a:latin typeface="Arial" charset="0"/>
                <a:ea typeface="Arial" charset="0"/>
                <a:cs typeface="Arial" charset="0"/>
              </a:rPr>
              <a:t>Essayer de rendre les distributions des données soient plus gaussienne</a:t>
            </a:r>
            <a:endParaRPr lang="fr-FR" dirty="0">
              <a:latin typeface="Arial" charset="0"/>
              <a:ea typeface="Arial" charset="0"/>
              <a:cs typeface="Arial" charset="0"/>
            </a:endParaRPr>
          </a:p>
        </p:txBody>
      </p:sp>
      <p:sp>
        <p:nvSpPr>
          <p:cNvPr id="10" name="ZoneTexte 9"/>
          <p:cNvSpPr txBox="1"/>
          <p:nvPr/>
        </p:nvSpPr>
        <p:spPr>
          <a:xfrm>
            <a:off x="6590029" y="4417357"/>
            <a:ext cx="4003630" cy="646331"/>
          </a:xfrm>
          <a:prstGeom prst="rect">
            <a:avLst/>
          </a:prstGeom>
          <a:noFill/>
        </p:spPr>
        <p:txBody>
          <a:bodyPr wrap="square" rtlCol="0">
            <a:spAutoFit/>
          </a:bodyPr>
          <a:lstStyle/>
          <a:p>
            <a:pPr algn="just"/>
            <a:r>
              <a:rPr lang="fr-FR" dirty="0" smtClean="0">
                <a:solidFill>
                  <a:srgbClr val="00B050"/>
                </a:solidFill>
              </a:rPr>
              <a:t>J’ai pas marqué beaucoup d’informations de plus par rapport au dispo précédent</a:t>
            </a:r>
            <a:endParaRPr lang="fr-FR" dirty="0">
              <a:solidFill>
                <a:srgbClr val="00B050"/>
              </a:solidFill>
            </a:endParaRPr>
          </a:p>
        </p:txBody>
      </p:sp>
    </p:spTree>
    <p:extLst>
      <p:ext uri="{BB962C8B-B14F-4D97-AF65-F5344CB8AC3E}">
        <p14:creationId xmlns:p14="http://schemas.microsoft.com/office/powerpoint/2010/main" val="18550842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22</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2.4.4 Classification des stations hydrographiques</a:t>
            </a:r>
          </a:p>
          <a:p>
            <a:pPr algn="just">
              <a:lnSpc>
                <a:spcPct val="100000"/>
              </a:lnSpc>
            </a:pPr>
            <a:r>
              <a:rPr lang="fr-FR" sz="2200" dirty="0" smtClean="0">
                <a:latin typeface="Arial" charset="0"/>
                <a:ea typeface="Arial" charset="0"/>
                <a:cs typeface="Arial" charset="0"/>
              </a:rPr>
              <a:t>2.4.4.1 </a:t>
            </a:r>
            <a:r>
              <a:rPr lang="fr-FR" sz="2200" dirty="0" err="1" smtClean="0">
                <a:latin typeface="Arial" charset="0"/>
                <a:ea typeface="Arial" charset="0"/>
                <a:cs typeface="Arial" charset="0"/>
              </a:rPr>
              <a:t>Htemps</a:t>
            </a:r>
            <a:r>
              <a:rPr lang="fr-FR" sz="2200" dirty="0" smtClean="0">
                <a:latin typeface="Arial" charset="0"/>
                <a:ea typeface="Arial" charset="0"/>
                <a:cs typeface="Arial" charset="0"/>
              </a:rPr>
              <a:t> (1)</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300480"/>
            <a:ext cx="5476240" cy="5262880"/>
          </a:xfrm>
          <a:prstGeom prst="rect">
            <a:avLst/>
          </a:prstGeom>
          <a:solidFill>
            <a:schemeClr val="bg1"/>
          </a:solidFill>
        </p:spPr>
      </p:pic>
      <p:sp>
        <p:nvSpPr>
          <p:cNvPr id="3" name="ZoneTexte 2"/>
          <p:cNvSpPr txBox="1"/>
          <p:nvPr/>
        </p:nvSpPr>
        <p:spPr>
          <a:xfrm>
            <a:off x="6076950" y="1239520"/>
            <a:ext cx="5276850" cy="1200329"/>
          </a:xfrm>
          <a:prstGeom prst="rect">
            <a:avLst/>
          </a:prstGeom>
          <a:noFill/>
        </p:spPr>
        <p:txBody>
          <a:bodyPr wrap="square" rtlCol="0">
            <a:spAutoFit/>
          </a:bodyPr>
          <a:lstStyle/>
          <a:p>
            <a:pPr algn="just"/>
            <a:r>
              <a:rPr lang="fr-FR" dirty="0" smtClean="0">
                <a:latin typeface="Arial" charset="0"/>
                <a:ea typeface="Arial" charset="0"/>
                <a:cs typeface="Arial" charset="0"/>
              </a:rPr>
              <a:t>Objectif :</a:t>
            </a:r>
          </a:p>
          <a:p>
            <a:pPr algn="just"/>
            <a:r>
              <a:rPr lang="fr-FR" dirty="0" smtClean="0">
                <a:latin typeface="Arial" charset="0"/>
                <a:ea typeface="Arial" charset="0"/>
                <a:cs typeface="Arial" charset="0"/>
              </a:rPr>
              <a:t>Classification en différents groupes par deux critères : recouvrement des données par station et par année</a:t>
            </a:r>
            <a:endParaRPr lang="fr-FR" dirty="0">
              <a:latin typeface="Arial" charset="0"/>
              <a:ea typeface="Arial" charset="0"/>
              <a:cs typeface="Arial" charset="0"/>
            </a:endParaRPr>
          </a:p>
        </p:txBody>
      </p:sp>
      <p:sp>
        <p:nvSpPr>
          <p:cNvPr id="6" name="ZoneTexte 5"/>
          <p:cNvSpPr txBox="1"/>
          <p:nvPr/>
        </p:nvSpPr>
        <p:spPr>
          <a:xfrm>
            <a:off x="6311590" y="2854712"/>
            <a:ext cx="5042210" cy="1477328"/>
          </a:xfrm>
          <a:prstGeom prst="rect">
            <a:avLst/>
          </a:prstGeom>
          <a:noFill/>
        </p:spPr>
        <p:txBody>
          <a:bodyPr wrap="square" rtlCol="0">
            <a:spAutoFit/>
          </a:bodyPr>
          <a:lstStyle/>
          <a:p>
            <a:pPr algn="just"/>
            <a:r>
              <a:rPr lang="fr-FR" dirty="0" smtClean="0">
                <a:latin typeface="Arial" charset="0"/>
                <a:ea typeface="Arial" charset="0"/>
                <a:cs typeface="Arial" charset="0"/>
              </a:rPr>
              <a:t>Faible recouvrement des données : entre 2001 et 2010</a:t>
            </a:r>
          </a:p>
          <a:p>
            <a:pPr algn="just"/>
            <a:endParaRPr lang="fr-FR" dirty="0">
              <a:latin typeface="Arial" charset="0"/>
              <a:ea typeface="Arial" charset="0"/>
              <a:cs typeface="Arial" charset="0"/>
            </a:endParaRPr>
          </a:p>
          <a:p>
            <a:pPr algn="just"/>
            <a:r>
              <a:rPr lang="fr-FR" dirty="0" smtClean="0">
                <a:latin typeface="Arial" charset="0"/>
                <a:ea typeface="Arial" charset="0"/>
                <a:cs typeface="Arial" charset="0"/>
              </a:rPr>
              <a:t>Les trois dernières années (2015-2017) disposent plus de données </a:t>
            </a:r>
            <a:endParaRPr lang="fr-FR" dirty="0">
              <a:latin typeface="Arial" charset="0"/>
              <a:ea typeface="Arial" charset="0"/>
              <a:cs typeface="Arial" charset="0"/>
            </a:endParaRPr>
          </a:p>
        </p:txBody>
      </p:sp>
      <p:sp>
        <p:nvSpPr>
          <p:cNvPr id="7" name="ZoneTexte 6"/>
          <p:cNvSpPr txBox="1"/>
          <p:nvPr/>
        </p:nvSpPr>
        <p:spPr>
          <a:xfrm>
            <a:off x="6333893" y="4750420"/>
            <a:ext cx="5019907" cy="646331"/>
          </a:xfrm>
          <a:prstGeom prst="rect">
            <a:avLst/>
          </a:prstGeom>
          <a:noFill/>
        </p:spPr>
        <p:txBody>
          <a:bodyPr wrap="square" rtlCol="0">
            <a:spAutoFit/>
          </a:bodyPr>
          <a:lstStyle/>
          <a:p>
            <a:r>
              <a:rPr lang="fr-FR" dirty="0" smtClean="0">
                <a:latin typeface="Arial" charset="0"/>
                <a:ea typeface="Arial" charset="0"/>
                <a:cs typeface="Arial" charset="0"/>
              </a:rPr>
              <a:t>GMLD est la station qui dispose plus de données</a:t>
            </a:r>
            <a:endParaRPr lang="fr-FR" dirty="0">
              <a:latin typeface="Arial" charset="0"/>
              <a:ea typeface="Arial" charset="0"/>
              <a:cs typeface="Arial" charset="0"/>
            </a:endParaRPr>
          </a:p>
        </p:txBody>
      </p:sp>
    </p:spTree>
    <p:extLst>
      <p:ext uri="{BB962C8B-B14F-4D97-AF65-F5344CB8AC3E}">
        <p14:creationId xmlns:p14="http://schemas.microsoft.com/office/powerpoint/2010/main" val="14157698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23</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2.4.4 Classification des stations hydrographiques</a:t>
            </a:r>
          </a:p>
          <a:p>
            <a:pPr algn="just">
              <a:lnSpc>
                <a:spcPct val="100000"/>
              </a:lnSpc>
            </a:pPr>
            <a:r>
              <a:rPr lang="fr-FR" sz="2200" dirty="0" smtClean="0">
                <a:latin typeface="Arial" charset="0"/>
                <a:ea typeface="Arial" charset="0"/>
                <a:cs typeface="Arial" charset="0"/>
              </a:rPr>
              <a:t>2.4.4.1 </a:t>
            </a:r>
            <a:r>
              <a:rPr lang="fr-FR" sz="2200" dirty="0" err="1" smtClean="0">
                <a:latin typeface="Arial" charset="0"/>
                <a:ea typeface="Arial" charset="0"/>
                <a:cs typeface="Arial" charset="0"/>
              </a:rPr>
              <a:t>Htemps</a:t>
            </a:r>
            <a:r>
              <a:rPr lang="fr-FR" sz="2200" dirty="0" smtClean="0">
                <a:latin typeface="Arial" charset="0"/>
                <a:ea typeface="Arial" charset="0"/>
                <a:cs typeface="Arial" charset="0"/>
              </a:rPr>
              <a:t> (2)</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361440"/>
            <a:ext cx="5496560" cy="5360035"/>
          </a:xfrm>
          <a:prstGeom prst="rect">
            <a:avLst/>
          </a:prstGeom>
          <a:solidFill>
            <a:schemeClr val="bg1"/>
          </a:solidFill>
        </p:spPr>
      </p:pic>
      <p:sp>
        <p:nvSpPr>
          <p:cNvPr id="3" name="ZoneTexte 2"/>
          <p:cNvSpPr txBox="1"/>
          <p:nvPr/>
        </p:nvSpPr>
        <p:spPr>
          <a:xfrm>
            <a:off x="6757639" y="2252546"/>
            <a:ext cx="3746810" cy="1323439"/>
          </a:xfrm>
          <a:prstGeom prst="rect">
            <a:avLst/>
          </a:prstGeom>
          <a:noFill/>
        </p:spPr>
        <p:txBody>
          <a:bodyPr wrap="square" rtlCol="0">
            <a:spAutoFit/>
          </a:bodyPr>
          <a:lstStyle/>
          <a:p>
            <a:pPr algn="just"/>
            <a:r>
              <a:rPr lang="fr-FR" sz="2000" dirty="0" smtClean="0">
                <a:latin typeface="Arial" charset="0"/>
                <a:ea typeface="Arial" charset="0"/>
                <a:cs typeface="Arial" charset="0"/>
              </a:rPr>
              <a:t>La distinction de 3 groupes est effectuée par la combinaison </a:t>
            </a:r>
            <a:r>
              <a:rPr lang="fr-FR" sz="2000" smtClean="0">
                <a:latin typeface="Arial" charset="0"/>
                <a:ea typeface="Arial" charset="0"/>
                <a:cs typeface="Arial" charset="0"/>
              </a:rPr>
              <a:t>du recouvrement des données par année et par station</a:t>
            </a:r>
            <a:endParaRPr lang="fr-FR" sz="2000">
              <a:latin typeface="Arial" charset="0"/>
              <a:ea typeface="Arial" charset="0"/>
              <a:cs typeface="Arial" charset="0"/>
            </a:endParaRPr>
          </a:p>
        </p:txBody>
      </p:sp>
    </p:spTree>
    <p:extLst>
      <p:ext uri="{BB962C8B-B14F-4D97-AF65-F5344CB8AC3E}">
        <p14:creationId xmlns:p14="http://schemas.microsoft.com/office/powerpoint/2010/main" val="1464891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24</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2.4.4 Classification des stations hydrographiques</a:t>
            </a:r>
          </a:p>
          <a:p>
            <a:pPr algn="just">
              <a:lnSpc>
                <a:spcPct val="100000"/>
              </a:lnSpc>
            </a:pPr>
            <a:r>
              <a:rPr lang="fr-FR" sz="2200" dirty="0" smtClean="0">
                <a:latin typeface="Arial" charset="0"/>
                <a:ea typeface="Arial" charset="0"/>
                <a:cs typeface="Arial" charset="0"/>
              </a:rPr>
              <a:t>2.4.4.1 </a:t>
            </a:r>
            <a:r>
              <a:rPr lang="fr-FR" sz="2200" dirty="0" err="1" smtClean="0">
                <a:latin typeface="Arial" charset="0"/>
                <a:ea typeface="Arial" charset="0"/>
                <a:cs typeface="Arial" charset="0"/>
              </a:rPr>
              <a:t>Htemps</a:t>
            </a:r>
            <a:r>
              <a:rPr lang="fr-FR" sz="2200" dirty="0" smtClean="0">
                <a:latin typeface="Arial" charset="0"/>
                <a:ea typeface="Arial" charset="0"/>
                <a:cs typeface="Arial" charset="0"/>
              </a:rPr>
              <a:t> (3)</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361440"/>
            <a:ext cx="5496560" cy="5360035"/>
          </a:xfrm>
          <a:prstGeom prst="rect">
            <a:avLst/>
          </a:prstGeom>
          <a:solidFill>
            <a:schemeClr val="bg1"/>
          </a:solidFill>
        </p:spPr>
      </p:pic>
      <p:sp>
        <p:nvSpPr>
          <p:cNvPr id="3" name="ZoneTexte 2"/>
          <p:cNvSpPr txBox="1"/>
          <p:nvPr/>
        </p:nvSpPr>
        <p:spPr>
          <a:xfrm>
            <a:off x="6846849" y="2297151"/>
            <a:ext cx="3813717" cy="1477328"/>
          </a:xfrm>
          <a:prstGeom prst="rect">
            <a:avLst/>
          </a:prstGeom>
          <a:noFill/>
        </p:spPr>
        <p:txBody>
          <a:bodyPr wrap="square" rtlCol="0">
            <a:spAutoFit/>
          </a:bodyPr>
          <a:lstStyle/>
          <a:p>
            <a:pPr algn="just"/>
            <a:r>
              <a:rPr lang="fr-FR" dirty="0" smtClean="0">
                <a:latin typeface="Arial" charset="0"/>
                <a:ea typeface="Arial" charset="0"/>
                <a:cs typeface="Arial" charset="0"/>
              </a:rPr>
              <a:t>La même figure que le diapo précédent, mais avec les analyses statistiques de plus qui sont associées (</a:t>
            </a:r>
            <a:r>
              <a:rPr lang="fr-FR" dirty="0" err="1" smtClean="0">
                <a:latin typeface="Arial" charset="0"/>
                <a:ea typeface="Arial" charset="0"/>
                <a:cs typeface="Arial" charset="0"/>
              </a:rPr>
              <a:t>Boxplot</a:t>
            </a:r>
            <a:r>
              <a:rPr lang="fr-FR" dirty="0" smtClean="0">
                <a:latin typeface="Arial" charset="0"/>
                <a:ea typeface="Arial" charset="0"/>
                <a:cs typeface="Arial" charset="0"/>
              </a:rPr>
              <a:t>, </a:t>
            </a:r>
            <a:r>
              <a:rPr lang="fr-FR" dirty="0" err="1" smtClean="0">
                <a:latin typeface="Arial" charset="0"/>
                <a:ea typeface="Arial" charset="0"/>
                <a:cs typeface="Arial" charset="0"/>
              </a:rPr>
              <a:t>Vioplot</a:t>
            </a:r>
            <a:r>
              <a:rPr lang="fr-FR" dirty="0" smtClean="0">
                <a:latin typeface="Arial" charset="0"/>
                <a:ea typeface="Arial" charset="0"/>
                <a:cs typeface="Arial" charset="0"/>
              </a:rPr>
              <a:t>, histogrammes)</a:t>
            </a:r>
            <a:endParaRPr lang="fr-FR" dirty="0">
              <a:latin typeface="Arial" charset="0"/>
              <a:ea typeface="Arial" charset="0"/>
              <a:cs typeface="Arial" charset="0"/>
            </a:endParaRPr>
          </a:p>
        </p:txBody>
      </p:sp>
    </p:spTree>
    <p:extLst>
      <p:ext uri="{BB962C8B-B14F-4D97-AF65-F5344CB8AC3E}">
        <p14:creationId xmlns:p14="http://schemas.microsoft.com/office/powerpoint/2010/main" val="9887441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25</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2.4.4 Classification des stations hydrographiques</a:t>
            </a:r>
          </a:p>
          <a:p>
            <a:pPr algn="just">
              <a:lnSpc>
                <a:spcPct val="100000"/>
              </a:lnSpc>
            </a:pPr>
            <a:r>
              <a:rPr lang="fr-FR" sz="2200" dirty="0" smtClean="0">
                <a:latin typeface="Arial" charset="0"/>
                <a:ea typeface="Arial" charset="0"/>
                <a:cs typeface="Arial" charset="0"/>
              </a:rPr>
              <a:t>2.4.4.2 </a:t>
            </a:r>
            <a:r>
              <a:rPr lang="fr-FR" sz="2200" dirty="0" err="1" smtClean="0">
                <a:latin typeface="Arial" charset="0"/>
                <a:ea typeface="Arial" charset="0"/>
                <a:cs typeface="Arial" charset="0"/>
              </a:rPr>
              <a:t>Qjm</a:t>
            </a:r>
            <a:r>
              <a:rPr lang="fr-FR" sz="2200" dirty="0" smtClean="0">
                <a:latin typeface="Arial" charset="0"/>
                <a:ea typeface="Arial" charset="0"/>
                <a:cs typeface="Arial" charset="0"/>
              </a:rPr>
              <a:t> (1)</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407795"/>
            <a:ext cx="5571490" cy="5313680"/>
          </a:xfrm>
          <a:prstGeom prst="rect">
            <a:avLst/>
          </a:prstGeom>
          <a:solidFill>
            <a:schemeClr val="bg1"/>
          </a:solidFill>
        </p:spPr>
      </p:pic>
      <p:sp>
        <p:nvSpPr>
          <p:cNvPr id="3" name="ZoneTexte 2"/>
          <p:cNvSpPr txBox="1"/>
          <p:nvPr/>
        </p:nvSpPr>
        <p:spPr>
          <a:xfrm>
            <a:off x="6490010" y="2297152"/>
            <a:ext cx="4549697" cy="2585323"/>
          </a:xfrm>
          <a:prstGeom prst="rect">
            <a:avLst/>
          </a:prstGeom>
          <a:noFill/>
        </p:spPr>
        <p:txBody>
          <a:bodyPr wrap="square" rtlCol="0">
            <a:spAutoFit/>
          </a:bodyPr>
          <a:lstStyle/>
          <a:p>
            <a:r>
              <a:rPr lang="fr-FR" dirty="0" smtClean="0">
                <a:latin typeface="Arial" charset="0"/>
                <a:ea typeface="Arial" charset="0"/>
                <a:cs typeface="Arial" charset="0"/>
              </a:rPr>
              <a:t>Même remarque sur le </a:t>
            </a:r>
            <a:r>
              <a:rPr lang="fr-FR" dirty="0" err="1" smtClean="0">
                <a:latin typeface="Arial" charset="0"/>
                <a:ea typeface="Arial" charset="0"/>
                <a:cs typeface="Arial" charset="0"/>
              </a:rPr>
              <a:t>Qjm</a:t>
            </a:r>
            <a:r>
              <a:rPr lang="fr-FR" dirty="0" smtClean="0">
                <a:latin typeface="Arial" charset="0"/>
                <a:ea typeface="Arial" charset="0"/>
                <a:cs typeface="Arial" charset="0"/>
              </a:rPr>
              <a:t> que sur le </a:t>
            </a:r>
            <a:r>
              <a:rPr lang="fr-FR" dirty="0" err="1" smtClean="0">
                <a:latin typeface="Arial" charset="0"/>
                <a:ea typeface="Arial" charset="0"/>
                <a:cs typeface="Arial" charset="0"/>
              </a:rPr>
              <a:t>Htemps</a:t>
            </a:r>
            <a:r>
              <a:rPr lang="fr-FR" dirty="0" smtClean="0">
                <a:latin typeface="Arial" charset="0"/>
                <a:ea typeface="Arial" charset="0"/>
                <a:cs typeface="Arial" charset="0"/>
              </a:rPr>
              <a:t> :</a:t>
            </a:r>
          </a:p>
          <a:p>
            <a:pPr marL="285750" indent="-285750">
              <a:buFontTx/>
              <a:buChar char="-"/>
            </a:pPr>
            <a:r>
              <a:rPr lang="fr-FR" dirty="0" smtClean="0">
                <a:latin typeface="Arial" charset="0"/>
                <a:ea typeface="Arial" charset="0"/>
                <a:cs typeface="Arial" charset="0"/>
              </a:rPr>
              <a:t>Les trois dernières années disposent plus de données;</a:t>
            </a:r>
          </a:p>
          <a:p>
            <a:pPr marL="285750" indent="-285750">
              <a:buFontTx/>
              <a:buChar char="-"/>
            </a:pPr>
            <a:r>
              <a:rPr lang="fr-FR" dirty="0" smtClean="0">
                <a:latin typeface="Arial" charset="0"/>
                <a:ea typeface="Arial" charset="0"/>
                <a:cs typeface="Arial" charset="0"/>
              </a:rPr>
              <a:t>Une faible disponibilité des données entre 2001 et 2010</a:t>
            </a:r>
          </a:p>
          <a:p>
            <a:pPr marL="285750" indent="-285750">
              <a:buFontTx/>
              <a:buChar char="-"/>
            </a:pPr>
            <a:r>
              <a:rPr lang="fr-FR" dirty="0" smtClean="0">
                <a:latin typeface="Arial" charset="0"/>
                <a:ea typeface="Arial" charset="0"/>
                <a:cs typeface="Arial" charset="0"/>
              </a:rPr>
              <a:t>La station GMLD est toujours la station qui a une plus forte disponibilité des données</a:t>
            </a:r>
          </a:p>
        </p:txBody>
      </p:sp>
    </p:spTree>
    <p:extLst>
      <p:ext uri="{BB962C8B-B14F-4D97-AF65-F5344CB8AC3E}">
        <p14:creationId xmlns:p14="http://schemas.microsoft.com/office/powerpoint/2010/main" val="16209735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26</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2.4.4 Classification des stations hydrographiques</a:t>
            </a:r>
          </a:p>
          <a:p>
            <a:pPr algn="just">
              <a:lnSpc>
                <a:spcPct val="100000"/>
              </a:lnSpc>
            </a:pPr>
            <a:r>
              <a:rPr lang="fr-FR" sz="2200" dirty="0" smtClean="0">
                <a:latin typeface="Arial" charset="0"/>
                <a:ea typeface="Arial" charset="0"/>
                <a:cs typeface="Arial" charset="0"/>
              </a:rPr>
              <a:t>2.4.4.2 </a:t>
            </a:r>
            <a:r>
              <a:rPr lang="fr-FR" sz="2200" dirty="0" err="1" smtClean="0">
                <a:latin typeface="Arial" charset="0"/>
                <a:ea typeface="Arial" charset="0"/>
                <a:cs typeface="Arial" charset="0"/>
              </a:rPr>
              <a:t>Qjm</a:t>
            </a:r>
            <a:r>
              <a:rPr lang="fr-FR" sz="2200" dirty="0" smtClean="0">
                <a:latin typeface="Arial" charset="0"/>
                <a:ea typeface="Arial" charset="0"/>
                <a:cs typeface="Arial" charset="0"/>
              </a:rPr>
              <a:t> (2)</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300480"/>
            <a:ext cx="5774690" cy="5420995"/>
          </a:xfrm>
          <a:prstGeom prst="rect">
            <a:avLst/>
          </a:prstGeom>
          <a:solidFill>
            <a:schemeClr val="bg1"/>
          </a:solidFill>
        </p:spPr>
      </p:pic>
      <p:sp>
        <p:nvSpPr>
          <p:cNvPr id="6" name="ZoneTexte 5"/>
          <p:cNvSpPr txBox="1"/>
          <p:nvPr/>
        </p:nvSpPr>
        <p:spPr>
          <a:xfrm>
            <a:off x="7047571" y="2475571"/>
            <a:ext cx="3880624" cy="2862322"/>
          </a:xfrm>
          <a:prstGeom prst="rect">
            <a:avLst/>
          </a:prstGeom>
          <a:noFill/>
        </p:spPr>
        <p:txBody>
          <a:bodyPr wrap="square" rtlCol="0">
            <a:spAutoFit/>
          </a:bodyPr>
          <a:lstStyle/>
          <a:p>
            <a:pPr algn="just"/>
            <a:r>
              <a:rPr lang="fr-FR" dirty="0" smtClean="0">
                <a:latin typeface="Arial" charset="0"/>
                <a:ea typeface="Arial" charset="0"/>
                <a:cs typeface="Arial" charset="0"/>
              </a:rPr>
              <a:t>Même groupement que sur la hauteur d’eau </a:t>
            </a:r>
          </a:p>
          <a:p>
            <a:pPr algn="just"/>
            <a:r>
              <a:rPr lang="fr-FR" dirty="0" smtClean="0">
                <a:latin typeface="Arial" charset="0"/>
                <a:ea typeface="Arial" charset="0"/>
                <a:cs typeface="Arial" charset="0"/>
              </a:rPr>
              <a:t>&gt; une similarité sur la disponibilité des données entre la hauteur d’eau (</a:t>
            </a:r>
            <a:r>
              <a:rPr lang="fr-FR" dirty="0" err="1" smtClean="0">
                <a:latin typeface="Arial" charset="0"/>
                <a:ea typeface="Arial" charset="0"/>
                <a:cs typeface="Arial" charset="0"/>
              </a:rPr>
              <a:t>Htemps</a:t>
            </a:r>
            <a:r>
              <a:rPr lang="fr-FR" dirty="0" smtClean="0">
                <a:latin typeface="Arial" charset="0"/>
                <a:ea typeface="Arial" charset="0"/>
                <a:cs typeface="Arial" charset="0"/>
              </a:rPr>
              <a:t>) et le débit (</a:t>
            </a:r>
            <a:r>
              <a:rPr lang="fr-FR" dirty="0" err="1" smtClean="0">
                <a:latin typeface="Arial" charset="0"/>
                <a:ea typeface="Arial" charset="0"/>
                <a:cs typeface="Arial" charset="0"/>
              </a:rPr>
              <a:t>Qjm</a:t>
            </a:r>
            <a:r>
              <a:rPr lang="fr-FR" dirty="0" smtClean="0">
                <a:latin typeface="Arial" charset="0"/>
                <a:ea typeface="Arial" charset="0"/>
                <a:cs typeface="Arial" charset="0"/>
              </a:rPr>
              <a:t>)</a:t>
            </a:r>
          </a:p>
          <a:p>
            <a:pPr algn="just"/>
            <a:r>
              <a:rPr lang="fr-FR" dirty="0">
                <a:latin typeface="Arial" charset="0"/>
                <a:ea typeface="Arial" charset="0"/>
                <a:cs typeface="Arial" charset="0"/>
              </a:rPr>
              <a:t>	</a:t>
            </a:r>
            <a:r>
              <a:rPr lang="fr-FR" dirty="0" smtClean="0">
                <a:latin typeface="Arial" charset="0"/>
                <a:ea typeface="Arial" charset="0"/>
                <a:cs typeface="Arial" charset="0"/>
              </a:rPr>
              <a:t>&gt;&gt; une cohérence entre la hauteur d’eau et le débit ? (j’avais fait cette analyse même sans la montrer ici. C’est parce que le résultat n’est pas claire</a:t>
            </a:r>
            <a:endParaRPr lang="fr-FR" dirty="0">
              <a:latin typeface="Arial" charset="0"/>
              <a:ea typeface="Arial" charset="0"/>
              <a:cs typeface="Arial" charset="0"/>
            </a:endParaRPr>
          </a:p>
        </p:txBody>
      </p:sp>
    </p:spTree>
    <p:extLst>
      <p:ext uri="{BB962C8B-B14F-4D97-AF65-F5344CB8AC3E}">
        <p14:creationId xmlns:p14="http://schemas.microsoft.com/office/powerpoint/2010/main" val="20930704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27</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2.4.4 Classification des stations hydrographiques</a:t>
            </a:r>
          </a:p>
          <a:p>
            <a:pPr algn="just">
              <a:lnSpc>
                <a:spcPct val="100000"/>
              </a:lnSpc>
            </a:pPr>
            <a:r>
              <a:rPr lang="fr-FR" sz="2200" dirty="0" smtClean="0">
                <a:latin typeface="Arial" charset="0"/>
                <a:ea typeface="Arial" charset="0"/>
                <a:cs typeface="Arial" charset="0"/>
              </a:rPr>
              <a:t>2.4.4.2 </a:t>
            </a:r>
            <a:r>
              <a:rPr lang="fr-FR" sz="2200" dirty="0" err="1" smtClean="0">
                <a:latin typeface="Arial" charset="0"/>
                <a:ea typeface="Arial" charset="0"/>
                <a:cs typeface="Arial" charset="0"/>
              </a:rPr>
              <a:t>Qjm</a:t>
            </a:r>
            <a:r>
              <a:rPr lang="fr-FR" sz="2200" dirty="0" smtClean="0">
                <a:latin typeface="Arial" charset="0"/>
                <a:ea typeface="Arial" charset="0"/>
                <a:cs typeface="Arial" charset="0"/>
              </a:rPr>
              <a:t> (3)</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320800"/>
            <a:ext cx="5876290" cy="5400675"/>
          </a:xfrm>
          <a:prstGeom prst="rect">
            <a:avLst/>
          </a:prstGeom>
          <a:solidFill>
            <a:schemeClr val="bg1"/>
          </a:solidFill>
        </p:spPr>
      </p:pic>
      <p:sp>
        <p:nvSpPr>
          <p:cNvPr id="6" name="ZoneTexte 5"/>
          <p:cNvSpPr txBox="1"/>
          <p:nvPr/>
        </p:nvSpPr>
        <p:spPr>
          <a:xfrm>
            <a:off x="7002967" y="2874605"/>
            <a:ext cx="4192858" cy="923330"/>
          </a:xfrm>
          <a:prstGeom prst="rect">
            <a:avLst/>
          </a:prstGeom>
          <a:noFill/>
        </p:spPr>
        <p:txBody>
          <a:bodyPr wrap="square" rtlCol="0">
            <a:spAutoFit/>
          </a:bodyPr>
          <a:lstStyle/>
          <a:p>
            <a:pPr algn="just"/>
            <a:r>
              <a:rPr lang="fr-FR" dirty="0" smtClean="0">
                <a:latin typeface="Arial" charset="0"/>
                <a:ea typeface="Arial" charset="0"/>
                <a:cs typeface="Arial" charset="0"/>
              </a:rPr>
              <a:t>Statistiquement, la distribution des données sur le </a:t>
            </a:r>
            <a:r>
              <a:rPr lang="fr-FR" dirty="0" err="1" smtClean="0">
                <a:latin typeface="Arial" charset="0"/>
                <a:ea typeface="Arial" charset="0"/>
                <a:cs typeface="Arial" charset="0"/>
              </a:rPr>
              <a:t>qjm</a:t>
            </a:r>
            <a:r>
              <a:rPr lang="fr-FR" dirty="0" smtClean="0">
                <a:latin typeface="Arial" charset="0"/>
                <a:ea typeface="Arial" charset="0"/>
                <a:cs typeface="Arial" charset="0"/>
              </a:rPr>
              <a:t> ressemble celle sur le hauteur d’eau</a:t>
            </a:r>
            <a:endParaRPr lang="fr-FR" dirty="0">
              <a:latin typeface="Arial" charset="0"/>
              <a:ea typeface="Arial" charset="0"/>
              <a:cs typeface="Arial" charset="0"/>
            </a:endParaRPr>
          </a:p>
        </p:txBody>
      </p:sp>
    </p:spTree>
    <p:extLst>
      <p:ext uri="{BB962C8B-B14F-4D97-AF65-F5344CB8AC3E}">
        <p14:creationId xmlns:p14="http://schemas.microsoft.com/office/powerpoint/2010/main" val="6928717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28</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2.4.5 Caractéristiques statistiques par station</a:t>
            </a:r>
          </a:p>
          <a:p>
            <a:pPr algn="just">
              <a:lnSpc>
                <a:spcPct val="100000"/>
              </a:lnSpc>
            </a:pPr>
            <a:r>
              <a:rPr lang="fr-FR" sz="2200" dirty="0" smtClean="0">
                <a:latin typeface="Arial" charset="0"/>
                <a:ea typeface="Arial" charset="0"/>
                <a:cs typeface="Arial" charset="0"/>
              </a:rPr>
              <a:t>2.4.5.1 </a:t>
            </a:r>
            <a:r>
              <a:rPr lang="fr-FR" sz="2200" dirty="0" err="1" smtClean="0">
                <a:latin typeface="Arial" charset="0"/>
                <a:ea typeface="Arial" charset="0"/>
                <a:cs typeface="Arial" charset="0"/>
              </a:rPr>
              <a:t>Htemps</a:t>
            </a:r>
            <a:r>
              <a:rPr lang="fr-FR" sz="2200" dirty="0" smtClean="0">
                <a:latin typeface="Arial" charset="0"/>
                <a:ea typeface="Arial" charset="0"/>
                <a:cs typeface="Arial" charset="0"/>
              </a:rPr>
              <a:t> (FDFB)</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030" y="1239520"/>
            <a:ext cx="5502910" cy="5502910"/>
          </a:xfrm>
          <a:prstGeom prst="rect">
            <a:avLst/>
          </a:prstGeom>
          <a:solidFill>
            <a:schemeClr val="bg1"/>
          </a:solidFill>
        </p:spPr>
      </p:pic>
      <p:sp>
        <p:nvSpPr>
          <p:cNvPr id="3" name="ZoneTexte 2"/>
          <p:cNvSpPr txBox="1"/>
          <p:nvPr/>
        </p:nvSpPr>
        <p:spPr>
          <a:xfrm>
            <a:off x="6637020" y="1239520"/>
            <a:ext cx="4549698" cy="2031325"/>
          </a:xfrm>
          <a:prstGeom prst="rect">
            <a:avLst/>
          </a:prstGeom>
          <a:noFill/>
        </p:spPr>
        <p:txBody>
          <a:bodyPr wrap="square" rtlCol="0">
            <a:spAutoFit/>
          </a:bodyPr>
          <a:lstStyle/>
          <a:p>
            <a:r>
              <a:rPr lang="fr-FR" dirty="0" smtClean="0">
                <a:latin typeface="Arial" charset="0"/>
                <a:ea typeface="Arial" charset="0"/>
                <a:cs typeface="Arial" charset="0"/>
              </a:rPr>
              <a:t>Les 4 graphiques sont pour montrer :</a:t>
            </a:r>
          </a:p>
          <a:p>
            <a:pPr marL="285750" indent="-285750">
              <a:buFontTx/>
              <a:buChar char="-"/>
            </a:pPr>
            <a:r>
              <a:rPr lang="fr-FR" dirty="0" smtClean="0">
                <a:latin typeface="Arial" charset="0"/>
                <a:ea typeface="Arial" charset="0"/>
                <a:cs typeface="Arial" charset="0"/>
              </a:rPr>
              <a:t>La climatologie de la station</a:t>
            </a:r>
          </a:p>
          <a:p>
            <a:pPr marL="285750" indent="-285750">
              <a:buFontTx/>
              <a:buChar char="-"/>
            </a:pPr>
            <a:r>
              <a:rPr lang="fr-FR" dirty="0" smtClean="0">
                <a:latin typeface="Arial" charset="0"/>
                <a:ea typeface="Arial" charset="0"/>
                <a:cs typeface="Arial" charset="0"/>
              </a:rPr>
              <a:t>Le </a:t>
            </a:r>
            <a:r>
              <a:rPr lang="fr-FR" dirty="0" err="1" smtClean="0">
                <a:latin typeface="Arial" charset="0"/>
                <a:ea typeface="Arial" charset="0"/>
                <a:cs typeface="Arial" charset="0"/>
              </a:rPr>
              <a:t>boxplot</a:t>
            </a:r>
            <a:r>
              <a:rPr lang="fr-FR" dirty="0" smtClean="0">
                <a:latin typeface="Arial" charset="0"/>
                <a:ea typeface="Arial" charset="0"/>
                <a:cs typeface="Arial" charset="0"/>
              </a:rPr>
              <a:t> (qui représente la distribution des données de cette station)</a:t>
            </a:r>
          </a:p>
          <a:p>
            <a:pPr marL="285750" indent="-285750">
              <a:buFontTx/>
              <a:buChar char="-"/>
            </a:pPr>
            <a:r>
              <a:rPr lang="fr-FR" dirty="0" smtClean="0">
                <a:latin typeface="Arial" charset="0"/>
                <a:ea typeface="Arial" charset="0"/>
                <a:cs typeface="Arial" charset="0"/>
              </a:rPr>
              <a:t>Histogramme et le QQ plot est pour vérifier si la distribution des données est gaussienne</a:t>
            </a:r>
            <a:endParaRPr lang="fr-FR" dirty="0">
              <a:latin typeface="Arial" charset="0"/>
              <a:ea typeface="Arial" charset="0"/>
              <a:cs typeface="Arial" charset="0"/>
            </a:endParaRPr>
          </a:p>
        </p:txBody>
      </p:sp>
      <p:sp>
        <p:nvSpPr>
          <p:cNvPr id="6" name="ZoneTexte 5"/>
          <p:cNvSpPr txBox="1"/>
          <p:nvPr/>
        </p:nvSpPr>
        <p:spPr>
          <a:xfrm>
            <a:off x="7172279" y="3676590"/>
            <a:ext cx="4014439" cy="2862322"/>
          </a:xfrm>
          <a:prstGeom prst="rect">
            <a:avLst/>
          </a:prstGeom>
          <a:noFill/>
        </p:spPr>
        <p:txBody>
          <a:bodyPr wrap="square" rtlCol="0">
            <a:spAutoFit/>
          </a:bodyPr>
          <a:lstStyle/>
          <a:p>
            <a:pPr algn="just"/>
            <a:r>
              <a:rPr lang="fr-FR" dirty="0" smtClean="0">
                <a:solidFill>
                  <a:srgbClr val="00B050"/>
                </a:solidFill>
              </a:rPr>
              <a:t>Pas interpréter chaque figure car je pense cette analyse est plutôt comme un support pour la compréhension des autres analyses</a:t>
            </a:r>
            <a:r>
              <a:rPr lang="fr-FR" smtClean="0">
                <a:solidFill>
                  <a:srgbClr val="00B050"/>
                </a:solidFill>
              </a:rPr>
              <a:t>. </a:t>
            </a:r>
          </a:p>
          <a:p>
            <a:pPr algn="just"/>
            <a:endParaRPr lang="fr-FR" dirty="0" smtClean="0">
              <a:solidFill>
                <a:srgbClr val="00B050"/>
              </a:solidFill>
            </a:endParaRPr>
          </a:p>
          <a:p>
            <a:pPr algn="just"/>
            <a:r>
              <a:rPr lang="fr-FR" dirty="0" smtClean="0">
                <a:solidFill>
                  <a:srgbClr val="00B050"/>
                </a:solidFill>
              </a:rPr>
              <a:t>Pour les diapos qui n’ont pas ce type de figure, c’est parce qu’à cause du manque de données, j’ai pu réaliser certains graphiques de ces 4 graphiques d’une même figure. </a:t>
            </a:r>
            <a:endParaRPr lang="fr-FR" dirty="0">
              <a:solidFill>
                <a:srgbClr val="00B050"/>
              </a:solidFill>
            </a:endParaRPr>
          </a:p>
        </p:txBody>
      </p:sp>
    </p:spTree>
    <p:extLst>
      <p:ext uri="{BB962C8B-B14F-4D97-AF65-F5344CB8AC3E}">
        <p14:creationId xmlns:p14="http://schemas.microsoft.com/office/powerpoint/2010/main" val="21183226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29</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2.4.5 Caractéristiques statistiques par station</a:t>
            </a:r>
          </a:p>
          <a:p>
            <a:pPr algn="just">
              <a:lnSpc>
                <a:spcPct val="100000"/>
              </a:lnSpc>
            </a:pPr>
            <a:r>
              <a:rPr lang="fr-FR" sz="2200" dirty="0" smtClean="0">
                <a:latin typeface="Arial" charset="0"/>
                <a:ea typeface="Arial" charset="0"/>
                <a:cs typeface="Arial" charset="0"/>
              </a:rPr>
              <a:t>2.4.5.1 </a:t>
            </a:r>
            <a:r>
              <a:rPr lang="fr-FR" sz="2200" dirty="0" err="1" smtClean="0">
                <a:latin typeface="Arial" charset="0"/>
                <a:ea typeface="Arial" charset="0"/>
                <a:cs typeface="Arial" charset="0"/>
              </a:rPr>
              <a:t>Htemps</a:t>
            </a:r>
            <a:r>
              <a:rPr lang="fr-FR" sz="2200" dirty="0" smtClean="0">
                <a:latin typeface="Arial" charset="0"/>
                <a:ea typeface="Arial" charset="0"/>
                <a:cs typeface="Arial" charset="0"/>
              </a:rPr>
              <a:t> (GMLD)</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239519"/>
            <a:ext cx="5618480" cy="5481955"/>
          </a:xfrm>
          <a:prstGeom prst="rect">
            <a:avLst/>
          </a:prstGeom>
          <a:solidFill>
            <a:schemeClr val="bg1"/>
          </a:solidFill>
        </p:spPr>
      </p:pic>
    </p:spTree>
    <p:extLst>
      <p:ext uri="{BB962C8B-B14F-4D97-AF65-F5344CB8AC3E}">
        <p14:creationId xmlns:p14="http://schemas.microsoft.com/office/powerpoint/2010/main" val="17486522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latin typeface="Arial" charset="0"/>
                <a:ea typeface="Arial" charset="0"/>
                <a:cs typeface="Arial" charset="0"/>
              </a:rPr>
              <a:t>Données</a:t>
            </a:r>
            <a:endParaRPr lang="fr-FR">
              <a:latin typeface="Arial" charset="0"/>
              <a:ea typeface="Arial" charset="0"/>
              <a:cs typeface="Arial" charset="0"/>
            </a:endParaRPr>
          </a:p>
        </p:txBody>
      </p:sp>
      <p:sp>
        <p:nvSpPr>
          <p:cNvPr id="3" name="Espace réservé du contenu 2"/>
          <p:cNvSpPr>
            <a:spLocks noGrp="1"/>
          </p:cNvSpPr>
          <p:nvPr>
            <p:ph idx="1"/>
          </p:nvPr>
        </p:nvSpPr>
        <p:spPr/>
        <p:txBody>
          <a:bodyPr/>
          <a:lstStyle/>
          <a:p>
            <a:pPr algn="just"/>
            <a:r>
              <a:rPr lang="fr-FR" dirty="0" smtClean="0">
                <a:latin typeface="Arial" charset="0"/>
                <a:ea typeface="Arial" charset="0"/>
                <a:cs typeface="Arial" charset="0"/>
              </a:rPr>
              <a:t>Les données d’observation journalières sont utilisées</a:t>
            </a:r>
          </a:p>
          <a:p>
            <a:pPr lvl="1" algn="just"/>
            <a:r>
              <a:rPr lang="fr-FR" sz="2600" dirty="0" smtClean="0">
                <a:latin typeface="Arial" charset="0"/>
                <a:ea typeface="Arial" charset="0"/>
                <a:cs typeface="Arial" charset="0"/>
              </a:rPr>
              <a:t>Les précipitations (mm/j) de 50 stations météo, récoltées depuis le </a:t>
            </a:r>
            <a:r>
              <a:rPr lang="fr-FR" sz="2600" dirty="0" err="1" smtClean="0">
                <a:latin typeface="Arial" charset="0"/>
                <a:ea typeface="Arial" charset="0"/>
                <a:cs typeface="Arial" charset="0"/>
              </a:rPr>
              <a:t>Publithèque</a:t>
            </a:r>
            <a:r>
              <a:rPr lang="fr-FR" sz="2600" dirty="0" smtClean="0">
                <a:latin typeface="Arial" charset="0"/>
                <a:ea typeface="Arial" charset="0"/>
                <a:cs typeface="Arial" charset="0"/>
              </a:rPr>
              <a:t> (</a:t>
            </a:r>
            <a:r>
              <a:rPr lang="fr-FR" sz="2600" u="sng" dirty="0">
                <a:hlinkClick r:id="rId2"/>
              </a:rPr>
              <a:t>https://publitheque.meteo.fr</a:t>
            </a:r>
            <a:r>
              <a:rPr lang="fr-FR" sz="2600" u="sng" dirty="0" smtClean="0">
                <a:hlinkClick r:id="rId2"/>
              </a:rPr>
              <a:t>/</a:t>
            </a:r>
            <a:r>
              <a:rPr lang="fr-FR" sz="2600" dirty="0" smtClean="0">
                <a:hlinkClick r:id="rId2"/>
              </a:rPr>
              <a:t>)</a:t>
            </a:r>
            <a:endParaRPr lang="fr-FR" sz="2600" dirty="0" smtClean="0"/>
          </a:p>
          <a:p>
            <a:pPr lvl="1" algn="just"/>
            <a:r>
              <a:rPr lang="fr-FR" sz="2600" dirty="0" smtClean="0">
                <a:latin typeface="Arial" charset="0"/>
                <a:ea typeface="Arial" charset="0"/>
                <a:cs typeface="Arial" charset="0"/>
              </a:rPr>
              <a:t>La hauteur d’eau (</a:t>
            </a:r>
            <a:r>
              <a:rPr lang="fr-FR" sz="2600" dirty="0" err="1" smtClean="0">
                <a:latin typeface="Arial" charset="0"/>
                <a:ea typeface="Arial" charset="0"/>
                <a:cs typeface="Arial" charset="0"/>
              </a:rPr>
              <a:t>Htemps</a:t>
            </a:r>
            <a:r>
              <a:rPr lang="fr-FR" sz="2600" dirty="0" smtClean="0">
                <a:latin typeface="Arial" charset="0"/>
                <a:ea typeface="Arial" charset="0"/>
                <a:cs typeface="Arial" charset="0"/>
              </a:rPr>
              <a:t>, en cm) et le débit journalier (</a:t>
            </a:r>
            <a:r>
              <a:rPr lang="fr-FR" sz="2600" dirty="0" err="1" smtClean="0">
                <a:latin typeface="Arial" charset="0"/>
                <a:ea typeface="Arial" charset="0"/>
                <a:cs typeface="Arial" charset="0"/>
              </a:rPr>
              <a:t>Qjm</a:t>
            </a:r>
            <a:r>
              <a:rPr lang="fr-FR" sz="2600" dirty="0" smtClean="0">
                <a:latin typeface="Arial" charset="0"/>
                <a:ea typeface="Arial" charset="0"/>
                <a:cs typeface="Arial" charset="0"/>
              </a:rPr>
              <a:t>, en m3/s) de 31 stations hydrographiques sont récoltées depuis la banque HYDRO </a:t>
            </a:r>
            <a:r>
              <a:rPr lang="fr-FR" sz="2600" dirty="0"/>
              <a:t>(</a:t>
            </a:r>
            <a:r>
              <a:rPr lang="fr-FR" sz="2600" u="sng" dirty="0">
                <a:hlinkClick r:id="rId3"/>
              </a:rPr>
              <a:t>http://www.hydro.eaufrance.fr</a:t>
            </a:r>
            <a:r>
              <a:rPr lang="fr-FR" sz="2600" u="sng" dirty="0" smtClean="0">
                <a:hlinkClick r:id="rId3"/>
              </a:rPr>
              <a:t>/)</a:t>
            </a:r>
            <a:endParaRPr lang="fr-FR" sz="2600" dirty="0" smtClean="0"/>
          </a:p>
          <a:p>
            <a:pPr lvl="1" algn="just"/>
            <a:endParaRPr lang="fr-FR" sz="2600" dirty="0">
              <a:latin typeface="Arial" charset="0"/>
              <a:ea typeface="Arial" charset="0"/>
              <a:cs typeface="Arial" charset="0"/>
            </a:endParaRPr>
          </a:p>
          <a:p>
            <a:pPr lvl="1" algn="just"/>
            <a:r>
              <a:rPr lang="fr-FR" sz="2600" dirty="0" smtClean="0">
                <a:latin typeface="Arial" charset="0"/>
                <a:ea typeface="Arial" charset="0"/>
                <a:cs typeface="Arial" charset="0"/>
              </a:rPr>
              <a:t>Période d’étude : 2001 – 2017</a:t>
            </a:r>
          </a:p>
          <a:p>
            <a:pPr lvl="1" algn="just"/>
            <a:r>
              <a:rPr lang="fr-FR" sz="2600" dirty="0" smtClean="0">
                <a:latin typeface="Arial" charset="0"/>
                <a:ea typeface="Arial" charset="0"/>
                <a:cs typeface="Arial" charset="0"/>
              </a:rPr>
              <a:t>Pas de temps : journalier</a:t>
            </a:r>
          </a:p>
          <a:p>
            <a:pPr lvl="1" algn="just"/>
            <a:endParaRPr lang="fr-FR" dirty="0" smtClean="0">
              <a:latin typeface="Arial" charset="0"/>
              <a:ea typeface="Arial" charset="0"/>
              <a:cs typeface="Arial" charset="0"/>
            </a:endParaRPr>
          </a:p>
        </p:txBody>
      </p:sp>
      <p:sp>
        <p:nvSpPr>
          <p:cNvPr id="4" name="Espace réservé du numéro de diapositive 3"/>
          <p:cNvSpPr>
            <a:spLocks noGrp="1"/>
          </p:cNvSpPr>
          <p:nvPr>
            <p:ph type="sldNum" sz="quarter" idx="12"/>
          </p:nvPr>
        </p:nvSpPr>
        <p:spPr/>
        <p:txBody>
          <a:bodyPr/>
          <a:lstStyle/>
          <a:p>
            <a:fld id="{CD712DBA-3B94-FA44-8A49-AA0A221C1FFE}" type="slidenum">
              <a:rPr lang="fr-FR" smtClean="0"/>
              <a:t>3</a:t>
            </a:fld>
            <a:endParaRPr lang="fr-FR"/>
          </a:p>
        </p:txBody>
      </p:sp>
    </p:spTree>
    <p:extLst>
      <p:ext uri="{BB962C8B-B14F-4D97-AF65-F5344CB8AC3E}">
        <p14:creationId xmlns:p14="http://schemas.microsoft.com/office/powerpoint/2010/main" val="1496790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30</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2.4.5 Caractéristiques statistiques par station</a:t>
            </a:r>
          </a:p>
          <a:p>
            <a:pPr algn="just">
              <a:lnSpc>
                <a:spcPct val="100000"/>
              </a:lnSpc>
            </a:pPr>
            <a:r>
              <a:rPr lang="fr-FR" sz="2200" dirty="0" smtClean="0">
                <a:latin typeface="Arial" charset="0"/>
                <a:ea typeface="Arial" charset="0"/>
                <a:cs typeface="Arial" charset="0"/>
              </a:rPr>
              <a:t>2.4.5.1 </a:t>
            </a:r>
            <a:r>
              <a:rPr lang="fr-FR" sz="2200" dirty="0" err="1" smtClean="0">
                <a:latin typeface="Arial" charset="0"/>
                <a:ea typeface="Arial" charset="0"/>
                <a:cs typeface="Arial" charset="0"/>
              </a:rPr>
              <a:t>Htemps</a:t>
            </a:r>
            <a:r>
              <a:rPr lang="fr-FR" sz="2200" dirty="0" smtClean="0">
                <a:latin typeface="Arial" charset="0"/>
                <a:ea typeface="Arial" charset="0"/>
                <a:cs typeface="Arial" charset="0"/>
              </a:rPr>
              <a:t> (GMLP)</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239520"/>
            <a:ext cx="5374640" cy="5481955"/>
          </a:xfrm>
          <a:prstGeom prst="rect">
            <a:avLst/>
          </a:prstGeom>
          <a:solidFill>
            <a:schemeClr val="bg1"/>
          </a:solidFill>
        </p:spPr>
      </p:pic>
    </p:spTree>
    <p:extLst>
      <p:ext uri="{BB962C8B-B14F-4D97-AF65-F5344CB8AC3E}">
        <p14:creationId xmlns:p14="http://schemas.microsoft.com/office/powerpoint/2010/main" val="11685825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31</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2.4.5 Caractéristiques statistiques par station</a:t>
            </a:r>
          </a:p>
          <a:p>
            <a:pPr algn="just">
              <a:lnSpc>
                <a:spcPct val="100000"/>
              </a:lnSpc>
            </a:pPr>
            <a:r>
              <a:rPr lang="fr-FR" sz="2200" dirty="0" smtClean="0">
                <a:latin typeface="Arial" charset="0"/>
                <a:ea typeface="Arial" charset="0"/>
                <a:cs typeface="Arial" charset="0"/>
              </a:rPr>
              <a:t>2.4.5.1 </a:t>
            </a:r>
            <a:r>
              <a:rPr lang="fr-FR" sz="2200" dirty="0" err="1" smtClean="0">
                <a:latin typeface="Arial" charset="0"/>
                <a:ea typeface="Arial" charset="0"/>
                <a:cs typeface="Arial" charset="0"/>
              </a:rPr>
              <a:t>Htemps</a:t>
            </a:r>
            <a:r>
              <a:rPr lang="fr-FR" sz="2200" dirty="0" smtClean="0">
                <a:latin typeface="Arial" charset="0"/>
                <a:ea typeface="Arial" charset="0"/>
                <a:cs typeface="Arial" charset="0"/>
              </a:rPr>
              <a:t> (GMPL)</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280160"/>
            <a:ext cx="5577840" cy="5577840"/>
          </a:xfrm>
          <a:prstGeom prst="rect">
            <a:avLst/>
          </a:prstGeom>
          <a:solidFill>
            <a:schemeClr val="bg1"/>
          </a:solidFill>
        </p:spPr>
      </p:pic>
    </p:spTree>
    <p:extLst>
      <p:ext uri="{BB962C8B-B14F-4D97-AF65-F5344CB8AC3E}">
        <p14:creationId xmlns:p14="http://schemas.microsoft.com/office/powerpoint/2010/main" val="2102823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32</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2.4.5 Caractéristiques statistiques par station</a:t>
            </a:r>
          </a:p>
          <a:p>
            <a:pPr algn="just">
              <a:lnSpc>
                <a:spcPct val="100000"/>
              </a:lnSpc>
            </a:pPr>
            <a:r>
              <a:rPr lang="fr-FR" sz="2200" dirty="0" smtClean="0">
                <a:latin typeface="Arial" charset="0"/>
                <a:ea typeface="Arial" charset="0"/>
                <a:cs typeface="Arial" charset="0"/>
              </a:rPr>
              <a:t>2.4.5.1 </a:t>
            </a:r>
            <a:r>
              <a:rPr lang="fr-FR" sz="2200" dirty="0" err="1" smtClean="0">
                <a:latin typeface="Arial" charset="0"/>
                <a:ea typeface="Arial" charset="0"/>
                <a:cs typeface="Arial" charset="0"/>
              </a:rPr>
              <a:t>Htemps</a:t>
            </a:r>
            <a:r>
              <a:rPr lang="fr-FR" sz="2200" dirty="0" smtClean="0">
                <a:latin typeface="Arial" charset="0"/>
                <a:ea typeface="Arial" charset="0"/>
                <a:cs typeface="Arial" charset="0"/>
              </a:rPr>
              <a:t> (LAMC)</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422400"/>
            <a:ext cx="5435600" cy="5435600"/>
          </a:xfrm>
          <a:prstGeom prst="rect">
            <a:avLst/>
          </a:prstGeom>
          <a:solidFill>
            <a:schemeClr val="bg1"/>
          </a:solidFill>
        </p:spPr>
      </p:pic>
    </p:spTree>
    <p:extLst>
      <p:ext uri="{BB962C8B-B14F-4D97-AF65-F5344CB8AC3E}">
        <p14:creationId xmlns:p14="http://schemas.microsoft.com/office/powerpoint/2010/main" val="1684422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33</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2.4.5 Caractéristiques statistiques par station</a:t>
            </a:r>
          </a:p>
          <a:p>
            <a:pPr algn="just">
              <a:lnSpc>
                <a:spcPct val="100000"/>
              </a:lnSpc>
            </a:pPr>
            <a:r>
              <a:rPr lang="fr-FR" sz="2200" dirty="0" smtClean="0">
                <a:latin typeface="Arial" charset="0"/>
                <a:ea typeface="Arial" charset="0"/>
                <a:cs typeface="Arial" charset="0"/>
              </a:rPr>
              <a:t>2.4.5.1 </a:t>
            </a:r>
            <a:r>
              <a:rPr lang="fr-FR" sz="2200" dirty="0" err="1" smtClean="0">
                <a:latin typeface="Arial" charset="0"/>
                <a:ea typeface="Arial" charset="0"/>
                <a:cs typeface="Arial" charset="0"/>
              </a:rPr>
              <a:t>Htemps</a:t>
            </a:r>
            <a:r>
              <a:rPr lang="fr-FR" sz="2200" dirty="0" smtClean="0">
                <a:latin typeface="Arial" charset="0"/>
                <a:ea typeface="Arial" charset="0"/>
                <a:cs typeface="Arial" charset="0"/>
              </a:rPr>
              <a:t> (LAMG)</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285875"/>
            <a:ext cx="5435600" cy="5435600"/>
          </a:xfrm>
          <a:prstGeom prst="rect">
            <a:avLst/>
          </a:prstGeom>
          <a:solidFill>
            <a:schemeClr val="bg1"/>
          </a:solidFill>
        </p:spPr>
      </p:pic>
    </p:spTree>
    <p:extLst>
      <p:ext uri="{BB962C8B-B14F-4D97-AF65-F5344CB8AC3E}">
        <p14:creationId xmlns:p14="http://schemas.microsoft.com/office/powerpoint/2010/main" val="550176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34</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2.4.5 Caractéristiques statistiques par station</a:t>
            </a:r>
          </a:p>
          <a:p>
            <a:pPr algn="just">
              <a:lnSpc>
                <a:spcPct val="100000"/>
              </a:lnSpc>
            </a:pPr>
            <a:r>
              <a:rPr lang="fr-FR" sz="2200" dirty="0" smtClean="0">
                <a:latin typeface="Arial" charset="0"/>
                <a:ea typeface="Arial" charset="0"/>
                <a:cs typeface="Arial" charset="0"/>
              </a:rPr>
              <a:t>2.4.5.1 </a:t>
            </a:r>
            <a:r>
              <a:rPr lang="fr-FR" sz="2200" dirty="0" err="1" smtClean="0">
                <a:latin typeface="Arial" charset="0"/>
                <a:ea typeface="Arial" charset="0"/>
                <a:cs typeface="Arial" charset="0"/>
              </a:rPr>
              <a:t>Htemps</a:t>
            </a:r>
            <a:r>
              <a:rPr lang="fr-FR" sz="2200" dirty="0" smtClean="0">
                <a:latin typeface="Arial" charset="0"/>
                <a:ea typeface="Arial" charset="0"/>
                <a:cs typeface="Arial" charset="0"/>
              </a:rPr>
              <a:t> (LAML)</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367155"/>
            <a:ext cx="5354320" cy="5354320"/>
          </a:xfrm>
          <a:prstGeom prst="rect">
            <a:avLst/>
          </a:prstGeom>
          <a:solidFill>
            <a:schemeClr val="bg1"/>
          </a:solidFill>
        </p:spPr>
      </p:pic>
    </p:spTree>
    <p:extLst>
      <p:ext uri="{BB962C8B-B14F-4D97-AF65-F5344CB8AC3E}">
        <p14:creationId xmlns:p14="http://schemas.microsoft.com/office/powerpoint/2010/main" val="17115154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35</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2.4.5 Caractéristiques statistiques par station</a:t>
            </a:r>
          </a:p>
          <a:p>
            <a:pPr algn="just">
              <a:lnSpc>
                <a:spcPct val="100000"/>
              </a:lnSpc>
            </a:pPr>
            <a:r>
              <a:rPr lang="fr-FR" sz="2200" dirty="0" smtClean="0">
                <a:latin typeface="Arial" charset="0"/>
                <a:ea typeface="Arial" charset="0"/>
                <a:cs typeface="Arial" charset="0"/>
              </a:rPr>
              <a:t>2.4.5.1 </a:t>
            </a:r>
            <a:r>
              <a:rPr lang="fr-FR" sz="2200" dirty="0" err="1" smtClean="0">
                <a:latin typeface="Arial" charset="0"/>
                <a:ea typeface="Arial" charset="0"/>
                <a:cs typeface="Arial" charset="0"/>
              </a:rPr>
              <a:t>Htemps</a:t>
            </a:r>
            <a:r>
              <a:rPr lang="fr-FR" sz="2200" dirty="0" smtClean="0">
                <a:latin typeface="Arial" charset="0"/>
                <a:ea typeface="Arial" charset="0"/>
                <a:cs typeface="Arial" charset="0"/>
              </a:rPr>
              <a:t> (LAMM)</a:t>
            </a:r>
            <a:endParaRPr lang="fr-FR" sz="2200" dirty="0" smtClean="0"/>
          </a:p>
        </p:txBody>
      </p:sp>
    </p:spTree>
    <p:extLst>
      <p:ext uri="{BB962C8B-B14F-4D97-AF65-F5344CB8AC3E}">
        <p14:creationId xmlns:p14="http://schemas.microsoft.com/office/powerpoint/2010/main" val="12043419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36</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2.4.5 Caractéristiques statistiques par station</a:t>
            </a:r>
          </a:p>
          <a:p>
            <a:pPr algn="just">
              <a:lnSpc>
                <a:spcPct val="100000"/>
              </a:lnSpc>
            </a:pPr>
            <a:r>
              <a:rPr lang="fr-FR" sz="2200" dirty="0" smtClean="0">
                <a:latin typeface="Arial" charset="0"/>
                <a:ea typeface="Arial" charset="0"/>
                <a:cs typeface="Arial" charset="0"/>
              </a:rPr>
              <a:t>2.4.5.1 </a:t>
            </a:r>
            <a:r>
              <a:rPr lang="fr-FR" sz="2200" dirty="0" err="1" smtClean="0">
                <a:latin typeface="Arial" charset="0"/>
                <a:ea typeface="Arial" charset="0"/>
                <a:cs typeface="Arial" charset="0"/>
              </a:rPr>
              <a:t>Htemps</a:t>
            </a:r>
            <a:r>
              <a:rPr lang="fr-FR" sz="2200" dirty="0" smtClean="0">
                <a:latin typeface="Arial" charset="0"/>
                <a:ea typeface="Arial" charset="0"/>
                <a:cs typeface="Arial" charset="0"/>
              </a:rPr>
              <a:t> (LAMP)</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310" y="1483360"/>
            <a:ext cx="5374640" cy="5374640"/>
          </a:xfrm>
          <a:prstGeom prst="rect">
            <a:avLst/>
          </a:prstGeom>
          <a:solidFill>
            <a:schemeClr val="bg1"/>
          </a:solidFill>
        </p:spPr>
      </p:pic>
    </p:spTree>
    <p:extLst>
      <p:ext uri="{BB962C8B-B14F-4D97-AF65-F5344CB8AC3E}">
        <p14:creationId xmlns:p14="http://schemas.microsoft.com/office/powerpoint/2010/main" val="17232446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37</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2.4.5 Caractéristiques statistiques par station</a:t>
            </a:r>
          </a:p>
          <a:p>
            <a:pPr algn="just">
              <a:lnSpc>
                <a:spcPct val="100000"/>
              </a:lnSpc>
            </a:pPr>
            <a:r>
              <a:rPr lang="fr-FR" sz="2200" dirty="0" smtClean="0">
                <a:latin typeface="Arial" charset="0"/>
                <a:ea typeface="Arial" charset="0"/>
                <a:cs typeface="Arial" charset="0"/>
              </a:rPr>
              <a:t>2.4.5.1 </a:t>
            </a:r>
            <a:r>
              <a:rPr lang="fr-FR" sz="2200" dirty="0" err="1" smtClean="0">
                <a:latin typeface="Arial" charset="0"/>
                <a:ea typeface="Arial" charset="0"/>
                <a:cs typeface="Arial" charset="0"/>
              </a:rPr>
              <a:t>Htemps</a:t>
            </a:r>
            <a:r>
              <a:rPr lang="fr-FR" sz="2200" dirty="0" smtClean="0">
                <a:latin typeface="Arial" charset="0"/>
                <a:ea typeface="Arial" charset="0"/>
                <a:cs typeface="Arial" charset="0"/>
              </a:rPr>
              <a:t> (LAMR)</a:t>
            </a:r>
            <a:endParaRPr lang="fr-FR" sz="2200" dirty="0" smtClean="0"/>
          </a:p>
        </p:txBody>
      </p:sp>
    </p:spTree>
    <p:extLst>
      <p:ext uri="{BB962C8B-B14F-4D97-AF65-F5344CB8AC3E}">
        <p14:creationId xmlns:p14="http://schemas.microsoft.com/office/powerpoint/2010/main" val="440627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38</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2.4.5 Caractéristiques statistiques par station</a:t>
            </a:r>
          </a:p>
          <a:p>
            <a:pPr algn="just">
              <a:lnSpc>
                <a:spcPct val="100000"/>
              </a:lnSpc>
            </a:pPr>
            <a:r>
              <a:rPr lang="fr-FR" sz="2200" dirty="0" smtClean="0">
                <a:latin typeface="Arial" charset="0"/>
                <a:ea typeface="Arial" charset="0"/>
                <a:cs typeface="Arial" charset="0"/>
              </a:rPr>
              <a:t>2.4.5.1 </a:t>
            </a:r>
            <a:r>
              <a:rPr lang="fr-FR" sz="2200" dirty="0" err="1" smtClean="0">
                <a:latin typeface="Arial" charset="0"/>
                <a:ea typeface="Arial" charset="0"/>
                <a:cs typeface="Arial" charset="0"/>
              </a:rPr>
              <a:t>Htemps</a:t>
            </a:r>
            <a:r>
              <a:rPr lang="fr-FR" sz="2200" dirty="0" smtClean="0">
                <a:latin typeface="Arial" charset="0"/>
                <a:ea typeface="Arial" charset="0"/>
                <a:cs typeface="Arial" charset="0"/>
              </a:rPr>
              <a:t> (STJA)</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239520"/>
            <a:ext cx="5354320" cy="5354320"/>
          </a:xfrm>
          <a:prstGeom prst="rect">
            <a:avLst/>
          </a:prstGeom>
          <a:solidFill>
            <a:schemeClr val="bg1"/>
          </a:solidFill>
        </p:spPr>
      </p:pic>
    </p:spTree>
    <p:extLst>
      <p:ext uri="{BB962C8B-B14F-4D97-AF65-F5344CB8AC3E}">
        <p14:creationId xmlns:p14="http://schemas.microsoft.com/office/powerpoint/2010/main" val="1077467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39</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2.4.5 Caractéristiques statistiques par station</a:t>
            </a:r>
          </a:p>
          <a:p>
            <a:pPr algn="just">
              <a:lnSpc>
                <a:spcPct val="100000"/>
              </a:lnSpc>
            </a:pPr>
            <a:r>
              <a:rPr lang="fr-FR" sz="2200" dirty="0" smtClean="0">
                <a:latin typeface="Arial" charset="0"/>
                <a:ea typeface="Arial" charset="0"/>
                <a:cs typeface="Arial" charset="0"/>
              </a:rPr>
              <a:t>2.4.5.1 </a:t>
            </a:r>
            <a:r>
              <a:rPr lang="fr-FR" sz="2200" dirty="0" err="1" smtClean="0">
                <a:latin typeface="Arial" charset="0"/>
                <a:ea typeface="Arial" charset="0"/>
                <a:cs typeface="Arial" charset="0"/>
              </a:rPr>
              <a:t>Htemps</a:t>
            </a:r>
            <a:r>
              <a:rPr lang="fr-FR" sz="2200" dirty="0" smtClean="0">
                <a:latin typeface="Arial" charset="0"/>
                <a:ea typeface="Arial" charset="0"/>
                <a:cs typeface="Arial" charset="0"/>
              </a:rPr>
              <a:t> (STJB)</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387475"/>
            <a:ext cx="5334000" cy="5334000"/>
          </a:xfrm>
          <a:prstGeom prst="rect">
            <a:avLst/>
          </a:prstGeom>
          <a:solidFill>
            <a:schemeClr val="bg1"/>
          </a:solidFill>
        </p:spPr>
      </p:pic>
    </p:spTree>
    <p:extLst>
      <p:ext uri="{BB962C8B-B14F-4D97-AF65-F5344CB8AC3E}">
        <p14:creationId xmlns:p14="http://schemas.microsoft.com/office/powerpoint/2010/main" val="11127156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Arial" charset="0"/>
                <a:ea typeface="Arial" charset="0"/>
                <a:cs typeface="Arial" charset="0"/>
              </a:rPr>
              <a:t>Méthodes</a:t>
            </a:r>
            <a:endParaRPr lang="fr-FR" dirty="0">
              <a:latin typeface="Arial" charset="0"/>
              <a:ea typeface="Arial" charset="0"/>
              <a:cs typeface="Arial" charset="0"/>
            </a:endParaRPr>
          </a:p>
        </p:txBody>
      </p:sp>
      <p:sp>
        <p:nvSpPr>
          <p:cNvPr id="3" name="Espace réservé du contenu 2"/>
          <p:cNvSpPr>
            <a:spLocks noGrp="1"/>
          </p:cNvSpPr>
          <p:nvPr>
            <p:ph idx="1"/>
          </p:nvPr>
        </p:nvSpPr>
        <p:spPr>
          <a:xfrm>
            <a:off x="838200" y="1825625"/>
            <a:ext cx="10515600" cy="4895850"/>
          </a:xfrm>
        </p:spPr>
        <p:txBody>
          <a:bodyPr>
            <a:normAutofit fontScale="92500" lnSpcReduction="10000"/>
          </a:bodyPr>
          <a:lstStyle/>
          <a:p>
            <a:pPr algn="just"/>
            <a:r>
              <a:rPr lang="fr-FR" dirty="0" smtClean="0"/>
              <a:t>Identifier les critères d’analyses (bassin versant hydrographique, distance géographique entre une station des précipitations et une station hydrographique)</a:t>
            </a:r>
          </a:p>
          <a:p>
            <a:pPr algn="just"/>
            <a:r>
              <a:rPr lang="fr-FR" dirty="0" smtClean="0"/>
              <a:t>Représentation des informations géographiques (topographie, B.V.) et des stations (sous </a:t>
            </a:r>
            <a:r>
              <a:rPr lang="fr-FR" dirty="0" err="1" smtClean="0"/>
              <a:t>QGis</a:t>
            </a:r>
            <a:r>
              <a:rPr lang="fr-FR" dirty="0" smtClean="0"/>
              <a:t>)</a:t>
            </a:r>
          </a:p>
          <a:p>
            <a:pPr algn="just"/>
            <a:r>
              <a:rPr lang="fr-FR" dirty="0" smtClean="0"/>
              <a:t>Analyse du recouvrement des données entre 2001 et 2017 (en R)</a:t>
            </a:r>
          </a:p>
          <a:p>
            <a:pPr algn="just"/>
            <a:r>
              <a:rPr lang="fr-FR" dirty="0" smtClean="0"/>
              <a:t>Analyse la cohérence des stations hydrographique par le </a:t>
            </a:r>
            <a:r>
              <a:rPr lang="fr-FR" dirty="0" err="1" smtClean="0"/>
              <a:t>corrélogramme</a:t>
            </a:r>
            <a:r>
              <a:rPr lang="fr-FR" dirty="0" smtClean="0"/>
              <a:t> de la corrélation </a:t>
            </a:r>
            <a:r>
              <a:rPr lang="fr-FR" dirty="0" err="1" smtClean="0"/>
              <a:t>spearman</a:t>
            </a:r>
            <a:r>
              <a:rPr lang="fr-FR" dirty="0" smtClean="0"/>
              <a:t> (en R)</a:t>
            </a:r>
          </a:p>
          <a:p>
            <a:pPr algn="just"/>
            <a:r>
              <a:rPr lang="fr-FR" dirty="0" smtClean="0"/>
              <a:t>Caractéristiques statistiques des données d’une station hydrographies par l’analyse sur </a:t>
            </a:r>
            <a:r>
              <a:rPr lang="fr-FR" dirty="0"/>
              <a:t>la climatologie et la distribution </a:t>
            </a:r>
            <a:r>
              <a:rPr lang="fr-FR" dirty="0" smtClean="0"/>
              <a:t>des données (en R)</a:t>
            </a:r>
          </a:p>
          <a:p>
            <a:pPr algn="just"/>
            <a:r>
              <a:rPr lang="fr-FR" dirty="0" smtClean="0"/>
              <a:t>Calcule du coefficient de corrélation entre les stations (en Python)</a:t>
            </a:r>
          </a:p>
          <a:p>
            <a:pPr algn="just"/>
            <a:r>
              <a:rPr lang="fr-FR" dirty="0" smtClean="0"/>
              <a:t>Calcule de la régression linéaire (en Python)</a:t>
            </a:r>
            <a:endParaRPr lang="fr-FR" dirty="0"/>
          </a:p>
        </p:txBody>
      </p:sp>
      <p:sp>
        <p:nvSpPr>
          <p:cNvPr id="4" name="Espace réservé du numéro de diapositive 3"/>
          <p:cNvSpPr>
            <a:spLocks noGrp="1"/>
          </p:cNvSpPr>
          <p:nvPr>
            <p:ph type="sldNum" sz="quarter" idx="12"/>
          </p:nvPr>
        </p:nvSpPr>
        <p:spPr/>
        <p:txBody>
          <a:bodyPr/>
          <a:lstStyle/>
          <a:p>
            <a:fld id="{CD712DBA-3B94-FA44-8A49-AA0A221C1FFE}" type="slidenum">
              <a:rPr lang="fr-FR" smtClean="0"/>
              <a:t>4</a:t>
            </a:fld>
            <a:endParaRPr lang="fr-FR"/>
          </a:p>
        </p:txBody>
      </p:sp>
    </p:spTree>
    <p:extLst>
      <p:ext uri="{BB962C8B-B14F-4D97-AF65-F5344CB8AC3E}">
        <p14:creationId xmlns:p14="http://schemas.microsoft.com/office/powerpoint/2010/main" val="10578760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40</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2.4.5 Caractéristiques statistiques par station</a:t>
            </a:r>
          </a:p>
          <a:p>
            <a:pPr algn="just">
              <a:lnSpc>
                <a:spcPct val="100000"/>
              </a:lnSpc>
            </a:pPr>
            <a:r>
              <a:rPr lang="fr-FR" sz="2200" dirty="0" smtClean="0">
                <a:latin typeface="Arial" charset="0"/>
                <a:ea typeface="Arial" charset="0"/>
                <a:cs typeface="Arial" charset="0"/>
              </a:rPr>
              <a:t>2.4.5.1 </a:t>
            </a:r>
            <a:r>
              <a:rPr lang="fr-FR" sz="2200" dirty="0" err="1" smtClean="0">
                <a:latin typeface="Arial" charset="0"/>
                <a:ea typeface="Arial" charset="0"/>
                <a:cs typeface="Arial" charset="0"/>
              </a:rPr>
              <a:t>Htemps</a:t>
            </a:r>
            <a:r>
              <a:rPr lang="fr-FR" sz="2200" dirty="0" smtClean="0">
                <a:latin typeface="Arial" charset="0"/>
                <a:ea typeface="Arial" charset="0"/>
                <a:cs typeface="Arial" charset="0"/>
              </a:rPr>
              <a:t> (STJS)</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239520"/>
            <a:ext cx="5334000" cy="5334000"/>
          </a:xfrm>
          <a:prstGeom prst="rect">
            <a:avLst/>
          </a:prstGeom>
          <a:solidFill>
            <a:schemeClr val="bg1"/>
          </a:solidFill>
        </p:spPr>
      </p:pic>
    </p:spTree>
    <p:extLst>
      <p:ext uri="{BB962C8B-B14F-4D97-AF65-F5344CB8AC3E}">
        <p14:creationId xmlns:p14="http://schemas.microsoft.com/office/powerpoint/2010/main" val="16334661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41</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2.4.5 Caractéristiques statistiques par station</a:t>
            </a:r>
          </a:p>
          <a:p>
            <a:pPr algn="just">
              <a:lnSpc>
                <a:spcPct val="100000"/>
              </a:lnSpc>
            </a:pPr>
            <a:r>
              <a:rPr lang="fr-FR" sz="2200" dirty="0" smtClean="0">
                <a:latin typeface="Arial" charset="0"/>
                <a:ea typeface="Arial" charset="0"/>
                <a:cs typeface="Arial" charset="0"/>
              </a:rPr>
              <a:t>2.4.5.</a:t>
            </a:r>
            <a:r>
              <a:rPr lang="en-US" altLang="zh-CN" sz="2200" dirty="0" smtClean="0">
                <a:latin typeface="Arial" charset="0"/>
                <a:ea typeface="Arial" charset="0"/>
                <a:cs typeface="Arial" charset="0"/>
              </a:rPr>
              <a:t>2</a:t>
            </a:r>
            <a:r>
              <a:rPr lang="fr-FR" sz="2200" dirty="0" smtClean="0">
                <a:latin typeface="Arial" charset="0"/>
                <a:ea typeface="Arial" charset="0"/>
                <a:cs typeface="Arial" charset="0"/>
              </a:rPr>
              <a:t> </a:t>
            </a:r>
            <a:r>
              <a:rPr lang="fr-FR" sz="2200" dirty="0" err="1" smtClean="0">
                <a:latin typeface="Arial" charset="0"/>
                <a:ea typeface="Arial" charset="0"/>
                <a:cs typeface="Arial" charset="0"/>
              </a:rPr>
              <a:t>Qjm</a:t>
            </a:r>
            <a:r>
              <a:rPr lang="fr-FR" sz="2200" dirty="0" smtClean="0">
                <a:latin typeface="Arial" charset="0"/>
                <a:ea typeface="Arial" charset="0"/>
                <a:cs typeface="Arial" charset="0"/>
              </a:rPr>
              <a:t> (FDFB)</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387475"/>
            <a:ext cx="5334000" cy="5334000"/>
          </a:xfrm>
          <a:prstGeom prst="rect">
            <a:avLst/>
          </a:prstGeom>
          <a:solidFill>
            <a:schemeClr val="bg1"/>
          </a:solidFill>
        </p:spPr>
      </p:pic>
    </p:spTree>
    <p:extLst>
      <p:ext uri="{BB962C8B-B14F-4D97-AF65-F5344CB8AC3E}">
        <p14:creationId xmlns:p14="http://schemas.microsoft.com/office/powerpoint/2010/main" val="17443044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42</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2.4.5 Caractéristiques statistiques par station</a:t>
            </a:r>
          </a:p>
          <a:p>
            <a:pPr algn="just">
              <a:lnSpc>
                <a:spcPct val="100000"/>
              </a:lnSpc>
            </a:pPr>
            <a:r>
              <a:rPr lang="fr-FR" sz="2200" dirty="0" smtClean="0">
                <a:latin typeface="Arial" charset="0"/>
                <a:ea typeface="Arial" charset="0"/>
                <a:cs typeface="Arial" charset="0"/>
              </a:rPr>
              <a:t>2.4.5.</a:t>
            </a:r>
            <a:r>
              <a:rPr lang="en-US" altLang="zh-CN" sz="2200" dirty="0" smtClean="0">
                <a:latin typeface="Arial" charset="0"/>
                <a:ea typeface="Arial" charset="0"/>
                <a:cs typeface="Arial" charset="0"/>
              </a:rPr>
              <a:t>2</a:t>
            </a:r>
            <a:r>
              <a:rPr lang="fr-FR" sz="2200" dirty="0" smtClean="0">
                <a:latin typeface="Arial" charset="0"/>
                <a:ea typeface="Arial" charset="0"/>
                <a:cs typeface="Arial" charset="0"/>
              </a:rPr>
              <a:t> </a:t>
            </a:r>
            <a:r>
              <a:rPr lang="fr-FR" sz="2200" dirty="0" err="1" smtClean="0">
                <a:latin typeface="Arial" charset="0"/>
                <a:ea typeface="Arial" charset="0"/>
                <a:cs typeface="Arial" charset="0"/>
              </a:rPr>
              <a:t>Qjm</a:t>
            </a:r>
            <a:r>
              <a:rPr lang="fr-FR" sz="2200" dirty="0" smtClean="0">
                <a:latin typeface="Arial" charset="0"/>
                <a:ea typeface="Arial" charset="0"/>
                <a:cs typeface="Arial" charset="0"/>
              </a:rPr>
              <a:t> (GMLD)</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346835"/>
            <a:ext cx="5374640" cy="5374640"/>
          </a:xfrm>
          <a:prstGeom prst="rect">
            <a:avLst/>
          </a:prstGeom>
          <a:solidFill>
            <a:schemeClr val="bg1"/>
          </a:solidFill>
        </p:spPr>
      </p:pic>
    </p:spTree>
    <p:extLst>
      <p:ext uri="{BB962C8B-B14F-4D97-AF65-F5344CB8AC3E}">
        <p14:creationId xmlns:p14="http://schemas.microsoft.com/office/powerpoint/2010/main" val="18842849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43</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2.4.5 Caractéristiques statistiques par station</a:t>
            </a:r>
          </a:p>
          <a:p>
            <a:pPr algn="just">
              <a:lnSpc>
                <a:spcPct val="100000"/>
              </a:lnSpc>
            </a:pPr>
            <a:r>
              <a:rPr lang="fr-FR" sz="2200" dirty="0" smtClean="0">
                <a:latin typeface="Arial" charset="0"/>
                <a:ea typeface="Arial" charset="0"/>
                <a:cs typeface="Arial" charset="0"/>
              </a:rPr>
              <a:t>2.4.5.</a:t>
            </a:r>
            <a:r>
              <a:rPr lang="en-US" altLang="zh-CN" sz="2200" dirty="0" smtClean="0">
                <a:latin typeface="Arial" charset="0"/>
                <a:ea typeface="Arial" charset="0"/>
                <a:cs typeface="Arial" charset="0"/>
              </a:rPr>
              <a:t>2</a:t>
            </a:r>
            <a:r>
              <a:rPr lang="fr-FR" sz="2200" dirty="0" smtClean="0">
                <a:latin typeface="Arial" charset="0"/>
                <a:ea typeface="Arial" charset="0"/>
                <a:cs typeface="Arial" charset="0"/>
              </a:rPr>
              <a:t> </a:t>
            </a:r>
            <a:r>
              <a:rPr lang="fr-FR" sz="2200" dirty="0" err="1" smtClean="0">
                <a:latin typeface="Arial" charset="0"/>
                <a:ea typeface="Arial" charset="0"/>
                <a:cs typeface="Arial" charset="0"/>
              </a:rPr>
              <a:t>Qjm</a:t>
            </a:r>
            <a:r>
              <a:rPr lang="fr-FR" sz="2200" dirty="0" smtClean="0">
                <a:latin typeface="Arial" charset="0"/>
                <a:ea typeface="Arial" charset="0"/>
                <a:cs typeface="Arial" charset="0"/>
              </a:rPr>
              <a:t> (GMLP)</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326515"/>
            <a:ext cx="5394960" cy="5394960"/>
          </a:xfrm>
          <a:prstGeom prst="rect">
            <a:avLst/>
          </a:prstGeom>
          <a:solidFill>
            <a:schemeClr val="bg1"/>
          </a:solidFill>
        </p:spPr>
      </p:pic>
    </p:spTree>
    <p:extLst>
      <p:ext uri="{BB962C8B-B14F-4D97-AF65-F5344CB8AC3E}">
        <p14:creationId xmlns:p14="http://schemas.microsoft.com/office/powerpoint/2010/main" val="14068132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44</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2.4.5 Caractéristiques statistiques par station</a:t>
            </a:r>
          </a:p>
          <a:p>
            <a:pPr algn="just">
              <a:lnSpc>
                <a:spcPct val="100000"/>
              </a:lnSpc>
            </a:pPr>
            <a:r>
              <a:rPr lang="fr-FR" sz="2200" dirty="0" smtClean="0">
                <a:latin typeface="Arial" charset="0"/>
                <a:ea typeface="Arial" charset="0"/>
                <a:cs typeface="Arial" charset="0"/>
              </a:rPr>
              <a:t>2.4.5.</a:t>
            </a:r>
            <a:r>
              <a:rPr lang="en-US" altLang="zh-CN" sz="2200" dirty="0" smtClean="0">
                <a:latin typeface="Arial" charset="0"/>
                <a:ea typeface="Arial" charset="0"/>
                <a:cs typeface="Arial" charset="0"/>
              </a:rPr>
              <a:t>2</a:t>
            </a:r>
            <a:r>
              <a:rPr lang="fr-FR" sz="2200" dirty="0" smtClean="0">
                <a:latin typeface="Arial" charset="0"/>
                <a:ea typeface="Arial" charset="0"/>
                <a:cs typeface="Arial" charset="0"/>
              </a:rPr>
              <a:t> </a:t>
            </a:r>
            <a:r>
              <a:rPr lang="fr-FR" sz="2200" dirty="0" err="1" smtClean="0">
                <a:latin typeface="Arial" charset="0"/>
                <a:ea typeface="Arial" charset="0"/>
                <a:cs typeface="Arial" charset="0"/>
              </a:rPr>
              <a:t>Qjm</a:t>
            </a:r>
            <a:r>
              <a:rPr lang="fr-FR" sz="2200" dirty="0" smtClean="0">
                <a:latin typeface="Arial" charset="0"/>
                <a:ea typeface="Arial" charset="0"/>
                <a:cs typeface="Arial" charset="0"/>
              </a:rPr>
              <a:t> (GMPL)</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286192"/>
            <a:ext cx="5252720" cy="5252720"/>
          </a:xfrm>
          <a:prstGeom prst="rect">
            <a:avLst/>
          </a:prstGeom>
          <a:solidFill>
            <a:schemeClr val="bg1"/>
          </a:solidFill>
        </p:spPr>
      </p:pic>
    </p:spTree>
    <p:extLst>
      <p:ext uri="{BB962C8B-B14F-4D97-AF65-F5344CB8AC3E}">
        <p14:creationId xmlns:p14="http://schemas.microsoft.com/office/powerpoint/2010/main" val="10432463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45</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2.4.5 Caractéristiques statistiques par station</a:t>
            </a:r>
          </a:p>
          <a:p>
            <a:pPr algn="just">
              <a:lnSpc>
                <a:spcPct val="100000"/>
              </a:lnSpc>
            </a:pPr>
            <a:r>
              <a:rPr lang="fr-FR" sz="2200" dirty="0" smtClean="0">
                <a:latin typeface="Arial" charset="0"/>
                <a:ea typeface="Arial" charset="0"/>
                <a:cs typeface="Arial" charset="0"/>
              </a:rPr>
              <a:t>2.4.5.</a:t>
            </a:r>
            <a:r>
              <a:rPr lang="en-US" altLang="zh-CN" sz="2200" dirty="0" smtClean="0">
                <a:latin typeface="Arial" charset="0"/>
                <a:ea typeface="Arial" charset="0"/>
                <a:cs typeface="Arial" charset="0"/>
              </a:rPr>
              <a:t>2</a:t>
            </a:r>
            <a:r>
              <a:rPr lang="fr-FR" sz="2200" dirty="0" smtClean="0">
                <a:latin typeface="Arial" charset="0"/>
                <a:ea typeface="Arial" charset="0"/>
                <a:cs typeface="Arial" charset="0"/>
              </a:rPr>
              <a:t> </a:t>
            </a:r>
            <a:r>
              <a:rPr lang="fr-FR" sz="2200" dirty="0" err="1" smtClean="0">
                <a:latin typeface="Arial" charset="0"/>
                <a:ea typeface="Arial" charset="0"/>
                <a:cs typeface="Arial" charset="0"/>
              </a:rPr>
              <a:t>Qjm</a:t>
            </a:r>
            <a:r>
              <a:rPr lang="fr-FR" sz="2200" dirty="0" smtClean="0">
                <a:latin typeface="Arial" charset="0"/>
                <a:ea typeface="Arial" charset="0"/>
                <a:cs typeface="Arial" charset="0"/>
              </a:rPr>
              <a:t> (LAMC)</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320" y="1387475"/>
            <a:ext cx="5334000" cy="5334000"/>
          </a:xfrm>
          <a:prstGeom prst="rect">
            <a:avLst/>
          </a:prstGeom>
          <a:solidFill>
            <a:schemeClr val="bg1"/>
          </a:solidFill>
        </p:spPr>
      </p:pic>
    </p:spTree>
    <p:extLst>
      <p:ext uri="{BB962C8B-B14F-4D97-AF65-F5344CB8AC3E}">
        <p14:creationId xmlns:p14="http://schemas.microsoft.com/office/powerpoint/2010/main" val="13123213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46</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2.4.5 Caractéristiques statistiques par station</a:t>
            </a:r>
          </a:p>
          <a:p>
            <a:pPr algn="just">
              <a:lnSpc>
                <a:spcPct val="100000"/>
              </a:lnSpc>
            </a:pPr>
            <a:r>
              <a:rPr lang="fr-FR" sz="2200" dirty="0" smtClean="0">
                <a:latin typeface="Arial" charset="0"/>
                <a:ea typeface="Arial" charset="0"/>
                <a:cs typeface="Arial" charset="0"/>
              </a:rPr>
              <a:t>2.4.5.</a:t>
            </a:r>
            <a:r>
              <a:rPr lang="en-US" altLang="zh-CN" sz="2200" dirty="0" smtClean="0">
                <a:latin typeface="Arial" charset="0"/>
                <a:ea typeface="Arial" charset="0"/>
                <a:cs typeface="Arial" charset="0"/>
              </a:rPr>
              <a:t>2</a:t>
            </a:r>
            <a:r>
              <a:rPr lang="fr-FR" sz="2200" dirty="0" smtClean="0">
                <a:latin typeface="Arial" charset="0"/>
                <a:ea typeface="Arial" charset="0"/>
                <a:cs typeface="Arial" charset="0"/>
              </a:rPr>
              <a:t> </a:t>
            </a:r>
            <a:r>
              <a:rPr lang="fr-FR" sz="2200" dirty="0" err="1" smtClean="0">
                <a:latin typeface="Arial" charset="0"/>
                <a:ea typeface="Arial" charset="0"/>
                <a:cs typeface="Arial" charset="0"/>
              </a:rPr>
              <a:t>Qjm</a:t>
            </a:r>
            <a:r>
              <a:rPr lang="fr-FR" sz="2200" dirty="0" smtClean="0">
                <a:latin typeface="Arial" charset="0"/>
                <a:ea typeface="Arial" charset="0"/>
                <a:cs typeface="Arial" charset="0"/>
              </a:rPr>
              <a:t> (LAML)</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407795"/>
            <a:ext cx="5313680" cy="5313680"/>
          </a:xfrm>
          <a:prstGeom prst="rect">
            <a:avLst/>
          </a:prstGeom>
          <a:solidFill>
            <a:schemeClr val="bg1"/>
          </a:solidFill>
        </p:spPr>
      </p:pic>
    </p:spTree>
    <p:extLst>
      <p:ext uri="{BB962C8B-B14F-4D97-AF65-F5344CB8AC3E}">
        <p14:creationId xmlns:p14="http://schemas.microsoft.com/office/powerpoint/2010/main" val="20232704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47</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2.4.5 Caractéristiques statistiques par station</a:t>
            </a:r>
          </a:p>
          <a:p>
            <a:pPr algn="just">
              <a:lnSpc>
                <a:spcPct val="100000"/>
              </a:lnSpc>
            </a:pPr>
            <a:r>
              <a:rPr lang="fr-FR" sz="2200" dirty="0" smtClean="0">
                <a:latin typeface="Arial" charset="0"/>
                <a:ea typeface="Arial" charset="0"/>
                <a:cs typeface="Arial" charset="0"/>
              </a:rPr>
              <a:t>2.4.5.</a:t>
            </a:r>
            <a:r>
              <a:rPr lang="en-US" altLang="zh-CN" sz="2200" dirty="0" smtClean="0">
                <a:latin typeface="Arial" charset="0"/>
                <a:ea typeface="Arial" charset="0"/>
                <a:cs typeface="Arial" charset="0"/>
              </a:rPr>
              <a:t>2</a:t>
            </a:r>
            <a:r>
              <a:rPr lang="fr-FR" sz="2200" dirty="0" smtClean="0">
                <a:latin typeface="Arial" charset="0"/>
                <a:ea typeface="Arial" charset="0"/>
                <a:cs typeface="Arial" charset="0"/>
              </a:rPr>
              <a:t> </a:t>
            </a:r>
            <a:r>
              <a:rPr lang="fr-FR" sz="2200" dirty="0" err="1" smtClean="0">
                <a:latin typeface="Arial" charset="0"/>
                <a:ea typeface="Arial" charset="0"/>
                <a:cs typeface="Arial" charset="0"/>
              </a:rPr>
              <a:t>Qjm</a:t>
            </a:r>
            <a:r>
              <a:rPr lang="fr-FR" sz="2200" dirty="0" smtClean="0">
                <a:latin typeface="Arial" charset="0"/>
                <a:ea typeface="Arial" charset="0"/>
                <a:cs typeface="Arial" charset="0"/>
              </a:rPr>
              <a:t> (LAMP)</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367155"/>
            <a:ext cx="5354320" cy="5354320"/>
          </a:xfrm>
          <a:prstGeom prst="rect">
            <a:avLst/>
          </a:prstGeom>
          <a:solidFill>
            <a:schemeClr val="bg1"/>
          </a:solidFill>
        </p:spPr>
      </p:pic>
    </p:spTree>
    <p:extLst>
      <p:ext uri="{BB962C8B-B14F-4D97-AF65-F5344CB8AC3E}">
        <p14:creationId xmlns:p14="http://schemas.microsoft.com/office/powerpoint/2010/main" val="19766018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48</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2.4.5 Caractéristiques statistiques par station</a:t>
            </a:r>
          </a:p>
          <a:p>
            <a:pPr algn="just">
              <a:lnSpc>
                <a:spcPct val="100000"/>
              </a:lnSpc>
            </a:pPr>
            <a:r>
              <a:rPr lang="fr-FR" sz="2200" dirty="0" smtClean="0">
                <a:latin typeface="Arial" charset="0"/>
                <a:ea typeface="Arial" charset="0"/>
                <a:cs typeface="Arial" charset="0"/>
              </a:rPr>
              <a:t>2.4.5.</a:t>
            </a:r>
            <a:r>
              <a:rPr lang="en-US" altLang="zh-CN" sz="2200" dirty="0" smtClean="0">
                <a:latin typeface="Arial" charset="0"/>
                <a:ea typeface="Arial" charset="0"/>
                <a:cs typeface="Arial" charset="0"/>
              </a:rPr>
              <a:t>2</a:t>
            </a:r>
            <a:r>
              <a:rPr lang="fr-FR" sz="2200" dirty="0" smtClean="0">
                <a:latin typeface="Arial" charset="0"/>
                <a:ea typeface="Arial" charset="0"/>
                <a:cs typeface="Arial" charset="0"/>
              </a:rPr>
              <a:t> </a:t>
            </a:r>
            <a:r>
              <a:rPr lang="fr-FR" sz="2200" dirty="0" err="1" smtClean="0">
                <a:latin typeface="Arial" charset="0"/>
                <a:ea typeface="Arial" charset="0"/>
                <a:cs typeface="Arial" charset="0"/>
              </a:rPr>
              <a:t>Qjm</a:t>
            </a:r>
            <a:r>
              <a:rPr lang="fr-FR" sz="2200" dirty="0" smtClean="0">
                <a:latin typeface="Arial" charset="0"/>
                <a:ea typeface="Arial" charset="0"/>
                <a:cs typeface="Arial" charset="0"/>
              </a:rPr>
              <a:t> (LAMR)</a:t>
            </a:r>
            <a:endParaRPr lang="fr-FR" sz="2200" dirty="0" smtClean="0"/>
          </a:p>
        </p:txBody>
      </p:sp>
    </p:spTree>
    <p:extLst>
      <p:ext uri="{BB962C8B-B14F-4D97-AF65-F5344CB8AC3E}">
        <p14:creationId xmlns:p14="http://schemas.microsoft.com/office/powerpoint/2010/main" val="11811300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49</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2.4.5 Caractéristiques statistiques par station</a:t>
            </a:r>
          </a:p>
          <a:p>
            <a:pPr algn="just">
              <a:lnSpc>
                <a:spcPct val="100000"/>
              </a:lnSpc>
            </a:pPr>
            <a:r>
              <a:rPr lang="fr-FR" sz="2200" dirty="0" smtClean="0">
                <a:latin typeface="Arial" charset="0"/>
                <a:ea typeface="Arial" charset="0"/>
                <a:cs typeface="Arial" charset="0"/>
              </a:rPr>
              <a:t>2.4.5.</a:t>
            </a:r>
            <a:r>
              <a:rPr lang="en-US" altLang="zh-CN" sz="2200" dirty="0" smtClean="0">
                <a:latin typeface="Arial" charset="0"/>
                <a:ea typeface="Arial" charset="0"/>
                <a:cs typeface="Arial" charset="0"/>
              </a:rPr>
              <a:t>2</a:t>
            </a:r>
            <a:r>
              <a:rPr lang="fr-FR" sz="2200" dirty="0" smtClean="0">
                <a:latin typeface="Arial" charset="0"/>
                <a:ea typeface="Arial" charset="0"/>
                <a:cs typeface="Arial" charset="0"/>
              </a:rPr>
              <a:t> </a:t>
            </a:r>
            <a:r>
              <a:rPr lang="fr-FR" sz="2200" dirty="0" err="1" smtClean="0">
                <a:latin typeface="Arial" charset="0"/>
                <a:ea typeface="Arial" charset="0"/>
                <a:cs typeface="Arial" charset="0"/>
              </a:rPr>
              <a:t>Qjm</a:t>
            </a:r>
            <a:r>
              <a:rPr lang="fr-FR" sz="2200" dirty="0" smtClean="0">
                <a:latin typeface="Arial" charset="0"/>
                <a:ea typeface="Arial" charset="0"/>
                <a:cs typeface="Arial" charset="0"/>
              </a:rPr>
              <a:t> (STJA)</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428115"/>
            <a:ext cx="5293360" cy="5293360"/>
          </a:xfrm>
          <a:prstGeom prst="rect">
            <a:avLst/>
          </a:prstGeom>
          <a:solidFill>
            <a:schemeClr val="bg1"/>
          </a:solidFill>
        </p:spPr>
      </p:pic>
    </p:spTree>
    <p:extLst>
      <p:ext uri="{BB962C8B-B14F-4D97-AF65-F5344CB8AC3E}">
        <p14:creationId xmlns:p14="http://schemas.microsoft.com/office/powerpoint/2010/main" val="250353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latin typeface="Arial" charset="0"/>
                <a:ea typeface="Arial" charset="0"/>
                <a:cs typeface="Arial" charset="0"/>
              </a:rPr>
              <a:t>Résultats </a:t>
            </a:r>
            <a:endParaRPr lang="fr-FR">
              <a:latin typeface="Arial" charset="0"/>
              <a:ea typeface="Arial" charset="0"/>
              <a:cs typeface="Arial" charset="0"/>
            </a:endParaRPr>
          </a:p>
        </p:txBody>
      </p:sp>
      <p:sp>
        <p:nvSpPr>
          <p:cNvPr id="3" name="Espace réservé du contenu 2"/>
          <p:cNvSpPr>
            <a:spLocks noGrp="1"/>
          </p:cNvSpPr>
          <p:nvPr>
            <p:ph idx="1"/>
          </p:nvPr>
        </p:nvSpPr>
        <p:spPr/>
        <p:txBody>
          <a:bodyPr/>
          <a:lstStyle/>
          <a:p>
            <a:r>
              <a:rPr lang="fr-FR" dirty="0" smtClean="0"/>
              <a:t>Cartographies des stations (climato-hydro) de la Martinique pour les différents B.V. hydrographique (partie 1, partie 2.1)</a:t>
            </a:r>
          </a:p>
          <a:p>
            <a:r>
              <a:rPr lang="fr-FR" dirty="0" smtClean="0"/>
              <a:t> </a:t>
            </a:r>
            <a:r>
              <a:rPr lang="fr-FR" dirty="0" err="1" smtClean="0"/>
              <a:t>Corrélogramme</a:t>
            </a:r>
            <a:r>
              <a:rPr lang="fr-FR" dirty="0" smtClean="0"/>
              <a:t> entre les stations climato (</a:t>
            </a:r>
            <a:r>
              <a:rPr lang="fr-FR" dirty="0" err="1" smtClean="0"/>
              <a:t>pr</a:t>
            </a:r>
            <a:r>
              <a:rPr lang="fr-FR" dirty="0" smtClean="0"/>
              <a:t>) ou les hydrographiques d’un même B.V. (partie 2.2, partie 2.3)</a:t>
            </a:r>
          </a:p>
          <a:p>
            <a:r>
              <a:rPr lang="fr-FR" dirty="0" smtClean="0"/>
              <a:t>Caractéristiques statistiques des stations hydrographiques  (partie 2.4)</a:t>
            </a:r>
          </a:p>
          <a:p>
            <a:r>
              <a:rPr lang="fr-FR" dirty="0" smtClean="0"/>
              <a:t>Nuages de points avec la régression linéaire qui montre l’impact de la distance sur la corrélation d’une station hydrographique à une station climato fixée (partie 2.5)</a:t>
            </a:r>
          </a:p>
          <a:p>
            <a:endParaRPr lang="fr-FR" dirty="0"/>
          </a:p>
        </p:txBody>
      </p:sp>
      <p:sp>
        <p:nvSpPr>
          <p:cNvPr id="4" name="Espace réservé du numéro de diapositive 3"/>
          <p:cNvSpPr>
            <a:spLocks noGrp="1"/>
          </p:cNvSpPr>
          <p:nvPr>
            <p:ph type="sldNum" sz="quarter" idx="12"/>
          </p:nvPr>
        </p:nvSpPr>
        <p:spPr/>
        <p:txBody>
          <a:bodyPr/>
          <a:lstStyle/>
          <a:p>
            <a:fld id="{CD712DBA-3B94-FA44-8A49-AA0A221C1FFE}" type="slidenum">
              <a:rPr lang="fr-FR" smtClean="0"/>
              <a:t>5</a:t>
            </a:fld>
            <a:endParaRPr lang="fr-FR"/>
          </a:p>
        </p:txBody>
      </p:sp>
    </p:spTree>
    <p:extLst>
      <p:ext uri="{BB962C8B-B14F-4D97-AF65-F5344CB8AC3E}">
        <p14:creationId xmlns:p14="http://schemas.microsoft.com/office/powerpoint/2010/main" val="9008119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50</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2.4.5 Caractéristiques statistiques par station</a:t>
            </a:r>
          </a:p>
          <a:p>
            <a:pPr algn="just">
              <a:lnSpc>
                <a:spcPct val="100000"/>
              </a:lnSpc>
            </a:pPr>
            <a:r>
              <a:rPr lang="fr-FR" sz="2200" dirty="0" smtClean="0">
                <a:latin typeface="Arial" charset="0"/>
                <a:ea typeface="Arial" charset="0"/>
                <a:cs typeface="Arial" charset="0"/>
              </a:rPr>
              <a:t>2.4.5.</a:t>
            </a:r>
            <a:r>
              <a:rPr lang="en-US" altLang="zh-CN" sz="2200" dirty="0" smtClean="0">
                <a:latin typeface="Arial" charset="0"/>
                <a:ea typeface="Arial" charset="0"/>
                <a:cs typeface="Arial" charset="0"/>
              </a:rPr>
              <a:t>2</a:t>
            </a:r>
            <a:r>
              <a:rPr lang="fr-FR" sz="2200" dirty="0" smtClean="0">
                <a:latin typeface="Arial" charset="0"/>
                <a:ea typeface="Arial" charset="0"/>
                <a:cs typeface="Arial" charset="0"/>
              </a:rPr>
              <a:t> </a:t>
            </a:r>
            <a:r>
              <a:rPr lang="fr-FR" sz="2200" dirty="0" err="1" smtClean="0">
                <a:latin typeface="Arial" charset="0"/>
                <a:ea typeface="Arial" charset="0"/>
                <a:cs typeface="Arial" charset="0"/>
              </a:rPr>
              <a:t>Qjm</a:t>
            </a:r>
            <a:r>
              <a:rPr lang="fr-FR" sz="2200" dirty="0" smtClean="0">
                <a:latin typeface="Arial" charset="0"/>
                <a:ea typeface="Arial" charset="0"/>
                <a:cs typeface="Arial" charset="0"/>
              </a:rPr>
              <a:t> (STJB)</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306195"/>
            <a:ext cx="5415280" cy="5415280"/>
          </a:xfrm>
          <a:prstGeom prst="rect">
            <a:avLst/>
          </a:prstGeom>
          <a:solidFill>
            <a:schemeClr val="bg1"/>
          </a:solidFill>
        </p:spPr>
      </p:pic>
    </p:spTree>
    <p:extLst>
      <p:ext uri="{BB962C8B-B14F-4D97-AF65-F5344CB8AC3E}">
        <p14:creationId xmlns:p14="http://schemas.microsoft.com/office/powerpoint/2010/main" val="13571252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51</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latin typeface="Arial" charset="0"/>
                <a:ea typeface="Arial" charset="0"/>
                <a:cs typeface="Arial" charset="0"/>
              </a:rPr>
              <a:t>2.4 Caractéristiques statistiques des données hydrographiques</a:t>
            </a:r>
          </a:p>
          <a:p>
            <a:pPr algn="just">
              <a:lnSpc>
                <a:spcPct val="100000"/>
              </a:lnSpc>
            </a:pPr>
            <a:r>
              <a:rPr lang="fr-FR" sz="2200" dirty="0" smtClean="0">
                <a:latin typeface="Arial" charset="0"/>
                <a:ea typeface="Arial" charset="0"/>
                <a:cs typeface="Arial" charset="0"/>
              </a:rPr>
              <a:t>2.4.5 Caractéristiques statistiques par station</a:t>
            </a:r>
          </a:p>
          <a:p>
            <a:pPr algn="just">
              <a:lnSpc>
                <a:spcPct val="100000"/>
              </a:lnSpc>
            </a:pPr>
            <a:r>
              <a:rPr lang="fr-FR" sz="2200" dirty="0" smtClean="0">
                <a:latin typeface="Arial" charset="0"/>
                <a:ea typeface="Arial" charset="0"/>
                <a:cs typeface="Arial" charset="0"/>
              </a:rPr>
              <a:t>2.4.5.</a:t>
            </a:r>
            <a:r>
              <a:rPr lang="en-US" altLang="zh-CN" sz="2200" dirty="0" smtClean="0">
                <a:latin typeface="Arial" charset="0"/>
                <a:ea typeface="Arial" charset="0"/>
                <a:cs typeface="Arial" charset="0"/>
              </a:rPr>
              <a:t>2</a:t>
            </a:r>
            <a:r>
              <a:rPr lang="fr-FR" sz="2200" dirty="0" smtClean="0">
                <a:latin typeface="Arial" charset="0"/>
                <a:ea typeface="Arial" charset="0"/>
                <a:cs typeface="Arial" charset="0"/>
              </a:rPr>
              <a:t> </a:t>
            </a:r>
            <a:r>
              <a:rPr lang="fr-FR" sz="2200" dirty="0" err="1" smtClean="0">
                <a:latin typeface="Arial" charset="0"/>
                <a:ea typeface="Arial" charset="0"/>
                <a:cs typeface="Arial" charset="0"/>
              </a:rPr>
              <a:t>Qjm</a:t>
            </a:r>
            <a:r>
              <a:rPr lang="fr-FR" sz="2200" dirty="0" smtClean="0">
                <a:latin typeface="Arial" charset="0"/>
                <a:ea typeface="Arial" charset="0"/>
                <a:cs typeface="Arial" charset="0"/>
              </a:rPr>
              <a:t> (STJS)</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367155"/>
            <a:ext cx="5354320" cy="5354320"/>
          </a:xfrm>
          <a:prstGeom prst="rect">
            <a:avLst/>
          </a:prstGeom>
          <a:solidFill>
            <a:schemeClr val="bg1"/>
          </a:solidFill>
        </p:spPr>
      </p:pic>
    </p:spTree>
    <p:extLst>
      <p:ext uri="{BB962C8B-B14F-4D97-AF65-F5344CB8AC3E}">
        <p14:creationId xmlns:p14="http://schemas.microsoft.com/office/powerpoint/2010/main" val="18292599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710640"/>
          </a:xfrm>
        </p:spPr>
        <p:txBody>
          <a:bodyPr>
            <a:normAutofit fontScale="90000"/>
          </a:bodyPr>
          <a:lstStyle/>
          <a:p>
            <a:r>
              <a:rPr lang="fr-FR" sz="2700" dirty="0">
                <a:latin typeface="Arial" charset="0"/>
                <a:ea typeface="Arial" charset="0"/>
                <a:cs typeface="Arial" charset="0"/>
              </a:rPr>
              <a:t>2.4 Caractéristiques statistiques des données </a:t>
            </a:r>
            <a:r>
              <a:rPr lang="fr-FR" sz="2700" dirty="0" smtClean="0">
                <a:latin typeface="Arial" charset="0"/>
                <a:ea typeface="Arial" charset="0"/>
                <a:cs typeface="Arial" charset="0"/>
              </a:rPr>
              <a:t>hydrographiques</a:t>
            </a:r>
            <a:br>
              <a:rPr lang="fr-FR" sz="2700" dirty="0" smtClean="0">
                <a:latin typeface="Arial" charset="0"/>
                <a:ea typeface="Arial" charset="0"/>
                <a:cs typeface="Arial" charset="0"/>
              </a:rPr>
            </a:br>
            <a:r>
              <a:rPr lang="fr-FR" sz="2700" dirty="0" smtClean="0">
                <a:latin typeface="Arial" charset="0"/>
                <a:ea typeface="Arial" charset="0"/>
                <a:cs typeface="Arial" charset="0"/>
              </a:rPr>
              <a:t>2.4.6 Synthèse </a:t>
            </a:r>
            <a:endParaRPr lang="fr-FR" dirty="0"/>
          </a:p>
        </p:txBody>
      </p:sp>
      <p:sp>
        <p:nvSpPr>
          <p:cNvPr id="3" name="Espace réservé du contenu 2"/>
          <p:cNvSpPr>
            <a:spLocks noGrp="1"/>
          </p:cNvSpPr>
          <p:nvPr>
            <p:ph idx="1"/>
          </p:nvPr>
        </p:nvSpPr>
        <p:spPr>
          <a:xfrm>
            <a:off x="838200" y="1255059"/>
            <a:ext cx="10515600" cy="4921904"/>
          </a:xfrm>
        </p:spPr>
        <p:txBody>
          <a:bodyPr>
            <a:normAutofit/>
          </a:bodyPr>
          <a:lstStyle/>
          <a:p>
            <a:pPr algn="just"/>
            <a:r>
              <a:rPr lang="fr-FR" sz="2000" dirty="0" smtClean="0">
                <a:latin typeface="Arial" charset="0"/>
                <a:ea typeface="Arial" charset="0"/>
                <a:cs typeface="Arial" charset="0"/>
              </a:rPr>
              <a:t>Les données hydrographiques manquent de la continuité et de la disponibilité qui influence d’avoir une compréhension complète</a:t>
            </a:r>
          </a:p>
          <a:p>
            <a:pPr algn="just"/>
            <a:r>
              <a:rPr lang="fr-FR" sz="2000" dirty="0" smtClean="0">
                <a:latin typeface="Arial" charset="0"/>
                <a:ea typeface="Arial" charset="0"/>
                <a:cs typeface="Arial" charset="0"/>
              </a:rPr>
              <a:t>Similarité sur la disponibilité des données par station entre le cas sur la hauteur d’eau et le débit journalier  </a:t>
            </a:r>
          </a:p>
          <a:p>
            <a:pPr algn="just"/>
            <a:r>
              <a:rPr lang="fr-FR" sz="2000" dirty="0" smtClean="0">
                <a:latin typeface="Arial" charset="0"/>
                <a:ea typeface="Arial" charset="0"/>
                <a:cs typeface="Arial" charset="0"/>
              </a:rPr>
              <a:t>Caractéristiques différentes selon les stations hydrographiques. Certaines stations ont une forte variabilité sur la climatologie. En même temps, il manque des données, le nombre des échantillons sont malheureusement pas grand</a:t>
            </a:r>
          </a:p>
          <a:p>
            <a:pPr algn="just"/>
            <a:r>
              <a:rPr lang="fr-FR" sz="2000" dirty="0" smtClean="0">
                <a:latin typeface="Arial" charset="0"/>
                <a:ea typeface="Arial" charset="0"/>
                <a:cs typeface="Arial" charset="0"/>
              </a:rPr>
              <a:t>Quand il y a une grande variabilité des données, les données ont une distribution encore moins gaussiennes. Au contraire, la distribution des données est proche à une distribution gaussienne quand la variabilité des données est petite.</a:t>
            </a:r>
          </a:p>
          <a:p>
            <a:pPr algn="just"/>
            <a:r>
              <a:rPr lang="fr-FR" sz="2000" dirty="0" smtClean="0">
                <a:latin typeface="Arial" charset="0"/>
                <a:ea typeface="Arial" charset="0"/>
                <a:cs typeface="Arial" charset="0"/>
              </a:rPr>
              <a:t>Il y a une influence de la topographie et de la géographie sur le système hydrographique</a:t>
            </a:r>
          </a:p>
          <a:p>
            <a:pPr marL="0" indent="0" algn="just">
              <a:buNone/>
            </a:pPr>
            <a:endParaRPr lang="fr-FR" sz="2000" dirty="0" smtClean="0">
              <a:latin typeface="Arial" charset="0"/>
              <a:ea typeface="Arial" charset="0"/>
              <a:cs typeface="Arial" charset="0"/>
            </a:endParaRPr>
          </a:p>
          <a:p>
            <a:pPr algn="just"/>
            <a:endParaRPr lang="fr-FR" sz="2000" dirty="0" smtClean="0">
              <a:latin typeface="Arial" charset="0"/>
              <a:ea typeface="Arial" charset="0"/>
              <a:cs typeface="Arial" charset="0"/>
            </a:endParaRPr>
          </a:p>
          <a:p>
            <a:pPr algn="just"/>
            <a:endParaRPr lang="fr-FR" sz="2000" dirty="0" smtClean="0">
              <a:latin typeface="Arial" charset="0"/>
              <a:ea typeface="Arial" charset="0"/>
              <a:cs typeface="Arial" charset="0"/>
            </a:endParaRPr>
          </a:p>
          <a:p>
            <a:pPr algn="just"/>
            <a:endParaRPr lang="fr-FR" sz="2000" dirty="0">
              <a:latin typeface="Arial" charset="0"/>
              <a:ea typeface="Arial" charset="0"/>
              <a:cs typeface="Arial" charset="0"/>
            </a:endParaRPr>
          </a:p>
        </p:txBody>
      </p:sp>
      <p:sp>
        <p:nvSpPr>
          <p:cNvPr id="4" name="Espace réservé du numéro de diapositive 3"/>
          <p:cNvSpPr>
            <a:spLocks noGrp="1"/>
          </p:cNvSpPr>
          <p:nvPr>
            <p:ph type="sldNum" sz="quarter" idx="12"/>
          </p:nvPr>
        </p:nvSpPr>
        <p:spPr/>
        <p:txBody>
          <a:bodyPr/>
          <a:lstStyle/>
          <a:p>
            <a:fld id="{CD712DBA-3B94-FA44-8A49-AA0A221C1FFE}" type="slidenum">
              <a:rPr lang="fr-FR" smtClean="0"/>
              <a:t>52</a:t>
            </a:fld>
            <a:endParaRPr lang="fr-FR"/>
          </a:p>
        </p:txBody>
      </p:sp>
    </p:spTree>
    <p:extLst>
      <p:ext uri="{BB962C8B-B14F-4D97-AF65-F5344CB8AC3E}">
        <p14:creationId xmlns:p14="http://schemas.microsoft.com/office/powerpoint/2010/main" val="20160257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53</a:t>
            </a:fld>
            <a:endParaRPr lang="fr-FR"/>
          </a:p>
        </p:txBody>
      </p:sp>
      <p:sp>
        <p:nvSpPr>
          <p:cNvPr id="5" name="Titre 1"/>
          <p:cNvSpPr>
            <a:spLocks noGrp="1"/>
          </p:cNvSpPr>
          <p:nvPr>
            <p:ph type="title"/>
          </p:nvPr>
        </p:nvSpPr>
        <p:spPr>
          <a:xfrm>
            <a:off x="533400" y="223025"/>
            <a:ext cx="10972800" cy="958076"/>
          </a:xfrm>
        </p:spPr>
        <p:txBody>
          <a:bodyPr>
            <a:noAutofit/>
          </a:bodyPr>
          <a:lstStyle/>
          <a:p>
            <a:pPr algn="just"/>
            <a:r>
              <a:rPr lang="fr-FR" sz="2400" dirty="0" smtClean="0">
                <a:latin typeface="Arial" charset="0"/>
                <a:ea typeface="Arial" charset="0"/>
                <a:cs typeface="Arial" charset="0"/>
              </a:rPr>
              <a:t>2.5 Impact des précipitations sur les variables hydrographiques du B.V. Lézarde</a:t>
            </a:r>
            <a:r>
              <a:rPr lang="fr-FR" sz="2200" dirty="0" smtClean="0">
                <a:latin typeface="Arial" charset="0"/>
                <a:ea typeface="Arial" charset="0"/>
                <a:cs typeface="Arial" charset="0"/>
              </a:rPr>
              <a:t/>
            </a:r>
            <a:br>
              <a:rPr lang="fr-FR" sz="2200" dirty="0" smtClean="0">
                <a:latin typeface="Arial" charset="0"/>
                <a:ea typeface="Arial" charset="0"/>
                <a:cs typeface="Arial" charset="0"/>
              </a:rPr>
            </a:br>
            <a:r>
              <a:rPr lang="fr-FR" sz="2200" dirty="0" smtClean="0">
                <a:latin typeface="Arial" charset="0"/>
                <a:ea typeface="Arial" charset="0"/>
                <a:cs typeface="Arial" charset="0"/>
              </a:rPr>
              <a:t>2.5.1 Combinaison entre la station météo LAMQ et les autres stations hydrographiques</a:t>
            </a:r>
            <a:br>
              <a:rPr lang="fr-FR" sz="2200" dirty="0" smtClean="0">
                <a:latin typeface="Arial" charset="0"/>
                <a:ea typeface="Arial" charset="0"/>
                <a:cs typeface="Arial" charset="0"/>
              </a:rPr>
            </a:br>
            <a:r>
              <a:rPr lang="fr-FR" sz="2000" dirty="0" smtClean="0">
                <a:latin typeface="Arial" charset="0"/>
                <a:ea typeface="Arial" charset="0"/>
                <a:cs typeface="Arial" charset="0"/>
              </a:rPr>
              <a:t>2.5.1.1 Représentation des combinaisons (carte)</a:t>
            </a:r>
            <a:endParaRPr lang="fr-FR" sz="2200"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5370" y="1323749"/>
            <a:ext cx="7638463" cy="5397726"/>
          </a:xfrm>
          <a:prstGeom prst="rect">
            <a:avLst/>
          </a:prstGeom>
        </p:spPr>
      </p:pic>
      <p:sp>
        <p:nvSpPr>
          <p:cNvPr id="9" name="ZoneTexte 8"/>
          <p:cNvSpPr txBox="1"/>
          <p:nvPr/>
        </p:nvSpPr>
        <p:spPr>
          <a:xfrm>
            <a:off x="9960429" y="2628900"/>
            <a:ext cx="2073728" cy="584775"/>
          </a:xfrm>
          <a:prstGeom prst="rect">
            <a:avLst/>
          </a:prstGeom>
          <a:noFill/>
        </p:spPr>
        <p:txBody>
          <a:bodyPr wrap="square" rtlCol="0">
            <a:spAutoFit/>
          </a:bodyPr>
          <a:lstStyle/>
          <a:p>
            <a:pPr algn="just"/>
            <a:r>
              <a:rPr lang="fr-FR" sz="1600" dirty="0" smtClean="0">
                <a:latin typeface="Arial" charset="0"/>
                <a:ea typeface="Arial" charset="0"/>
                <a:cs typeface="Arial" charset="0"/>
              </a:rPr>
              <a:t>Altitude de </a:t>
            </a:r>
            <a:r>
              <a:rPr lang="fr-FR" sz="1600" smtClean="0">
                <a:latin typeface="Arial" charset="0"/>
                <a:ea typeface="Arial" charset="0"/>
                <a:cs typeface="Arial" charset="0"/>
              </a:rPr>
              <a:t>la station LAMQ : 19 mètres</a:t>
            </a:r>
            <a:endParaRPr lang="fr-FR" sz="1600">
              <a:latin typeface="Arial" charset="0"/>
              <a:ea typeface="Arial" charset="0"/>
              <a:cs typeface="Arial" charset="0"/>
            </a:endParaRPr>
          </a:p>
        </p:txBody>
      </p:sp>
    </p:spTree>
    <p:extLst>
      <p:ext uri="{BB962C8B-B14F-4D97-AF65-F5344CB8AC3E}">
        <p14:creationId xmlns:p14="http://schemas.microsoft.com/office/powerpoint/2010/main" val="11219933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54</a:t>
            </a:fld>
            <a:endParaRPr lang="fr-FR"/>
          </a:p>
        </p:txBody>
      </p:sp>
      <p:sp>
        <p:nvSpPr>
          <p:cNvPr id="5" name="Titre 1"/>
          <p:cNvSpPr>
            <a:spLocks noGrp="1"/>
          </p:cNvSpPr>
          <p:nvPr>
            <p:ph type="title"/>
          </p:nvPr>
        </p:nvSpPr>
        <p:spPr>
          <a:xfrm>
            <a:off x="533400" y="365125"/>
            <a:ext cx="10972800" cy="815975"/>
          </a:xfrm>
        </p:spPr>
        <p:txBody>
          <a:bodyPr>
            <a:noAutofit/>
          </a:bodyPr>
          <a:lstStyle/>
          <a:p>
            <a:pPr algn="just"/>
            <a:r>
              <a:rPr lang="fr-FR" sz="2400" dirty="0" smtClean="0">
                <a:latin typeface="Arial" charset="0"/>
                <a:ea typeface="Arial" charset="0"/>
                <a:cs typeface="Arial" charset="0"/>
              </a:rPr>
              <a:t>2.5 Impact des précipitations sur les variables hydrographiques du B.V. Lézarde</a:t>
            </a:r>
            <a:r>
              <a:rPr lang="fr-FR" sz="2200" dirty="0" smtClean="0">
                <a:latin typeface="Arial" charset="0"/>
                <a:ea typeface="Arial" charset="0"/>
                <a:cs typeface="Arial" charset="0"/>
              </a:rPr>
              <a:t/>
            </a:r>
            <a:br>
              <a:rPr lang="fr-FR" sz="2200" dirty="0" smtClean="0">
                <a:latin typeface="Arial" charset="0"/>
                <a:ea typeface="Arial" charset="0"/>
                <a:cs typeface="Arial" charset="0"/>
              </a:rPr>
            </a:br>
            <a:r>
              <a:rPr lang="fr-FR" sz="2200" dirty="0" smtClean="0">
                <a:latin typeface="Arial" charset="0"/>
                <a:ea typeface="Arial" charset="0"/>
                <a:cs typeface="Arial" charset="0"/>
              </a:rPr>
              <a:t>2.5.1 Combinaison entre la station météo LAMQ et les autres stations hydrographiques</a:t>
            </a:r>
            <a:br>
              <a:rPr lang="fr-FR" sz="2200" dirty="0" smtClean="0">
                <a:latin typeface="Arial" charset="0"/>
                <a:ea typeface="Arial" charset="0"/>
                <a:cs typeface="Arial" charset="0"/>
              </a:rPr>
            </a:br>
            <a:r>
              <a:rPr lang="fr-FR" sz="2000" dirty="0" smtClean="0">
                <a:latin typeface="Arial" charset="0"/>
                <a:ea typeface="Arial" charset="0"/>
                <a:cs typeface="Arial" charset="0"/>
              </a:rPr>
              <a:t>2.5.1.1 Représentation des combinaisons (tableau)</a:t>
            </a:r>
            <a:endParaRPr lang="fr-FR" sz="2200" dirty="0"/>
          </a:p>
        </p:txBody>
      </p:sp>
      <p:graphicFrame>
        <p:nvGraphicFramePr>
          <p:cNvPr id="15" name="Tableau 14"/>
          <p:cNvGraphicFramePr>
            <a:graphicFrameLocks noGrp="1"/>
          </p:cNvGraphicFramePr>
          <p:nvPr>
            <p:extLst>
              <p:ext uri="{D42A27DB-BD31-4B8C-83A1-F6EECF244321}">
                <p14:modId xmlns:p14="http://schemas.microsoft.com/office/powerpoint/2010/main" val="1391392021"/>
              </p:ext>
            </p:extLst>
          </p:nvPr>
        </p:nvGraphicFramePr>
        <p:xfrm>
          <a:off x="1879600" y="1892300"/>
          <a:ext cx="8432799" cy="3073400"/>
        </p:xfrm>
        <a:graphic>
          <a:graphicData uri="http://schemas.openxmlformats.org/drawingml/2006/table">
            <a:tbl>
              <a:tblPr/>
              <a:tblGrid>
                <a:gridCol w="1265872"/>
                <a:gridCol w="1284907"/>
                <a:gridCol w="961301"/>
                <a:gridCol w="1741763"/>
                <a:gridCol w="1665621"/>
                <a:gridCol w="1513335"/>
              </a:tblGrid>
              <a:tr h="419100">
                <a:tc>
                  <a:txBody>
                    <a:bodyPr/>
                    <a:lstStyle/>
                    <a:p>
                      <a:pPr algn="ctr" fontAlgn="ctr"/>
                      <a:r>
                        <a:rPr lang="fr-FR" sz="1200" b="1" i="0" u="none" strike="noStrike">
                          <a:solidFill>
                            <a:srgbClr val="000000"/>
                          </a:solidFill>
                          <a:effectLst/>
                          <a:latin typeface="Arial" charset="0"/>
                        </a:rPr>
                        <a:t>Station météo (Obs)</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Station hydro</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Distance (m)</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Différence d'altitude (hydro-pr, en mètres)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Correlation_Htemps</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Correlation_Qjm</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3200">
                <a:tc>
                  <a:txBody>
                    <a:bodyPr/>
                    <a:lstStyle/>
                    <a:p>
                      <a:pPr algn="ctr" fontAlgn="b"/>
                      <a:r>
                        <a:rPr lang="fr-FR" sz="1200" b="0" i="0" u="none" strike="noStrike">
                          <a:solidFill>
                            <a:srgbClr val="0070C0"/>
                          </a:solidFill>
                          <a:effectLst/>
                          <a:latin typeface="Arial" charset="0"/>
                        </a:rPr>
                        <a:t>LAMQ</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fr-FR" sz="1200" b="0" i="0" u="none" strike="noStrike">
                          <a:solidFill>
                            <a:srgbClr val="FF0000"/>
                          </a:solidFill>
                          <a:effectLst/>
                          <a:latin typeface="Arial" charset="0"/>
                        </a:rPr>
                        <a:t>LAMC</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is-IS" sz="1200" b="0" i="0" u="none" strike="noStrike">
                          <a:solidFill>
                            <a:srgbClr val="000000"/>
                          </a:solidFill>
                          <a:effectLst/>
                          <a:latin typeface="Arial" charset="0"/>
                        </a:rPr>
                        <a:t>3570,462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cs-CZ" sz="1200" b="0" i="0" u="none" strike="noStrike">
                          <a:solidFill>
                            <a:srgbClr val="000000"/>
                          </a:solidFill>
                          <a:effectLst/>
                          <a:latin typeface="Arial" charset="0"/>
                        </a:rPr>
                        <a:t>11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ru-RU" sz="1200" b="0" i="0" u="none" strike="noStrike">
                          <a:solidFill>
                            <a:srgbClr val="000000"/>
                          </a:solidFill>
                          <a:effectLst/>
                          <a:latin typeface="Arial" charset="0"/>
                        </a:rPr>
                        <a:t>0,557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is-IS" sz="1200" b="0" i="0" u="none" strike="noStrike">
                          <a:solidFill>
                            <a:srgbClr val="000000"/>
                          </a:solidFill>
                          <a:effectLst/>
                          <a:latin typeface="Arial" charset="0"/>
                        </a:rPr>
                        <a:t>0,520</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GMLD</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9707,626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152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0,371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0,374</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STJS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nb-NO" sz="1200" b="0" i="0" u="none" strike="noStrike">
                          <a:solidFill>
                            <a:srgbClr val="000000"/>
                          </a:solidFill>
                          <a:effectLst/>
                          <a:latin typeface="Arial" charset="0"/>
                        </a:rPr>
                        <a:t>7259,033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116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0,358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0,390</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LAML</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1749,152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bg-BG" sz="1200" b="0" i="0" u="none" strike="noStrike">
                          <a:solidFill>
                            <a:srgbClr val="000000"/>
                          </a:solidFill>
                          <a:effectLst/>
                          <a:latin typeface="Arial" charset="0"/>
                        </a:rPr>
                        <a:t>-4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0,253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0,438</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STJB</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11923,037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281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0,357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0,406</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LAMP</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942,491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bg-BG" sz="1200" b="0" i="0" u="none" strike="noStrike">
                          <a:solidFill>
                            <a:srgbClr val="000000"/>
                          </a:solidFill>
                          <a:effectLst/>
                          <a:latin typeface="Arial" charset="0"/>
                        </a:rPr>
                        <a:t>-4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0,398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0,365</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LAMG</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3565,050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-11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0,365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bg-BG" sz="1200" b="0" i="0" u="none" strike="noStrike">
                          <a:solidFill>
                            <a:srgbClr val="000000"/>
                          </a:solidFill>
                          <a:effectLst/>
                          <a:latin typeface="Arial" charset="0"/>
                        </a:rPr>
                        <a:t>/</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LAMR</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2437,010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21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0,483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0,443</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LAMM</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2687,306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ru-RU" sz="1200" b="0" i="0" u="none" strike="noStrike">
                          <a:solidFill>
                            <a:srgbClr val="000000"/>
                          </a:solidFill>
                          <a:effectLst/>
                          <a:latin typeface="Arial" charset="0"/>
                        </a:rPr>
                        <a:t>-16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0,412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bg-BG" sz="1200" b="0" i="0" u="none" strike="noStrike">
                          <a:solidFill>
                            <a:srgbClr val="000000"/>
                          </a:solidFill>
                          <a:effectLst/>
                          <a:latin typeface="Arial" charset="0"/>
                        </a:rPr>
                        <a:t>/</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GMPL</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4679,042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000000"/>
                          </a:solidFill>
                          <a:effectLst/>
                          <a:latin typeface="Arial" charset="0"/>
                        </a:rPr>
                        <a:t>35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0,408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0,424</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FDFB</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13684,386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481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0,241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0,203</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STJA</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11297,139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271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0,370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0,398</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159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fr-FR" sz="1200" b="0" i="0" u="none" strike="noStrike">
                          <a:solidFill>
                            <a:srgbClr val="FF0000"/>
                          </a:solidFill>
                          <a:effectLst/>
                          <a:latin typeface="Arial" charset="0"/>
                        </a:rPr>
                        <a:t>GMLP</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is-IS" sz="1200" b="0" i="0" u="none" strike="noStrike">
                          <a:solidFill>
                            <a:srgbClr val="000000"/>
                          </a:solidFill>
                          <a:effectLst/>
                          <a:latin typeface="Arial" charset="0"/>
                        </a:rPr>
                        <a:t>11231,453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is-IS" sz="1200" b="0" i="0" u="none" strike="noStrike">
                          <a:solidFill>
                            <a:srgbClr val="000000"/>
                          </a:solidFill>
                          <a:effectLst/>
                          <a:latin typeface="Arial" charset="0"/>
                        </a:rPr>
                        <a:t>231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200" b="0" i="0" u="none" strike="noStrike">
                          <a:solidFill>
                            <a:srgbClr val="000000"/>
                          </a:solidFill>
                          <a:effectLst/>
                          <a:latin typeface="Arial" charset="0"/>
                        </a:rPr>
                        <a:t>0,390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200" b="0" i="0" u="none" strike="noStrike" dirty="0">
                          <a:solidFill>
                            <a:srgbClr val="000000"/>
                          </a:solidFill>
                          <a:effectLst/>
                          <a:latin typeface="Arial" charset="0"/>
                        </a:rPr>
                        <a:t>0,374</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1761311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55</a:t>
            </a:fld>
            <a:endParaRPr lang="fr-FR"/>
          </a:p>
        </p:txBody>
      </p:sp>
      <p:sp>
        <p:nvSpPr>
          <p:cNvPr id="5" name="Titre 1"/>
          <p:cNvSpPr>
            <a:spLocks noGrp="1"/>
          </p:cNvSpPr>
          <p:nvPr>
            <p:ph type="title"/>
          </p:nvPr>
        </p:nvSpPr>
        <p:spPr>
          <a:xfrm>
            <a:off x="533400" y="293299"/>
            <a:ext cx="10972800" cy="887802"/>
          </a:xfrm>
        </p:spPr>
        <p:txBody>
          <a:bodyPr>
            <a:noAutofit/>
          </a:bodyPr>
          <a:lstStyle/>
          <a:p>
            <a:pPr algn="just"/>
            <a:r>
              <a:rPr lang="fr-FR" sz="2400" dirty="0" smtClean="0">
                <a:latin typeface="Arial" charset="0"/>
                <a:ea typeface="Arial" charset="0"/>
                <a:cs typeface="Arial" charset="0"/>
              </a:rPr>
              <a:t>2.5 Impact des précipitations sur les variables hydrographiques du B.V. Lézarde</a:t>
            </a:r>
            <a:r>
              <a:rPr lang="fr-FR" sz="2200" dirty="0" smtClean="0">
                <a:latin typeface="Arial" charset="0"/>
                <a:ea typeface="Arial" charset="0"/>
                <a:cs typeface="Arial" charset="0"/>
              </a:rPr>
              <a:t/>
            </a:r>
            <a:br>
              <a:rPr lang="fr-FR" sz="2200" dirty="0" smtClean="0">
                <a:latin typeface="Arial" charset="0"/>
                <a:ea typeface="Arial" charset="0"/>
                <a:cs typeface="Arial" charset="0"/>
              </a:rPr>
            </a:br>
            <a:r>
              <a:rPr lang="fr-FR" sz="2200" dirty="0" smtClean="0">
                <a:latin typeface="Arial" charset="0"/>
                <a:ea typeface="Arial" charset="0"/>
                <a:cs typeface="Arial" charset="0"/>
              </a:rPr>
              <a:t>2.5.1 Combinaison entre la station météo LAMQ et les autres stations hydrographiques</a:t>
            </a:r>
            <a:br>
              <a:rPr lang="fr-FR" sz="2200" dirty="0" smtClean="0">
                <a:latin typeface="Arial" charset="0"/>
                <a:ea typeface="Arial" charset="0"/>
                <a:cs typeface="Arial" charset="0"/>
              </a:rPr>
            </a:br>
            <a:r>
              <a:rPr lang="fr-FR" sz="2000" dirty="0" smtClean="0">
                <a:latin typeface="Arial" charset="0"/>
                <a:ea typeface="Arial" charset="0"/>
                <a:cs typeface="Arial" charset="0"/>
              </a:rPr>
              <a:t>2.5.1.2 Corrélation entre la station météo et les stations sur la </a:t>
            </a:r>
            <a:r>
              <a:rPr lang="fr-FR" sz="2000" dirty="0" err="1" smtClean="0">
                <a:latin typeface="Arial" charset="0"/>
                <a:ea typeface="Arial" charset="0"/>
                <a:cs typeface="Arial" charset="0"/>
              </a:rPr>
              <a:t>Htemps</a:t>
            </a:r>
            <a:r>
              <a:rPr lang="fr-FR" sz="2000" dirty="0" smtClean="0">
                <a:latin typeface="Arial" charset="0"/>
                <a:ea typeface="Arial" charset="0"/>
                <a:cs typeface="Arial" charset="0"/>
              </a:rPr>
              <a:t> (distance) </a:t>
            </a:r>
            <a:endParaRPr lang="fr-FR" sz="2200" dirty="0"/>
          </a:p>
        </p:txBody>
      </p:sp>
      <p:sp>
        <p:nvSpPr>
          <p:cNvPr id="7" name="ZoneTexte 6"/>
          <p:cNvSpPr txBox="1"/>
          <p:nvPr/>
        </p:nvSpPr>
        <p:spPr>
          <a:xfrm>
            <a:off x="889005" y="6125516"/>
            <a:ext cx="5762445" cy="461665"/>
          </a:xfrm>
          <a:prstGeom prst="rect">
            <a:avLst/>
          </a:prstGeom>
          <a:noFill/>
        </p:spPr>
        <p:txBody>
          <a:bodyPr wrap="square" rtlCol="0">
            <a:spAutoFit/>
          </a:bodyPr>
          <a:lstStyle/>
          <a:p>
            <a:r>
              <a:rPr lang="fr-FR" sz="1200" dirty="0">
                <a:latin typeface="Arial" charset="0"/>
                <a:ea typeface="Arial" charset="0"/>
                <a:cs typeface="Arial" charset="0"/>
              </a:rPr>
              <a:t> </a:t>
            </a:r>
            <a:r>
              <a:rPr lang="fr-FR" sz="1200" dirty="0" smtClean="0">
                <a:latin typeface="Arial" charset="0"/>
                <a:ea typeface="Arial" charset="0"/>
                <a:cs typeface="Arial" charset="0"/>
              </a:rPr>
              <a:t>* Stations en rouge : différence d’altitude en positive</a:t>
            </a:r>
          </a:p>
          <a:p>
            <a:r>
              <a:rPr lang="fr-FR" sz="1200" dirty="0" smtClean="0">
                <a:latin typeface="Arial" charset="0"/>
                <a:ea typeface="Arial" charset="0"/>
                <a:cs typeface="Arial" charset="0"/>
              </a:rPr>
              <a:t>** Stations en bleu : différence d’altitude en négative</a:t>
            </a:r>
          </a:p>
        </p:txBody>
      </p:sp>
      <p:pic>
        <p:nvPicPr>
          <p:cNvPr id="8" name="Image 7"/>
          <p:cNvPicPr>
            <a:picLocks noChangeAspect="1"/>
          </p:cNvPicPr>
          <p:nvPr/>
        </p:nvPicPr>
        <p:blipFill>
          <a:blip r:embed="rId2"/>
          <a:stretch>
            <a:fillRect/>
          </a:stretch>
        </p:blipFill>
        <p:spPr>
          <a:xfrm>
            <a:off x="689939" y="1424354"/>
            <a:ext cx="9614645" cy="4185138"/>
          </a:xfrm>
          <a:prstGeom prst="rect">
            <a:avLst/>
          </a:prstGeom>
        </p:spPr>
      </p:pic>
    </p:spTree>
    <p:extLst>
      <p:ext uri="{BB962C8B-B14F-4D97-AF65-F5344CB8AC3E}">
        <p14:creationId xmlns:p14="http://schemas.microsoft.com/office/powerpoint/2010/main" val="6532625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56</a:t>
            </a:fld>
            <a:endParaRPr lang="fr-FR"/>
          </a:p>
        </p:txBody>
      </p:sp>
      <p:sp>
        <p:nvSpPr>
          <p:cNvPr id="5" name="Titre 1"/>
          <p:cNvSpPr>
            <a:spLocks noGrp="1"/>
          </p:cNvSpPr>
          <p:nvPr>
            <p:ph type="title"/>
          </p:nvPr>
        </p:nvSpPr>
        <p:spPr>
          <a:xfrm>
            <a:off x="266700" y="328468"/>
            <a:ext cx="11658600" cy="887802"/>
          </a:xfrm>
        </p:spPr>
        <p:txBody>
          <a:bodyPr>
            <a:noAutofit/>
          </a:bodyPr>
          <a:lstStyle/>
          <a:p>
            <a:pPr algn="just"/>
            <a:r>
              <a:rPr lang="fr-FR" sz="2400" dirty="0" smtClean="0">
                <a:latin typeface="Arial" charset="0"/>
                <a:ea typeface="Arial" charset="0"/>
                <a:cs typeface="Arial" charset="0"/>
              </a:rPr>
              <a:t>2.5 Impact des précipitations sur les variables hydrographiques du B.V. Lézarde</a:t>
            </a:r>
            <a:r>
              <a:rPr lang="fr-FR" sz="2200" dirty="0" smtClean="0">
                <a:latin typeface="Arial" charset="0"/>
                <a:ea typeface="Arial" charset="0"/>
                <a:cs typeface="Arial" charset="0"/>
              </a:rPr>
              <a:t/>
            </a:r>
            <a:br>
              <a:rPr lang="fr-FR" sz="2200" dirty="0" smtClean="0">
                <a:latin typeface="Arial" charset="0"/>
                <a:ea typeface="Arial" charset="0"/>
                <a:cs typeface="Arial" charset="0"/>
              </a:rPr>
            </a:br>
            <a:r>
              <a:rPr lang="fr-FR" sz="2200" dirty="0" smtClean="0">
                <a:latin typeface="Arial" charset="0"/>
                <a:ea typeface="Arial" charset="0"/>
                <a:cs typeface="Arial" charset="0"/>
              </a:rPr>
              <a:t>2.5.1 Combinaison entre la station météo LAMQ et les autres stations hydrographiques</a:t>
            </a:r>
            <a:br>
              <a:rPr lang="fr-FR" sz="2200" dirty="0" smtClean="0">
                <a:latin typeface="Arial" charset="0"/>
                <a:ea typeface="Arial" charset="0"/>
                <a:cs typeface="Arial" charset="0"/>
              </a:rPr>
            </a:br>
            <a:r>
              <a:rPr lang="fr-FR" sz="2000" dirty="0" smtClean="0">
                <a:latin typeface="Arial" charset="0"/>
                <a:ea typeface="Arial" charset="0"/>
                <a:cs typeface="Arial" charset="0"/>
              </a:rPr>
              <a:t>2.5.1.2 Corrélation entre la station météo et les stations sur la </a:t>
            </a:r>
            <a:r>
              <a:rPr lang="fr-FR" sz="2000" dirty="0" err="1" smtClean="0">
                <a:latin typeface="Arial" charset="0"/>
                <a:ea typeface="Arial" charset="0"/>
                <a:cs typeface="Arial" charset="0"/>
              </a:rPr>
              <a:t>Htemps</a:t>
            </a:r>
            <a:r>
              <a:rPr lang="fr-FR" sz="2000" dirty="0" smtClean="0">
                <a:latin typeface="Arial" charset="0"/>
                <a:ea typeface="Arial" charset="0"/>
                <a:cs typeface="Arial" charset="0"/>
              </a:rPr>
              <a:t> (différence d’altitude, hydro-</a:t>
            </a:r>
            <a:r>
              <a:rPr lang="fr-FR" sz="2000" dirty="0" err="1" smtClean="0">
                <a:latin typeface="Arial" charset="0"/>
                <a:ea typeface="Arial" charset="0"/>
                <a:cs typeface="Arial" charset="0"/>
              </a:rPr>
              <a:t>pr</a:t>
            </a:r>
            <a:r>
              <a:rPr lang="fr-FR" sz="2000" dirty="0" smtClean="0">
                <a:latin typeface="Arial" charset="0"/>
                <a:ea typeface="Arial" charset="0"/>
                <a:cs typeface="Arial" charset="0"/>
              </a:rPr>
              <a:t>) </a:t>
            </a:r>
            <a:endParaRPr lang="fr-FR" sz="2200" dirty="0"/>
          </a:p>
        </p:txBody>
      </p:sp>
      <p:pic>
        <p:nvPicPr>
          <p:cNvPr id="10" name="Image 9"/>
          <p:cNvPicPr>
            <a:picLocks noChangeAspect="1"/>
          </p:cNvPicPr>
          <p:nvPr/>
        </p:nvPicPr>
        <p:blipFill>
          <a:blip r:embed="rId2"/>
          <a:stretch>
            <a:fillRect/>
          </a:stretch>
        </p:blipFill>
        <p:spPr>
          <a:xfrm>
            <a:off x="2482850" y="1657350"/>
            <a:ext cx="7226300" cy="3543300"/>
          </a:xfrm>
          <a:prstGeom prst="rect">
            <a:avLst/>
          </a:prstGeom>
        </p:spPr>
      </p:pic>
    </p:spTree>
    <p:extLst>
      <p:ext uri="{BB962C8B-B14F-4D97-AF65-F5344CB8AC3E}">
        <p14:creationId xmlns:p14="http://schemas.microsoft.com/office/powerpoint/2010/main" val="6914465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57</a:t>
            </a:fld>
            <a:endParaRPr lang="fr-FR"/>
          </a:p>
        </p:txBody>
      </p:sp>
      <p:sp>
        <p:nvSpPr>
          <p:cNvPr id="5" name="Titre 1"/>
          <p:cNvSpPr>
            <a:spLocks noGrp="1"/>
          </p:cNvSpPr>
          <p:nvPr>
            <p:ph type="title"/>
          </p:nvPr>
        </p:nvSpPr>
        <p:spPr>
          <a:xfrm>
            <a:off x="533400" y="293299"/>
            <a:ext cx="10972800" cy="887802"/>
          </a:xfrm>
        </p:spPr>
        <p:txBody>
          <a:bodyPr>
            <a:noAutofit/>
          </a:bodyPr>
          <a:lstStyle/>
          <a:p>
            <a:pPr algn="just"/>
            <a:r>
              <a:rPr lang="fr-FR" sz="2400" dirty="0" smtClean="0">
                <a:latin typeface="Arial" charset="0"/>
                <a:ea typeface="Arial" charset="0"/>
                <a:cs typeface="Arial" charset="0"/>
              </a:rPr>
              <a:t>2.5 Impact des précipitations sur les variables hydrographiques du B.V. Lézarde</a:t>
            </a:r>
            <a:r>
              <a:rPr lang="fr-FR" sz="2200" dirty="0" smtClean="0">
                <a:latin typeface="Arial" charset="0"/>
                <a:ea typeface="Arial" charset="0"/>
                <a:cs typeface="Arial" charset="0"/>
              </a:rPr>
              <a:t/>
            </a:r>
            <a:br>
              <a:rPr lang="fr-FR" sz="2200" dirty="0" smtClean="0">
                <a:latin typeface="Arial" charset="0"/>
                <a:ea typeface="Arial" charset="0"/>
                <a:cs typeface="Arial" charset="0"/>
              </a:rPr>
            </a:br>
            <a:r>
              <a:rPr lang="fr-FR" sz="2200" dirty="0" smtClean="0">
                <a:latin typeface="Arial" charset="0"/>
                <a:ea typeface="Arial" charset="0"/>
                <a:cs typeface="Arial" charset="0"/>
              </a:rPr>
              <a:t>2.5.1 Combinaison entre la station météo LAMQ et les autres stations hydrographiques</a:t>
            </a:r>
            <a:br>
              <a:rPr lang="fr-FR" sz="2200" dirty="0" smtClean="0">
                <a:latin typeface="Arial" charset="0"/>
                <a:ea typeface="Arial" charset="0"/>
                <a:cs typeface="Arial" charset="0"/>
              </a:rPr>
            </a:br>
            <a:r>
              <a:rPr lang="fr-FR" sz="2000" dirty="0" smtClean="0">
                <a:latin typeface="Arial" charset="0"/>
                <a:ea typeface="Arial" charset="0"/>
                <a:cs typeface="Arial" charset="0"/>
              </a:rPr>
              <a:t>2.5.1.3 Corrélation entre la station météo et les stations sur le </a:t>
            </a:r>
            <a:r>
              <a:rPr lang="fr-FR" sz="2000" dirty="0" err="1" smtClean="0">
                <a:latin typeface="Arial" charset="0"/>
                <a:ea typeface="Arial" charset="0"/>
                <a:cs typeface="Arial" charset="0"/>
              </a:rPr>
              <a:t>qjm</a:t>
            </a:r>
            <a:r>
              <a:rPr lang="fr-FR" sz="2000" dirty="0" smtClean="0">
                <a:latin typeface="Arial" charset="0"/>
                <a:ea typeface="Arial" charset="0"/>
                <a:cs typeface="Arial" charset="0"/>
              </a:rPr>
              <a:t> (distance)</a:t>
            </a:r>
            <a:endParaRPr lang="fr-FR" sz="2200" dirty="0"/>
          </a:p>
        </p:txBody>
      </p:sp>
      <p:pic>
        <p:nvPicPr>
          <p:cNvPr id="2" name="Image 1"/>
          <p:cNvPicPr>
            <a:picLocks noChangeAspect="1"/>
          </p:cNvPicPr>
          <p:nvPr/>
        </p:nvPicPr>
        <p:blipFill>
          <a:blip r:embed="rId2"/>
          <a:stretch>
            <a:fillRect/>
          </a:stretch>
        </p:blipFill>
        <p:spPr>
          <a:xfrm>
            <a:off x="2571750" y="1543050"/>
            <a:ext cx="7048500" cy="3771900"/>
          </a:xfrm>
          <a:prstGeom prst="rect">
            <a:avLst/>
          </a:prstGeom>
        </p:spPr>
      </p:pic>
    </p:spTree>
    <p:extLst>
      <p:ext uri="{BB962C8B-B14F-4D97-AF65-F5344CB8AC3E}">
        <p14:creationId xmlns:p14="http://schemas.microsoft.com/office/powerpoint/2010/main" val="8279539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58</a:t>
            </a:fld>
            <a:endParaRPr lang="fr-FR"/>
          </a:p>
        </p:txBody>
      </p:sp>
      <p:sp>
        <p:nvSpPr>
          <p:cNvPr id="5" name="Titre 1"/>
          <p:cNvSpPr>
            <a:spLocks noGrp="1"/>
          </p:cNvSpPr>
          <p:nvPr>
            <p:ph type="title"/>
          </p:nvPr>
        </p:nvSpPr>
        <p:spPr>
          <a:xfrm>
            <a:off x="533400" y="293299"/>
            <a:ext cx="11174186" cy="887802"/>
          </a:xfrm>
        </p:spPr>
        <p:txBody>
          <a:bodyPr>
            <a:noAutofit/>
          </a:bodyPr>
          <a:lstStyle/>
          <a:p>
            <a:pPr algn="just"/>
            <a:r>
              <a:rPr lang="fr-FR" sz="2400" dirty="0" smtClean="0">
                <a:latin typeface="Arial" charset="0"/>
                <a:ea typeface="Arial" charset="0"/>
                <a:cs typeface="Arial" charset="0"/>
              </a:rPr>
              <a:t>2.5 Impact des précipitations sur les variables hydrographiques du B.V. Lézarde</a:t>
            </a:r>
            <a:r>
              <a:rPr lang="fr-FR" sz="2200" dirty="0" smtClean="0">
                <a:latin typeface="Arial" charset="0"/>
                <a:ea typeface="Arial" charset="0"/>
                <a:cs typeface="Arial" charset="0"/>
              </a:rPr>
              <a:t/>
            </a:r>
            <a:br>
              <a:rPr lang="fr-FR" sz="2200" dirty="0" smtClean="0">
                <a:latin typeface="Arial" charset="0"/>
                <a:ea typeface="Arial" charset="0"/>
                <a:cs typeface="Arial" charset="0"/>
              </a:rPr>
            </a:br>
            <a:r>
              <a:rPr lang="fr-FR" sz="2200" dirty="0" smtClean="0">
                <a:latin typeface="Arial" charset="0"/>
                <a:ea typeface="Arial" charset="0"/>
                <a:cs typeface="Arial" charset="0"/>
              </a:rPr>
              <a:t>2.5.1 Combinaison entre la station météo LAMQ et les autres stations hydrographiques</a:t>
            </a:r>
            <a:br>
              <a:rPr lang="fr-FR" sz="2200" dirty="0" smtClean="0">
                <a:latin typeface="Arial" charset="0"/>
                <a:ea typeface="Arial" charset="0"/>
                <a:cs typeface="Arial" charset="0"/>
              </a:rPr>
            </a:br>
            <a:r>
              <a:rPr lang="fr-FR" sz="2000" dirty="0" smtClean="0">
                <a:latin typeface="Arial" charset="0"/>
                <a:ea typeface="Arial" charset="0"/>
                <a:cs typeface="Arial" charset="0"/>
              </a:rPr>
              <a:t>2.5.1.3 Corrélation entre la station météo et les stations sur le </a:t>
            </a:r>
            <a:r>
              <a:rPr lang="fr-FR" sz="2000" dirty="0" err="1" smtClean="0">
                <a:latin typeface="Arial" charset="0"/>
                <a:ea typeface="Arial" charset="0"/>
                <a:cs typeface="Arial" charset="0"/>
              </a:rPr>
              <a:t>Qjm</a:t>
            </a:r>
            <a:r>
              <a:rPr lang="fr-FR" sz="2000" dirty="0" smtClean="0">
                <a:latin typeface="Arial" charset="0"/>
                <a:ea typeface="Arial" charset="0"/>
                <a:cs typeface="Arial" charset="0"/>
              </a:rPr>
              <a:t> (</a:t>
            </a:r>
            <a:r>
              <a:rPr lang="fr-FR" sz="2000" dirty="0">
                <a:latin typeface="Arial" charset="0"/>
                <a:ea typeface="Arial" charset="0"/>
                <a:cs typeface="Arial" charset="0"/>
              </a:rPr>
              <a:t>différence d’altitude, </a:t>
            </a:r>
            <a:r>
              <a:rPr lang="fr-FR" sz="2000" dirty="0" smtClean="0">
                <a:latin typeface="Arial" charset="0"/>
                <a:ea typeface="Arial" charset="0"/>
                <a:cs typeface="Arial" charset="0"/>
              </a:rPr>
              <a:t>hydro-</a:t>
            </a:r>
            <a:r>
              <a:rPr lang="fr-FR" sz="2000" dirty="0" err="1" smtClean="0">
                <a:latin typeface="Arial" charset="0"/>
                <a:ea typeface="Arial" charset="0"/>
                <a:cs typeface="Arial" charset="0"/>
              </a:rPr>
              <a:t>pr</a:t>
            </a:r>
            <a:r>
              <a:rPr lang="fr-FR" sz="2000" dirty="0" smtClean="0">
                <a:latin typeface="Arial" charset="0"/>
                <a:ea typeface="Arial" charset="0"/>
                <a:cs typeface="Arial" charset="0"/>
              </a:rPr>
              <a:t>)</a:t>
            </a:r>
            <a:endParaRPr lang="fr-FR" sz="2000" dirty="0"/>
          </a:p>
        </p:txBody>
      </p:sp>
      <p:pic>
        <p:nvPicPr>
          <p:cNvPr id="2" name="Image 1"/>
          <p:cNvPicPr>
            <a:picLocks noChangeAspect="1"/>
          </p:cNvPicPr>
          <p:nvPr/>
        </p:nvPicPr>
        <p:blipFill>
          <a:blip r:embed="rId2"/>
          <a:stretch>
            <a:fillRect/>
          </a:stretch>
        </p:blipFill>
        <p:spPr>
          <a:xfrm>
            <a:off x="2482850" y="1644650"/>
            <a:ext cx="7226300" cy="3568700"/>
          </a:xfrm>
          <a:prstGeom prst="rect">
            <a:avLst/>
          </a:prstGeom>
        </p:spPr>
      </p:pic>
    </p:spTree>
    <p:extLst>
      <p:ext uri="{BB962C8B-B14F-4D97-AF65-F5344CB8AC3E}">
        <p14:creationId xmlns:p14="http://schemas.microsoft.com/office/powerpoint/2010/main" val="6720785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59</a:t>
            </a:fld>
            <a:endParaRPr lang="fr-FR"/>
          </a:p>
        </p:txBody>
      </p:sp>
      <p:sp>
        <p:nvSpPr>
          <p:cNvPr id="5" name="Titre 1"/>
          <p:cNvSpPr>
            <a:spLocks noGrp="1"/>
          </p:cNvSpPr>
          <p:nvPr>
            <p:ph type="title"/>
          </p:nvPr>
        </p:nvSpPr>
        <p:spPr>
          <a:xfrm>
            <a:off x="533400" y="365125"/>
            <a:ext cx="10972800" cy="815975"/>
          </a:xfrm>
        </p:spPr>
        <p:txBody>
          <a:bodyPr>
            <a:noAutofit/>
          </a:bodyPr>
          <a:lstStyle/>
          <a:p>
            <a:pPr algn="just"/>
            <a:r>
              <a:rPr lang="fr-FR" sz="2400" dirty="0" smtClean="0">
                <a:latin typeface="Arial" charset="0"/>
                <a:ea typeface="Arial" charset="0"/>
                <a:cs typeface="Arial" charset="0"/>
              </a:rPr>
              <a:t>2.5 Impact des précipitations sur les variables hydrographiques du B.V. Lézarde</a:t>
            </a:r>
            <a:r>
              <a:rPr lang="fr-FR" sz="2200" dirty="0" smtClean="0">
                <a:latin typeface="Arial" charset="0"/>
                <a:ea typeface="Arial" charset="0"/>
                <a:cs typeface="Arial" charset="0"/>
              </a:rPr>
              <a:t/>
            </a:r>
            <a:br>
              <a:rPr lang="fr-FR" sz="2200" dirty="0" smtClean="0">
                <a:latin typeface="Arial" charset="0"/>
                <a:ea typeface="Arial" charset="0"/>
                <a:cs typeface="Arial" charset="0"/>
              </a:rPr>
            </a:br>
            <a:r>
              <a:rPr lang="fr-FR" sz="2200" dirty="0" smtClean="0">
                <a:latin typeface="Arial" charset="0"/>
                <a:ea typeface="Arial" charset="0"/>
                <a:cs typeface="Arial" charset="0"/>
              </a:rPr>
              <a:t>2.5.2 Combinaison entre la station météo STJL et les autres stations hydrographiques</a:t>
            </a:r>
            <a:br>
              <a:rPr lang="fr-FR" sz="2200" dirty="0" smtClean="0">
                <a:latin typeface="Arial" charset="0"/>
                <a:ea typeface="Arial" charset="0"/>
                <a:cs typeface="Arial" charset="0"/>
              </a:rPr>
            </a:br>
            <a:r>
              <a:rPr lang="fr-FR" sz="2000" dirty="0" smtClean="0">
                <a:latin typeface="Arial" charset="0"/>
                <a:ea typeface="Arial" charset="0"/>
                <a:cs typeface="Arial" charset="0"/>
              </a:rPr>
              <a:t>2.5.2.1 Représentation des combinaisons (carte)</a:t>
            </a:r>
            <a:endParaRPr lang="fr-FR" sz="2000"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6538" y="1268111"/>
            <a:ext cx="7458848" cy="5270801"/>
          </a:xfrm>
          <a:prstGeom prst="rect">
            <a:avLst/>
          </a:prstGeom>
        </p:spPr>
      </p:pic>
      <p:sp>
        <p:nvSpPr>
          <p:cNvPr id="6" name="ZoneTexte 5"/>
          <p:cNvSpPr txBox="1"/>
          <p:nvPr/>
        </p:nvSpPr>
        <p:spPr>
          <a:xfrm>
            <a:off x="9960429" y="2628900"/>
            <a:ext cx="2073728" cy="584775"/>
          </a:xfrm>
          <a:prstGeom prst="rect">
            <a:avLst/>
          </a:prstGeom>
          <a:noFill/>
        </p:spPr>
        <p:txBody>
          <a:bodyPr wrap="square" rtlCol="0">
            <a:spAutoFit/>
          </a:bodyPr>
          <a:lstStyle/>
          <a:p>
            <a:pPr algn="just"/>
            <a:r>
              <a:rPr lang="fr-FR" sz="1600" dirty="0" smtClean="0">
                <a:latin typeface="Arial" charset="0"/>
                <a:ea typeface="Arial" charset="0"/>
                <a:cs typeface="Arial" charset="0"/>
              </a:rPr>
              <a:t>Altitude de la station STJL : 65 mètres</a:t>
            </a:r>
            <a:endParaRPr lang="fr-FR" sz="1600" dirty="0">
              <a:latin typeface="Arial" charset="0"/>
              <a:ea typeface="Arial" charset="0"/>
              <a:cs typeface="Arial" charset="0"/>
            </a:endParaRPr>
          </a:p>
        </p:txBody>
      </p:sp>
    </p:spTree>
    <p:extLst>
      <p:ext uri="{BB962C8B-B14F-4D97-AF65-F5344CB8AC3E}">
        <p14:creationId xmlns:p14="http://schemas.microsoft.com/office/powerpoint/2010/main" val="2134532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93298" y="365126"/>
            <a:ext cx="11060502" cy="980596"/>
          </a:xfrm>
        </p:spPr>
        <p:txBody>
          <a:bodyPr>
            <a:normAutofit/>
          </a:bodyPr>
          <a:lstStyle/>
          <a:p>
            <a:r>
              <a:rPr lang="fr-FR" sz="3200" dirty="0" smtClean="0">
                <a:latin typeface="Arial" charset="0"/>
                <a:ea typeface="Arial" charset="0"/>
                <a:cs typeface="Arial" charset="0"/>
              </a:rPr>
              <a:t>1. Répartitions des stations météo-hydrographiques par B.V. </a:t>
            </a:r>
            <a:endParaRPr lang="fr-FR" sz="3200" dirty="0">
              <a:latin typeface="Arial" charset="0"/>
              <a:ea typeface="Arial" charset="0"/>
              <a:cs typeface="Arial" charset="0"/>
            </a:endParaRPr>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7438" y="1528284"/>
            <a:ext cx="7611313" cy="5010628"/>
          </a:xfrm>
        </p:spPr>
      </p:pic>
      <p:sp>
        <p:nvSpPr>
          <p:cNvPr id="4" name="Espace réservé du numéro de diapositive 3"/>
          <p:cNvSpPr>
            <a:spLocks noGrp="1"/>
          </p:cNvSpPr>
          <p:nvPr>
            <p:ph type="sldNum" sz="quarter" idx="12"/>
          </p:nvPr>
        </p:nvSpPr>
        <p:spPr/>
        <p:txBody>
          <a:bodyPr/>
          <a:lstStyle/>
          <a:p>
            <a:fld id="{CD712DBA-3B94-FA44-8A49-AA0A221C1FFE}" type="slidenum">
              <a:rPr lang="fr-FR" smtClean="0"/>
              <a:t>6</a:t>
            </a:fld>
            <a:endParaRPr lang="fr-FR"/>
          </a:p>
        </p:txBody>
      </p:sp>
      <p:sp>
        <p:nvSpPr>
          <p:cNvPr id="7" name="ZoneTexte 6"/>
          <p:cNvSpPr txBox="1"/>
          <p:nvPr/>
        </p:nvSpPr>
        <p:spPr>
          <a:xfrm>
            <a:off x="8396451" y="2419875"/>
            <a:ext cx="3171497" cy="1754326"/>
          </a:xfrm>
          <a:prstGeom prst="rect">
            <a:avLst/>
          </a:prstGeom>
          <a:noFill/>
        </p:spPr>
        <p:txBody>
          <a:bodyPr wrap="square" rtlCol="0">
            <a:spAutoFit/>
          </a:bodyPr>
          <a:lstStyle/>
          <a:p>
            <a:pPr algn="just"/>
            <a:endParaRPr lang="fr-FR" dirty="0">
              <a:latin typeface="Arial" charset="0"/>
              <a:ea typeface="Arial" charset="0"/>
              <a:cs typeface="Arial" charset="0"/>
            </a:endParaRPr>
          </a:p>
          <a:p>
            <a:pPr algn="just"/>
            <a:r>
              <a:rPr lang="fr-FR" dirty="0" smtClean="0">
                <a:latin typeface="Arial" charset="0"/>
                <a:ea typeface="Arial" charset="0"/>
                <a:cs typeface="Arial" charset="0"/>
              </a:rPr>
              <a:t>7 B.V. ont au moins une station météo et une station hydrographique, mais le B.V. Lézarde représente le plus de combinaisons de stations. </a:t>
            </a:r>
            <a:endParaRPr lang="fr-FR" dirty="0">
              <a:latin typeface="Arial" charset="0"/>
              <a:ea typeface="Arial" charset="0"/>
              <a:cs typeface="Arial" charset="0"/>
            </a:endParaRPr>
          </a:p>
        </p:txBody>
      </p:sp>
    </p:spTree>
    <p:extLst>
      <p:ext uri="{BB962C8B-B14F-4D97-AF65-F5344CB8AC3E}">
        <p14:creationId xmlns:p14="http://schemas.microsoft.com/office/powerpoint/2010/main" val="11972026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60</a:t>
            </a:fld>
            <a:endParaRPr lang="fr-FR"/>
          </a:p>
        </p:txBody>
      </p:sp>
      <p:sp>
        <p:nvSpPr>
          <p:cNvPr id="5" name="Titre 1"/>
          <p:cNvSpPr>
            <a:spLocks noGrp="1"/>
          </p:cNvSpPr>
          <p:nvPr>
            <p:ph type="title"/>
          </p:nvPr>
        </p:nvSpPr>
        <p:spPr>
          <a:xfrm>
            <a:off x="533400" y="365125"/>
            <a:ext cx="10972800" cy="815975"/>
          </a:xfrm>
        </p:spPr>
        <p:txBody>
          <a:bodyPr>
            <a:noAutofit/>
          </a:bodyPr>
          <a:lstStyle/>
          <a:p>
            <a:pPr algn="just"/>
            <a:r>
              <a:rPr lang="fr-FR" sz="2400" dirty="0" smtClean="0">
                <a:latin typeface="Arial" charset="0"/>
                <a:ea typeface="Arial" charset="0"/>
                <a:cs typeface="Arial" charset="0"/>
              </a:rPr>
              <a:t>2.5 Impact des précipitations sur les variables hydrographiques du B.V. Lézarde</a:t>
            </a:r>
            <a:r>
              <a:rPr lang="fr-FR" sz="2200" dirty="0" smtClean="0">
                <a:latin typeface="Arial" charset="0"/>
                <a:ea typeface="Arial" charset="0"/>
                <a:cs typeface="Arial" charset="0"/>
              </a:rPr>
              <a:t/>
            </a:r>
            <a:br>
              <a:rPr lang="fr-FR" sz="2200" dirty="0" smtClean="0">
                <a:latin typeface="Arial" charset="0"/>
                <a:ea typeface="Arial" charset="0"/>
                <a:cs typeface="Arial" charset="0"/>
              </a:rPr>
            </a:br>
            <a:r>
              <a:rPr lang="fr-FR" sz="2200" dirty="0" smtClean="0">
                <a:latin typeface="Arial" charset="0"/>
                <a:ea typeface="Arial" charset="0"/>
                <a:cs typeface="Arial" charset="0"/>
              </a:rPr>
              <a:t>2.5.2 Combinaison entre la station météo STJL et les autres stations hydrographiques</a:t>
            </a:r>
            <a:br>
              <a:rPr lang="fr-FR" sz="2200" dirty="0" smtClean="0">
                <a:latin typeface="Arial" charset="0"/>
                <a:ea typeface="Arial" charset="0"/>
                <a:cs typeface="Arial" charset="0"/>
              </a:rPr>
            </a:br>
            <a:r>
              <a:rPr lang="fr-FR" sz="2000" dirty="0" smtClean="0">
                <a:latin typeface="Arial" charset="0"/>
                <a:ea typeface="Arial" charset="0"/>
                <a:cs typeface="Arial" charset="0"/>
              </a:rPr>
              <a:t>2.5.2.1 Représentation des combinaisons (tableau)</a:t>
            </a:r>
            <a:endParaRPr lang="fr-FR" sz="2000" dirty="0"/>
          </a:p>
        </p:txBody>
      </p:sp>
      <p:graphicFrame>
        <p:nvGraphicFramePr>
          <p:cNvPr id="7" name="Tableau 6"/>
          <p:cNvGraphicFramePr>
            <a:graphicFrameLocks noGrp="1"/>
          </p:cNvGraphicFramePr>
          <p:nvPr>
            <p:extLst>
              <p:ext uri="{D42A27DB-BD31-4B8C-83A1-F6EECF244321}">
                <p14:modId xmlns:p14="http://schemas.microsoft.com/office/powerpoint/2010/main" val="1824144170"/>
              </p:ext>
            </p:extLst>
          </p:nvPr>
        </p:nvGraphicFramePr>
        <p:xfrm>
          <a:off x="1879600" y="1892300"/>
          <a:ext cx="8432799" cy="3073400"/>
        </p:xfrm>
        <a:graphic>
          <a:graphicData uri="http://schemas.openxmlformats.org/drawingml/2006/table">
            <a:tbl>
              <a:tblPr/>
              <a:tblGrid>
                <a:gridCol w="1265872"/>
                <a:gridCol w="1284907"/>
                <a:gridCol w="961301"/>
                <a:gridCol w="1741763"/>
                <a:gridCol w="1665621"/>
                <a:gridCol w="1513335"/>
              </a:tblGrid>
              <a:tr h="419100">
                <a:tc>
                  <a:txBody>
                    <a:bodyPr/>
                    <a:lstStyle/>
                    <a:p>
                      <a:pPr algn="ctr" fontAlgn="ctr"/>
                      <a:r>
                        <a:rPr lang="fr-FR" sz="1200" b="1" i="0" u="none" strike="noStrike">
                          <a:solidFill>
                            <a:srgbClr val="000000"/>
                          </a:solidFill>
                          <a:effectLst/>
                          <a:latin typeface="Arial" charset="0"/>
                        </a:rPr>
                        <a:t>Station météo (Obs)</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Station hydro</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Distance (m)</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Différence d'altitude (hydro-pr, en mètres)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Correlation_Htemps</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Correlation_Qjm</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3200">
                <a:tc>
                  <a:txBody>
                    <a:bodyPr/>
                    <a:lstStyle/>
                    <a:p>
                      <a:pPr algn="ctr" fontAlgn="b"/>
                      <a:r>
                        <a:rPr lang="fr-FR" sz="1200" b="0" i="0" u="none" strike="noStrike">
                          <a:solidFill>
                            <a:srgbClr val="0070C0"/>
                          </a:solidFill>
                          <a:effectLst/>
                          <a:latin typeface="Arial" charset="0"/>
                        </a:rPr>
                        <a:t>STJL</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fr-FR" sz="1200" b="0" i="0" u="none" strike="noStrike">
                          <a:solidFill>
                            <a:srgbClr val="FF0000"/>
                          </a:solidFill>
                          <a:effectLst/>
                          <a:latin typeface="Arial" charset="0"/>
                        </a:rPr>
                        <a:t>LAMC</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is-IS" sz="1200" b="0" i="0" u="none" strike="noStrike">
                          <a:solidFill>
                            <a:srgbClr val="000000"/>
                          </a:solidFill>
                          <a:effectLst/>
                          <a:latin typeface="Arial" charset="0"/>
                        </a:rPr>
                        <a:t>6148,433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bg-BG" sz="1200" b="0" i="0" u="none" strike="noStrike">
                          <a:solidFill>
                            <a:srgbClr val="000000"/>
                          </a:solidFill>
                          <a:effectLst/>
                          <a:latin typeface="Arial" charset="0"/>
                        </a:rPr>
                        <a:t>-35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cs-CZ" sz="1200" b="0" i="0" u="none" strike="noStrike">
                          <a:solidFill>
                            <a:srgbClr val="000000"/>
                          </a:solidFill>
                          <a:effectLst/>
                          <a:latin typeface="Arial" charset="0"/>
                        </a:rPr>
                        <a:t>0,494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uk-UA" sz="1200" b="0" i="0" u="none" strike="noStrike">
                          <a:solidFill>
                            <a:srgbClr val="000000"/>
                          </a:solidFill>
                          <a:effectLst/>
                          <a:latin typeface="Arial" charset="0"/>
                        </a:rPr>
                        <a:t>0,437</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GMLD</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6947,436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106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0,390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0,398</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STJS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4991,058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000000"/>
                          </a:solidFill>
                          <a:effectLst/>
                          <a:latin typeface="Arial" charset="0"/>
                        </a:rPr>
                        <a:t>70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0,370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0,408</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LAML</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4336,023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-50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0,253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0,408</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STJB</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9750,311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235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0,360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i-FI" sz="1200" b="0" i="0" u="none" strike="noStrike">
                          <a:solidFill>
                            <a:srgbClr val="000000"/>
                          </a:solidFill>
                          <a:effectLst/>
                          <a:latin typeface="Arial" charset="0"/>
                        </a:rPr>
                        <a:t>0,418</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LAMP</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000000"/>
                          </a:solidFill>
                          <a:effectLst/>
                          <a:latin typeface="Arial" charset="0"/>
                        </a:rPr>
                        <a:t>3885,560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-50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0,407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0,374</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LAMG</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6316,150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-57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0,336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bg-BG" sz="1200" b="0" i="0" u="none" strike="noStrike">
                          <a:solidFill>
                            <a:srgbClr val="000000"/>
                          </a:solidFill>
                          <a:effectLst/>
                          <a:latin typeface="Arial" charset="0"/>
                        </a:rPr>
                        <a:t>/</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LAMR</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5365,192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-25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0,461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0,443</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LAMM</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5426,841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-62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0,395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bg-BG" sz="1200" b="0" i="0" u="none" strike="noStrike">
                          <a:solidFill>
                            <a:srgbClr val="000000"/>
                          </a:solidFill>
                          <a:effectLst/>
                          <a:latin typeface="Arial" charset="0"/>
                        </a:rPr>
                        <a:t>/</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GMPL</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i-FI" sz="1200" b="0" i="0" u="none" strike="noStrike">
                          <a:solidFill>
                            <a:srgbClr val="000000"/>
                          </a:solidFill>
                          <a:effectLst/>
                          <a:latin typeface="Arial" charset="0"/>
                        </a:rPr>
                        <a:t>1773,913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-11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0,408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0,417</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FDFB</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11672,543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000000"/>
                          </a:solidFill>
                          <a:effectLst/>
                          <a:latin typeface="Arial" charset="0"/>
                        </a:rPr>
                        <a:t>435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0,260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0,216</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STJA</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9118,262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225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0,378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0,400</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159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fr-FR" sz="1200" b="0" i="0" u="none" strike="noStrike">
                          <a:solidFill>
                            <a:srgbClr val="FF0000"/>
                          </a:solidFill>
                          <a:effectLst/>
                          <a:latin typeface="Arial" charset="0"/>
                        </a:rPr>
                        <a:t>GMLP</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1200" b="0" i="0" u="none" strike="noStrike">
                          <a:solidFill>
                            <a:srgbClr val="000000"/>
                          </a:solidFill>
                          <a:effectLst/>
                          <a:latin typeface="Arial" charset="0"/>
                        </a:rPr>
                        <a:t>8580,576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fi-FI" sz="1200" b="0" i="0" u="none" strike="noStrike">
                          <a:solidFill>
                            <a:srgbClr val="000000"/>
                          </a:solidFill>
                          <a:effectLst/>
                          <a:latin typeface="Arial" charset="0"/>
                        </a:rPr>
                        <a:t>185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is-IS" sz="1200" b="0" i="0" u="none" strike="noStrike">
                          <a:solidFill>
                            <a:srgbClr val="000000"/>
                          </a:solidFill>
                          <a:effectLst/>
                          <a:latin typeface="Arial" charset="0"/>
                        </a:rPr>
                        <a:t>0,406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fi-FI" sz="1200" b="0" i="0" u="none" strike="noStrike" dirty="0">
                          <a:solidFill>
                            <a:srgbClr val="000000"/>
                          </a:solidFill>
                          <a:effectLst/>
                          <a:latin typeface="Arial" charset="0"/>
                        </a:rPr>
                        <a:t>0,387</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609787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61</a:t>
            </a:fld>
            <a:endParaRPr lang="fr-FR"/>
          </a:p>
        </p:txBody>
      </p:sp>
      <p:sp>
        <p:nvSpPr>
          <p:cNvPr id="5" name="Titre 1"/>
          <p:cNvSpPr>
            <a:spLocks noGrp="1"/>
          </p:cNvSpPr>
          <p:nvPr>
            <p:ph type="title"/>
          </p:nvPr>
        </p:nvSpPr>
        <p:spPr>
          <a:xfrm>
            <a:off x="533400" y="365125"/>
            <a:ext cx="10972800" cy="815975"/>
          </a:xfrm>
        </p:spPr>
        <p:txBody>
          <a:bodyPr>
            <a:noAutofit/>
          </a:bodyPr>
          <a:lstStyle/>
          <a:p>
            <a:pPr algn="just"/>
            <a:r>
              <a:rPr lang="fr-FR" sz="2400" dirty="0" smtClean="0">
                <a:latin typeface="Arial" charset="0"/>
                <a:ea typeface="Arial" charset="0"/>
                <a:cs typeface="Arial" charset="0"/>
              </a:rPr>
              <a:t>2.5 Impact des précipitations sur les variables hydrographiques du B.V. Lézarde</a:t>
            </a:r>
            <a:r>
              <a:rPr lang="fr-FR" sz="2200" dirty="0" smtClean="0">
                <a:latin typeface="Arial" charset="0"/>
                <a:ea typeface="Arial" charset="0"/>
                <a:cs typeface="Arial" charset="0"/>
              </a:rPr>
              <a:t/>
            </a:r>
            <a:br>
              <a:rPr lang="fr-FR" sz="2200" dirty="0" smtClean="0">
                <a:latin typeface="Arial" charset="0"/>
                <a:ea typeface="Arial" charset="0"/>
                <a:cs typeface="Arial" charset="0"/>
              </a:rPr>
            </a:br>
            <a:r>
              <a:rPr lang="fr-FR" sz="2200" dirty="0" smtClean="0">
                <a:latin typeface="Arial" charset="0"/>
                <a:ea typeface="Arial" charset="0"/>
                <a:cs typeface="Arial" charset="0"/>
              </a:rPr>
              <a:t>2.5.2 Combinaison entre la station météo STJL et les autres stations hydrographiques</a:t>
            </a:r>
            <a:br>
              <a:rPr lang="fr-FR" sz="2200" dirty="0" smtClean="0">
                <a:latin typeface="Arial" charset="0"/>
                <a:ea typeface="Arial" charset="0"/>
                <a:cs typeface="Arial" charset="0"/>
              </a:rPr>
            </a:br>
            <a:r>
              <a:rPr lang="fr-FR" sz="2000" dirty="0" smtClean="0">
                <a:latin typeface="Arial" charset="0"/>
                <a:ea typeface="Arial" charset="0"/>
                <a:cs typeface="Arial" charset="0"/>
              </a:rPr>
              <a:t>2.5.2.2 Corrélation entre la station météo et les stations sur la </a:t>
            </a:r>
            <a:r>
              <a:rPr lang="fr-FR" sz="2000" dirty="0" err="1" smtClean="0">
                <a:latin typeface="Arial" charset="0"/>
                <a:ea typeface="Arial" charset="0"/>
                <a:cs typeface="Arial" charset="0"/>
              </a:rPr>
              <a:t>Htemps</a:t>
            </a:r>
            <a:r>
              <a:rPr lang="fr-FR" sz="2000" dirty="0" smtClean="0">
                <a:latin typeface="Arial" charset="0"/>
                <a:ea typeface="Arial" charset="0"/>
                <a:cs typeface="Arial" charset="0"/>
              </a:rPr>
              <a:t> (distance)</a:t>
            </a:r>
            <a:endParaRPr lang="fr-FR" sz="2000" dirty="0"/>
          </a:p>
        </p:txBody>
      </p:sp>
      <p:sp>
        <p:nvSpPr>
          <p:cNvPr id="7" name="ZoneTexte 6"/>
          <p:cNvSpPr txBox="1"/>
          <p:nvPr/>
        </p:nvSpPr>
        <p:spPr>
          <a:xfrm>
            <a:off x="889005" y="6125516"/>
            <a:ext cx="5762445" cy="461665"/>
          </a:xfrm>
          <a:prstGeom prst="rect">
            <a:avLst/>
          </a:prstGeom>
          <a:noFill/>
        </p:spPr>
        <p:txBody>
          <a:bodyPr wrap="square" rtlCol="0">
            <a:spAutoFit/>
          </a:bodyPr>
          <a:lstStyle/>
          <a:p>
            <a:r>
              <a:rPr lang="fr-FR" sz="1200" dirty="0">
                <a:latin typeface="Arial" charset="0"/>
                <a:ea typeface="Arial" charset="0"/>
                <a:cs typeface="Arial" charset="0"/>
              </a:rPr>
              <a:t> </a:t>
            </a:r>
            <a:r>
              <a:rPr lang="fr-FR" sz="1200" dirty="0" smtClean="0">
                <a:latin typeface="Arial" charset="0"/>
                <a:ea typeface="Arial" charset="0"/>
                <a:cs typeface="Arial" charset="0"/>
              </a:rPr>
              <a:t>* Stations en rouge : différence d’altitude en positive</a:t>
            </a:r>
          </a:p>
          <a:p>
            <a:r>
              <a:rPr lang="fr-FR" sz="1200" dirty="0" smtClean="0">
                <a:latin typeface="Arial" charset="0"/>
                <a:ea typeface="Arial" charset="0"/>
                <a:cs typeface="Arial" charset="0"/>
              </a:rPr>
              <a:t>** Stations en bleu : différence d’altitude en négative</a:t>
            </a:r>
          </a:p>
        </p:txBody>
      </p:sp>
      <p:pic>
        <p:nvPicPr>
          <p:cNvPr id="8" name="Image 7"/>
          <p:cNvPicPr>
            <a:picLocks noChangeAspect="1"/>
          </p:cNvPicPr>
          <p:nvPr/>
        </p:nvPicPr>
        <p:blipFill>
          <a:blip r:embed="rId2"/>
          <a:stretch>
            <a:fillRect/>
          </a:stretch>
        </p:blipFill>
        <p:spPr>
          <a:xfrm>
            <a:off x="1866900" y="1549400"/>
            <a:ext cx="8458200" cy="3759200"/>
          </a:xfrm>
          <a:prstGeom prst="rect">
            <a:avLst/>
          </a:prstGeom>
        </p:spPr>
      </p:pic>
    </p:spTree>
    <p:extLst>
      <p:ext uri="{BB962C8B-B14F-4D97-AF65-F5344CB8AC3E}">
        <p14:creationId xmlns:p14="http://schemas.microsoft.com/office/powerpoint/2010/main" val="5901924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62</a:t>
            </a:fld>
            <a:endParaRPr lang="fr-FR"/>
          </a:p>
        </p:txBody>
      </p:sp>
      <p:sp>
        <p:nvSpPr>
          <p:cNvPr id="5" name="Titre 1"/>
          <p:cNvSpPr>
            <a:spLocks noGrp="1"/>
          </p:cNvSpPr>
          <p:nvPr>
            <p:ph type="title"/>
          </p:nvPr>
        </p:nvSpPr>
        <p:spPr>
          <a:xfrm>
            <a:off x="298938" y="365125"/>
            <a:ext cx="11588262" cy="815975"/>
          </a:xfrm>
        </p:spPr>
        <p:txBody>
          <a:bodyPr>
            <a:noAutofit/>
          </a:bodyPr>
          <a:lstStyle/>
          <a:p>
            <a:pPr algn="just"/>
            <a:r>
              <a:rPr lang="fr-FR" sz="2400" dirty="0" smtClean="0">
                <a:latin typeface="Arial" charset="0"/>
                <a:ea typeface="Arial" charset="0"/>
                <a:cs typeface="Arial" charset="0"/>
              </a:rPr>
              <a:t>2.5 Impact des précipitations sur les variables hydrographiques du B.V. Lézarde</a:t>
            </a:r>
            <a:r>
              <a:rPr lang="fr-FR" sz="2200" dirty="0" smtClean="0">
                <a:latin typeface="Arial" charset="0"/>
                <a:ea typeface="Arial" charset="0"/>
                <a:cs typeface="Arial" charset="0"/>
              </a:rPr>
              <a:t/>
            </a:r>
            <a:br>
              <a:rPr lang="fr-FR" sz="2200" dirty="0" smtClean="0">
                <a:latin typeface="Arial" charset="0"/>
                <a:ea typeface="Arial" charset="0"/>
                <a:cs typeface="Arial" charset="0"/>
              </a:rPr>
            </a:br>
            <a:r>
              <a:rPr lang="fr-FR" sz="2200" dirty="0" smtClean="0">
                <a:latin typeface="Arial" charset="0"/>
                <a:ea typeface="Arial" charset="0"/>
                <a:cs typeface="Arial" charset="0"/>
              </a:rPr>
              <a:t>2.5.2 Combinaison entre la station météo STJL et les autres stations hydrographiques</a:t>
            </a:r>
            <a:br>
              <a:rPr lang="fr-FR" sz="2200" dirty="0" smtClean="0">
                <a:latin typeface="Arial" charset="0"/>
                <a:ea typeface="Arial" charset="0"/>
                <a:cs typeface="Arial" charset="0"/>
              </a:rPr>
            </a:br>
            <a:r>
              <a:rPr lang="fr-FR" sz="2000" dirty="0" smtClean="0">
                <a:latin typeface="Arial" charset="0"/>
                <a:ea typeface="Arial" charset="0"/>
                <a:cs typeface="Arial" charset="0"/>
              </a:rPr>
              <a:t>2.5.2.2 Corrélation entre la station météo et les stations sur la </a:t>
            </a:r>
            <a:r>
              <a:rPr lang="fr-FR" sz="2000" dirty="0" err="1" smtClean="0">
                <a:latin typeface="Arial" charset="0"/>
                <a:ea typeface="Arial" charset="0"/>
                <a:cs typeface="Arial" charset="0"/>
              </a:rPr>
              <a:t>Htemps</a:t>
            </a:r>
            <a:r>
              <a:rPr lang="fr-FR" sz="2000" dirty="0" smtClean="0">
                <a:latin typeface="Arial" charset="0"/>
                <a:ea typeface="Arial" charset="0"/>
                <a:cs typeface="Arial" charset="0"/>
              </a:rPr>
              <a:t> (différence d’altitude, hydro-</a:t>
            </a:r>
            <a:r>
              <a:rPr lang="fr-FR" sz="2000" dirty="0" err="1" smtClean="0">
                <a:latin typeface="Arial" charset="0"/>
                <a:ea typeface="Arial" charset="0"/>
                <a:cs typeface="Arial" charset="0"/>
              </a:rPr>
              <a:t>pr</a:t>
            </a:r>
            <a:r>
              <a:rPr lang="fr-FR" sz="2000" dirty="0" smtClean="0">
                <a:latin typeface="Arial" charset="0"/>
                <a:ea typeface="Arial" charset="0"/>
                <a:cs typeface="Arial" charset="0"/>
              </a:rPr>
              <a:t>)</a:t>
            </a:r>
            <a:endParaRPr lang="fr-FR" sz="2000" dirty="0"/>
          </a:p>
        </p:txBody>
      </p:sp>
      <p:pic>
        <p:nvPicPr>
          <p:cNvPr id="3" name="Image 2"/>
          <p:cNvPicPr>
            <a:picLocks noChangeAspect="1"/>
          </p:cNvPicPr>
          <p:nvPr/>
        </p:nvPicPr>
        <p:blipFill>
          <a:blip r:embed="rId2"/>
          <a:stretch>
            <a:fillRect/>
          </a:stretch>
        </p:blipFill>
        <p:spPr>
          <a:xfrm>
            <a:off x="2235200" y="1422400"/>
            <a:ext cx="7721600" cy="4013200"/>
          </a:xfrm>
          <a:prstGeom prst="rect">
            <a:avLst/>
          </a:prstGeom>
        </p:spPr>
      </p:pic>
    </p:spTree>
    <p:extLst>
      <p:ext uri="{BB962C8B-B14F-4D97-AF65-F5344CB8AC3E}">
        <p14:creationId xmlns:p14="http://schemas.microsoft.com/office/powerpoint/2010/main" val="9279128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63</a:t>
            </a:fld>
            <a:endParaRPr lang="fr-FR"/>
          </a:p>
        </p:txBody>
      </p:sp>
      <p:sp>
        <p:nvSpPr>
          <p:cNvPr id="5" name="Titre 1"/>
          <p:cNvSpPr>
            <a:spLocks noGrp="1"/>
          </p:cNvSpPr>
          <p:nvPr>
            <p:ph type="title"/>
          </p:nvPr>
        </p:nvSpPr>
        <p:spPr>
          <a:xfrm>
            <a:off x="533400" y="365125"/>
            <a:ext cx="10972800" cy="815975"/>
          </a:xfrm>
        </p:spPr>
        <p:txBody>
          <a:bodyPr>
            <a:noAutofit/>
          </a:bodyPr>
          <a:lstStyle/>
          <a:p>
            <a:pPr algn="just"/>
            <a:r>
              <a:rPr lang="fr-FR" sz="2400" dirty="0" smtClean="0">
                <a:latin typeface="Arial" charset="0"/>
                <a:ea typeface="Arial" charset="0"/>
                <a:cs typeface="Arial" charset="0"/>
              </a:rPr>
              <a:t>2.5 Impact des précipitations sur les variables hydrographiques du B.V. Lézarde</a:t>
            </a:r>
            <a:r>
              <a:rPr lang="fr-FR" sz="2200" dirty="0" smtClean="0">
                <a:latin typeface="Arial" charset="0"/>
                <a:ea typeface="Arial" charset="0"/>
                <a:cs typeface="Arial" charset="0"/>
              </a:rPr>
              <a:t/>
            </a:r>
            <a:br>
              <a:rPr lang="fr-FR" sz="2200" dirty="0" smtClean="0">
                <a:latin typeface="Arial" charset="0"/>
                <a:ea typeface="Arial" charset="0"/>
                <a:cs typeface="Arial" charset="0"/>
              </a:rPr>
            </a:br>
            <a:r>
              <a:rPr lang="fr-FR" sz="2200" dirty="0" smtClean="0">
                <a:latin typeface="Arial" charset="0"/>
                <a:ea typeface="Arial" charset="0"/>
                <a:cs typeface="Arial" charset="0"/>
              </a:rPr>
              <a:t>2.5.2 Combinaison entre la station météo STJL et les autres stations hydrographiques</a:t>
            </a:r>
            <a:r>
              <a:rPr lang="fr-FR" sz="2400" dirty="0" smtClean="0">
                <a:latin typeface="Arial" charset="0"/>
                <a:ea typeface="Arial" charset="0"/>
                <a:cs typeface="Arial" charset="0"/>
              </a:rPr>
              <a:t> </a:t>
            </a:r>
            <a:r>
              <a:rPr lang="fr-FR" sz="2000" dirty="0" smtClean="0">
                <a:latin typeface="Arial" charset="0"/>
                <a:ea typeface="Arial" charset="0"/>
                <a:cs typeface="Arial" charset="0"/>
              </a:rPr>
              <a:t>2.5.2.3 Corrélation entre la station météo et les stations sur le </a:t>
            </a:r>
            <a:r>
              <a:rPr lang="fr-FR" sz="2000" dirty="0" err="1" smtClean="0">
                <a:latin typeface="Arial" charset="0"/>
                <a:ea typeface="Arial" charset="0"/>
                <a:cs typeface="Arial" charset="0"/>
              </a:rPr>
              <a:t>qjm</a:t>
            </a:r>
            <a:r>
              <a:rPr lang="fr-FR" sz="2000" dirty="0" smtClean="0">
                <a:latin typeface="Arial" charset="0"/>
                <a:ea typeface="Arial" charset="0"/>
                <a:cs typeface="Arial" charset="0"/>
              </a:rPr>
              <a:t> (distance)</a:t>
            </a:r>
            <a:endParaRPr lang="fr-FR" sz="2000" dirty="0"/>
          </a:p>
        </p:txBody>
      </p:sp>
      <p:pic>
        <p:nvPicPr>
          <p:cNvPr id="2" name="Image 1"/>
          <p:cNvPicPr>
            <a:picLocks noChangeAspect="1"/>
          </p:cNvPicPr>
          <p:nvPr/>
        </p:nvPicPr>
        <p:blipFill>
          <a:blip r:embed="rId2"/>
          <a:stretch>
            <a:fillRect/>
          </a:stretch>
        </p:blipFill>
        <p:spPr>
          <a:xfrm>
            <a:off x="1866900" y="1549400"/>
            <a:ext cx="8458200" cy="3759200"/>
          </a:xfrm>
          <a:prstGeom prst="rect">
            <a:avLst/>
          </a:prstGeom>
        </p:spPr>
      </p:pic>
    </p:spTree>
    <p:extLst>
      <p:ext uri="{BB962C8B-B14F-4D97-AF65-F5344CB8AC3E}">
        <p14:creationId xmlns:p14="http://schemas.microsoft.com/office/powerpoint/2010/main" val="977157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64</a:t>
            </a:fld>
            <a:endParaRPr lang="fr-FR"/>
          </a:p>
        </p:txBody>
      </p:sp>
      <p:sp>
        <p:nvSpPr>
          <p:cNvPr id="5" name="Titre 1"/>
          <p:cNvSpPr>
            <a:spLocks noGrp="1"/>
          </p:cNvSpPr>
          <p:nvPr>
            <p:ph type="title"/>
          </p:nvPr>
        </p:nvSpPr>
        <p:spPr>
          <a:xfrm>
            <a:off x="310243" y="365125"/>
            <a:ext cx="11691257" cy="815975"/>
          </a:xfrm>
        </p:spPr>
        <p:txBody>
          <a:bodyPr>
            <a:noAutofit/>
          </a:bodyPr>
          <a:lstStyle/>
          <a:p>
            <a:pPr algn="just"/>
            <a:r>
              <a:rPr lang="fr-FR" sz="2400" dirty="0" smtClean="0">
                <a:latin typeface="Arial" charset="0"/>
                <a:ea typeface="Arial" charset="0"/>
                <a:cs typeface="Arial" charset="0"/>
              </a:rPr>
              <a:t>2.5 Impact des précipitations sur les variables hydrographiques du B.V. Lézarde</a:t>
            </a:r>
            <a:r>
              <a:rPr lang="fr-FR" sz="2200" dirty="0" smtClean="0">
                <a:latin typeface="Arial" charset="0"/>
                <a:ea typeface="Arial" charset="0"/>
                <a:cs typeface="Arial" charset="0"/>
              </a:rPr>
              <a:t/>
            </a:r>
            <a:br>
              <a:rPr lang="fr-FR" sz="2200" dirty="0" smtClean="0">
                <a:latin typeface="Arial" charset="0"/>
                <a:ea typeface="Arial" charset="0"/>
                <a:cs typeface="Arial" charset="0"/>
              </a:rPr>
            </a:br>
            <a:r>
              <a:rPr lang="fr-FR" sz="2200" dirty="0" smtClean="0">
                <a:latin typeface="Arial" charset="0"/>
                <a:ea typeface="Arial" charset="0"/>
                <a:cs typeface="Arial" charset="0"/>
              </a:rPr>
              <a:t>2.5.2 Combinaison entre la station météo STJL et les autres stations hydrographiques</a:t>
            </a:r>
            <a:r>
              <a:rPr lang="fr-FR" sz="2400" dirty="0" smtClean="0">
                <a:latin typeface="Arial" charset="0"/>
                <a:ea typeface="Arial" charset="0"/>
                <a:cs typeface="Arial" charset="0"/>
              </a:rPr>
              <a:t> </a:t>
            </a:r>
            <a:r>
              <a:rPr lang="fr-FR" sz="2000" dirty="0" smtClean="0">
                <a:latin typeface="Arial" charset="0"/>
                <a:ea typeface="Arial" charset="0"/>
                <a:cs typeface="Arial" charset="0"/>
              </a:rPr>
              <a:t>2.4.2.3 Corrélation entre la station météo et les stations sur le </a:t>
            </a:r>
            <a:r>
              <a:rPr lang="fr-FR" sz="2000" dirty="0" err="1" smtClean="0">
                <a:latin typeface="Arial" charset="0"/>
                <a:ea typeface="Arial" charset="0"/>
                <a:cs typeface="Arial" charset="0"/>
              </a:rPr>
              <a:t>qjm</a:t>
            </a:r>
            <a:r>
              <a:rPr lang="fr-FR" sz="2000" dirty="0">
                <a:latin typeface="Arial" charset="0"/>
                <a:ea typeface="Arial" charset="0"/>
                <a:cs typeface="Arial" charset="0"/>
              </a:rPr>
              <a:t> (différence d’altitude, hydro-</a:t>
            </a:r>
            <a:r>
              <a:rPr lang="fr-FR" sz="2000" dirty="0" err="1">
                <a:latin typeface="Arial" charset="0"/>
                <a:ea typeface="Arial" charset="0"/>
                <a:cs typeface="Arial" charset="0"/>
              </a:rPr>
              <a:t>pr</a:t>
            </a:r>
            <a:r>
              <a:rPr lang="fr-FR" sz="2000" dirty="0">
                <a:latin typeface="Arial" charset="0"/>
                <a:ea typeface="Arial" charset="0"/>
                <a:cs typeface="Arial" charset="0"/>
              </a:rPr>
              <a:t>)</a:t>
            </a:r>
            <a:endParaRPr lang="fr-FR" sz="2000" dirty="0"/>
          </a:p>
        </p:txBody>
      </p:sp>
      <p:pic>
        <p:nvPicPr>
          <p:cNvPr id="2" name="Image 1"/>
          <p:cNvPicPr>
            <a:picLocks noChangeAspect="1"/>
          </p:cNvPicPr>
          <p:nvPr/>
        </p:nvPicPr>
        <p:blipFill>
          <a:blip r:embed="rId2"/>
          <a:stretch>
            <a:fillRect/>
          </a:stretch>
        </p:blipFill>
        <p:spPr>
          <a:xfrm>
            <a:off x="2235200" y="1422400"/>
            <a:ext cx="7721600" cy="4013200"/>
          </a:xfrm>
          <a:prstGeom prst="rect">
            <a:avLst/>
          </a:prstGeom>
        </p:spPr>
      </p:pic>
    </p:spTree>
    <p:extLst>
      <p:ext uri="{BB962C8B-B14F-4D97-AF65-F5344CB8AC3E}">
        <p14:creationId xmlns:p14="http://schemas.microsoft.com/office/powerpoint/2010/main" val="21277559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65</a:t>
            </a:fld>
            <a:endParaRPr lang="fr-FR"/>
          </a:p>
        </p:txBody>
      </p:sp>
      <p:sp>
        <p:nvSpPr>
          <p:cNvPr id="5" name="Titre 1"/>
          <p:cNvSpPr>
            <a:spLocks noGrp="1"/>
          </p:cNvSpPr>
          <p:nvPr>
            <p:ph type="title"/>
          </p:nvPr>
        </p:nvSpPr>
        <p:spPr>
          <a:xfrm>
            <a:off x="533400" y="365125"/>
            <a:ext cx="10972800" cy="815975"/>
          </a:xfrm>
        </p:spPr>
        <p:txBody>
          <a:bodyPr>
            <a:noAutofit/>
          </a:bodyPr>
          <a:lstStyle/>
          <a:p>
            <a:pPr algn="just"/>
            <a:r>
              <a:rPr lang="fr-FR" sz="2400" dirty="0" smtClean="0">
                <a:latin typeface="Arial" charset="0"/>
                <a:ea typeface="Arial" charset="0"/>
                <a:cs typeface="Arial" charset="0"/>
              </a:rPr>
              <a:t>2.5 Impact des précipitations sur les variables hydrographiques du B.V. Lézarde</a:t>
            </a:r>
            <a:r>
              <a:rPr lang="fr-FR" sz="2200" dirty="0" smtClean="0">
                <a:latin typeface="Arial" charset="0"/>
                <a:ea typeface="Arial" charset="0"/>
                <a:cs typeface="Arial" charset="0"/>
              </a:rPr>
              <a:t/>
            </a:r>
            <a:br>
              <a:rPr lang="fr-FR" sz="2200" dirty="0" smtClean="0">
                <a:latin typeface="Arial" charset="0"/>
                <a:ea typeface="Arial" charset="0"/>
                <a:cs typeface="Arial" charset="0"/>
              </a:rPr>
            </a:br>
            <a:r>
              <a:rPr lang="fr-FR" sz="2200" dirty="0" smtClean="0">
                <a:latin typeface="Arial" charset="0"/>
                <a:ea typeface="Arial" charset="0"/>
                <a:cs typeface="Arial" charset="0"/>
              </a:rPr>
              <a:t>2.5.3 Combinaison entre la station météo STJO et les autres stations hydrographiques</a:t>
            </a:r>
            <a:br>
              <a:rPr lang="fr-FR" sz="2200" dirty="0" smtClean="0">
                <a:latin typeface="Arial" charset="0"/>
                <a:ea typeface="Arial" charset="0"/>
                <a:cs typeface="Arial" charset="0"/>
              </a:rPr>
            </a:br>
            <a:r>
              <a:rPr lang="fr-FR" sz="2000" dirty="0" smtClean="0">
                <a:latin typeface="Arial" charset="0"/>
                <a:ea typeface="Arial" charset="0"/>
                <a:cs typeface="Arial" charset="0"/>
              </a:rPr>
              <a:t>2.5.3.1 Représentation des combinaisons (carte)</a:t>
            </a:r>
            <a:endParaRPr lang="fr-FR" sz="2000"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528" y="1325804"/>
            <a:ext cx="7635555" cy="5395671"/>
          </a:xfrm>
          <a:prstGeom prst="rect">
            <a:avLst/>
          </a:prstGeom>
        </p:spPr>
      </p:pic>
      <p:sp>
        <p:nvSpPr>
          <p:cNvPr id="6" name="ZoneTexte 5"/>
          <p:cNvSpPr txBox="1"/>
          <p:nvPr/>
        </p:nvSpPr>
        <p:spPr>
          <a:xfrm>
            <a:off x="9960429" y="2628900"/>
            <a:ext cx="2073728" cy="584775"/>
          </a:xfrm>
          <a:prstGeom prst="rect">
            <a:avLst/>
          </a:prstGeom>
          <a:noFill/>
        </p:spPr>
        <p:txBody>
          <a:bodyPr wrap="square" rtlCol="0">
            <a:spAutoFit/>
          </a:bodyPr>
          <a:lstStyle/>
          <a:p>
            <a:pPr algn="just"/>
            <a:r>
              <a:rPr lang="fr-FR" sz="1600" dirty="0" smtClean="0">
                <a:latin typeface="Arial" charset="0"/>
                <a:ea typeface="Arial" charset="0"/>
                <a:cs typeface="Arial" charset="0"/>
              </a:rPr>
              <a:t>Altitude de la station STJO : 220 mètres</a:t>
            </a:r>
            <a:endParaRPr lang="fr-FR" sz="1600" dirty="0">
              <a:latin typeface="Arial" charset="0"/>
              <a:ea typeface="Arial" charset="0"/>
              <a:cs typeface="Arial" charset="0"/>
            </a:endParaRPr>
          </a:p>
        </p:txBody>
      </p:sp>
    </p:spTree>
    <p:extLst>
      <p:ext uri="{BB962C8B-B14F-4D97-AF65-F5344CB8AC3E}">
        <p14:creationId xmlns:p14="http://schemas.microsoft.com/office/powerpoint/2010/main" val="21193808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66</a:t>
            </a:fld>
            <a:endParaRPr lang="fr-FR"/>
          </a:p>
        </p:txBody>
      </p:sp>
      <p:sp>
        <p:nvSpPr>
          <p:cNvPr id="5" name="Titre 1"/>
          <p:cNvSpPr>
            <a:spLocks noGrp="1"/>
          </p:cNvSpPr>
          <p:nvPr>
            <p:ph type="title"/>
          </p:nvPr>
        </p:nvSpPr>
        <p:spPr>
          <a:xfrm>
            <a:off x="533400" y="365125"/>
            <a:ext cx="10972800" cy="815975"/>
          </a:xfrm>
        </p:spPr>
        <p:txBody>
          <a:bodyPr>
            <a:noAutofit/>
          </a:bodyPr>
          <a:lstStyle/>
          <a:p>
            <a:pPr algn="just"/>
            <a:r>
              <a:rPr lang="fr-FR" sz="2400" dirty="0" smtClean="0">
                <a:latin typeface="Arial" charset="0"/>
                <a:ea typeface="Arial" charset="0"/>
                <a:cs typeface="Arial" charset="0"/>
              </a:rPr>
              <a:t>2.5 Impact des précipitations sur les variables hydrographiques du B.V. Lézarde</a:t>
            </a:r>
            <a:r>
              <a:rPr lang="fr-FR" sz="2200" dirty="0" smtClean="0">
                <a:latin typeface="Arial" charset="0"/>
                <a:ea typeface="Arial" charset="0"/>
                <a:cs typeface="Arial" charset="0"/>
              </a:rPr>
              <a:t/>
            </a:r>
            <a:br>
              <a:rPr lang="fr-FR" sz="2200" dirty="0" smtClean="0">
                <a:latin typeface="Arial" charset="0"/>
                <a:ea typeface="Arial" charset="0"/>
                <a:cs typeface="Arial" charset="0"/>
              </a:rPr>
            </a:br>
            <a:r>
              <a:rPr lang="fr-FR" sz="2200" dirty="0" smtClean="0">
                <a:latin typeface="Arial" charset="0"/>
                <a:ea typeface="Arial" charset="0"/>
                <a:cs typeface="Arial" charset="0"/>
              </a:rPr>
              <a:t>2.5.3 Combinaison entre la station météo STJO et les autres stations hydrographiques</a:t>
            </a:r>
            <a:br>
              <a:rPr lang="fr-FR" sz="2200" dirty="0" smtClean="0">
                <a:latin typeface="Arial" charset="0"/>
                <a:ea typeface="Arial" charset="0"/>
                <a:cs typeface="Arial" charset="0"/>
              </a:rPr>
            </a:br>
            <a:r>
              <a:rPr lang="fr-FR" sz="2000" dirty="0" smtClean="0">
                <a:latin typeface="Arial" charset="0"/>
                <a:ea typeface="Arial" charset="0"/>
                <a:cs typeface="Arial" charset="0"/>
              </a:rPr>
              <a:t>2.5.3.1 Représentation des combinaisons (tableau)</a:t>
            </a:r>
            <a:endParaRPr lang="fr-FR" sz="2000" dirty="0"/>
          </a:p>
        </p:txBody>
      </p:sp>
      <p:graphicFrame>
        <p:nvGraphicFramePr>
          <p:cNvPr id="6" name="Tableau 5"/>
          <p:cNvGraphicFramePr>
            <a:graphicFrameLocks noGrp="1"/>
          </p:cNvGraphicFramePr>
          <p:nvPr>
            <p:extLst>
              <p:ext uri="{D42A27DB-BD31-4B8C-83A1-F6EECF244321}">
                <p14:modId xmlns:p14="http://schemas.microsoft.com/office/powerpoint/2010/main" val="1997862021"/>
              </p:ext>
            </p:extLst>
          </p:nvPr>
        </p:nvGraphicFramePr>
        <p:xfrm>
          <a:off x="1879600" y="1892300"/>
          <a:ext cx="8432799" cy="3073400"/>
        </p:xfrm>
        <a:graphic>
          <a:graphicData uri="http://schemas.openxmlformats.org/drawingml/2006/table">
            <a:tbl>
              <a:tblPr/>
              <a:tblGrid>
                <a:gridCol w="1265872"/>
                <a:gridCol w="1284907"/>
                <a:gridCol w="961301"/>
                <a:gridCol w="1741763"/>
                <a:gridCol w="1665621"/>
                <a:gridCol w="1513335"/>
              </a:tblGrid>
              <a:tr h="419100">
                <a:tc>
                  <a:txBody>
                    <a:bodyPr/>
                    <a:lstStyle/>
                    <a:p>
                      <a:pPr algn="ctr" fontAlgn="ctr"/>
                      <a:r>
                        <a:rPr lang="fr-FR" sz="1200" b="1" i="0" u="none" strike="noStrike">
                          <a:solidFill>
                            <a:srgbClr val="000000"/>
                          </a:solidFill>
                          <a:effectLst/>
                          <a:latin typeface="Arial" charset="0"/>
                        </a:rPr>
                        <a:t>Station météo (Obs)</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Station hydro</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Distance (m)</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Différence d'altitude (hydro-pr, en mètres)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Correlation_Htemps</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Correlation_Qjm</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3200">
                <a:tc>
                  <a:txBody>
                    <a:bodyPr/>
                    <a:lstStyle/>
                    <a:p>
                      <a:pPr algn="ctr" fontAlgn="b"/>
                      <a:r>
                        <a:rPr lang="fr-FR" sz="1200" b="0" i="0" u="none" strike="noStrike">
                          <a:solidFill>
                            <a:srgbClr val="0070C0"/>
                          </a:solidFill>
                          <a:effectLst/>
                          <a:latin typeface="Arial" charset="0"/>
                        </a:rPr>
                        <a:t>STJO</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fr-FR" sz="1200" b="0" i="0" u="none" strike="noStrike">
                          <a:solidFill>
                            <a:srgbClr val="FF0000"/>
                          </a:solidFill>
                          <a:effectLst/>
                          <a:latin typeface="Arial" charset="0"/>
                        </a:rPr>
                        <a:t>LAMC</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is-IS" sz="1200" b="0" i="0" u="none" strike="noStrike">
                          <a:solidFill>
                            <a:srgbClr val="000000"/>
                          </a:solidFill>
                          <a:effectLst/>
                          <a:latin typeface="Arial" charset="0"/>
                        </a:rPr>
                        <a:t>10963,477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ru-RU" sz="1200" b="0" i="0" u="none" strike="noStrike">
                          <a:solidFill>
                            <a:srgbClr val="000000"/>
                          </a:solidFill>
                          <a:effectLst/>
                          <a:latin typeface="Arial" charset="0"/>
                        </a:rPr>
                        <a:t>-190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uk-UA" sz="1200" b="0" i="0" u="none" strike="noStrike">
                          <a:solidFill>
                            <a:srgbClr val="000000"/>
                          </a:solidFill>
                          <a:effectLst/>
                          <a:latin typeface="Arial" charset="0"/>
                        </a:rPr>
                        <a:t>0,457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uk-UA" sz="1200" b="0" i="0" u="none" strike="noStrike">
                          <a:solidFill>
                            <a:srgbClr val="000000"/>
                          </a:solidFill>
                          <a:effectLst/>
                          <a:latin typeface="Arial" charset="0"/>
                        </a:rPr>
                        <a:t>0,371</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GMLD</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3115,357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-49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0,446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0,460</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STJS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154,437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000000"/>
                          </a:solidFill>
                          <a:effectLst/>
                          <a:latin typeface="Arial" charset="0"/>
                        </a:rPr>
                        <a:t>-85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0,440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0,500</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LAML</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9111,884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-205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0,232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0,366</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STJB</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4613,612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000000"/>
                          </a:solidFill>
                          <a:effectLst/>
                          <a:latin typeface="Arial" charset="0"/>
                        </a:rPr>
                        <a:t>80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0,434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0,497</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LAMP</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8282,343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-205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0,462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0,430</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LAMG</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9699,839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-212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0,313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bg-BG" sz="1200" b="0" i="0" u="none" strike="noStrike">
                          <a:solidFill>
                            <a:srgbClr val="000000"/>
                          </a:solidFill>
                          <a:effectLst/>
                          <a:latin typeface="Arial" charset="0"/>
                        </a:rPr>
                        <a:t>/</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LAMR</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9374,430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-180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0,504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0,512</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LAMM</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8961,462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-217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0,417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bg-BG" sz="1200" b="0" i="0" u="none" strike="noStrike">
                          <a:solidFill>
                            <a:srgbClr val="000000"/>
                          </a:solidFill>
                          <a:effectLst/>
                          <a:latin typeface="Arial" charset="0"/>
                        </a:rPr>
                        <a:t>/</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GMPL</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i-FI" sz="1200" b="0" i="0" u="none" strike="noStrike">
                          <a:solidFill>
                            <a:srgbClr val="000000"/>
                          </a:solidFill>
                          <a:effectLst/>
                          <a:latin typeface="Arial" charset="0"/>
                        </a:rPr>
                        <a:t>4679,641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-166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0,420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0,413</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FDFB</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6547,164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280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0,290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0,262</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STJA</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3981,168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000000"/>
                          </a:solidFill>
                          <a:effectLst/>
                          <a:latin typeface="Arial" charset="0"/>
                        </a:rPr>
                        <a:t>70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0,450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0,462</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159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fr-FR" sz="1200" b="0" i="0" u="none" strike="noStrike">
                          <a:solidFill>
                            <a:srgbClr val="FF0000"/>
                          </a:solidFill>
                          <a:effectLst/>
                          <a:latin typeface="Arial" charset="0"/>
                        </a:rPr>
                        <a:t>GMLP</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cs-CZ" sz="1200" b="0" i="0" u="none" strike="noStrike">
                          <a:solidFill>
                            <a:srgbClr val="000000"/>
                          </a:solidFill>
                          <a:effectLst/>
                          <a:latin typeface="Arial" charset="0"/>
                        </a:rPr>
                        <a:t>4083,170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fr-FR" sz="1200" b="0" i="0" u="none" strike="noStrike">
                          <a:solidFill>
                            <a:srgbClr val="000000"/>
                          </a:solidFill>
                          <a:effectLst/>
                          <a:latin typeface="Arial" charset="0"/>
                        </a:rPr>
                        <a:t>30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200" b="0" i="0" u="none" strike="noStrike">
                          <a:solidFill>
                            <a:srgbClr val="000000"/>
                          </a:solidFill>
                          <a:effectLst/>
                          <a:latin typeface="Arial" charset="0"/>
                        </a:rPr>
                        <a:t>0,464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cs-CZ" sz="1200" b="0" i="0" u="none" strike="noStrike" dirty="0">
                          <a:solidFill>
                            <a:srgbClr val="000000"/>
                          </a:solidFill>
                          <a:effectLst/>
                          <a:latin typeface="Arial" charset="0"/>
                        </a:rPr>
                        <a:t>0,449</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3722942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67</a:t>
            </a:fld>
            <a:endParaRPr lang="fr-FR"/>
          </a:p>
        </p:txBody>
      </p:sp>
      <p:sp>
        <p:nvSpPr>
          <p:cNvPr id="5" name="Titre 1"/>
          <p:cNvSpPr>
            <a:spLocks noGrp="1"/>
          </p:cNvSpPr>
          <p:nvPr>
            <p:ph type="title"/>
          </p:nvPr>
        </p:nvSpPr>
        <p:spPr>
          <a:xfrm>
            <a:off x="533400" y="365125"/>
            <a:ext cx="10972800" cy="815975"/>
          </a:xfrm>
        </p:spPr>
        <p:txBody>
          <a:bodyPr>
            <a:noAutofit/>
          </a:bodyPr>
          <a:lstStyle/>
          <a:p>
            <a:pPr algn="just"/>
            <a:r>
              <a:rPr lang="fr-FR" sz="2400" dirty="0" smtClean="0">
                <a:latin typeface="Arial" charset="0"/>
                <a:ea typeface="Arial" charset="0"/>
                <a:cs typeface="Arial" charset="0"/>
              </a:rPr>
              <a:t>2.5 Impact des précipitations sur les variables hydrographiques du B.V. Lézarde</a:t>
            </a:r>
            <a:r>
              <a:rPr lang="fr-FR" sz="2200" dirty="0" smtClean="0">
                <a:latin typeface="Arial" charset="0"/>
                <a:ea typeface="Arial" charset="0"/>
                <a:cs typeface="Arial" charset="0"/>
              </a:rPr>
              <a:t/>
            </a:r>
            <a:br>
              <a:rPr lang="fr-FR" sz="2200" dirty="0" smtClean="0">
                <a:latin typeface="Arial" charset="0"/>
                <a:ea typeface="Arial" charset="0"/>
                <a:cs typeface="Arial" charset="0"/>
              </a:rPr>
            </a:br>
            <a:r>
              <a:rPr lang="fr-FR" sz="2200" dirty="0" smtClean="0">
                <a:latin typeface="Arial" charset="0"/>
                <a:ea typeface="Arial" charset="0"/>
                <a:cs typeface="Arial" charset="0"/>
              </a:rPr>
              <a:t>2.5.3 Combinaison entre la station météo STJO et les autres stations hydrographiques</a:t>
            </a:r>
            <a:br>
              <a:rPr lang="fr-FR" sz="2200" dirty="0" smtClean="0">
                <a:latin typeface="Arial" charset="0"/>
                <a:ea typeface="Arial" charset="0"/>
                <a:cs typeface="Arial" charset="0"/>
              </a:rPr>
            </a:br>
            <a:r>
              <a:rPr lang="fr-FR" sz="2000" dirty="0" smtClean="0">
                <a:latin typeface="Arial" charset="0"/>
                <a:ea typeface="Arial" charset="0"/>
                <a:cs typeface="Arial" charset="0"/>
              </a:rPr>
              <a:t>2.5.3.2 Corrélation entre la station météo et les stations sur la </a:t>
            </a:r>
            <a:r>
              <a:rPr lang="fr-FR" sz="2000" dirty="0" err="1" smtClean="0">
                <a:latin typeface="Arial" charset="0"/>
                <a:ea typeface="Arial" charset="0"/>
                <a:cs typeface="Arial" charset="0"/>
              </a:rPr>
              <a:t>Htemps</a:t>
            </a:r>
            <a:r>
              <a:rPr lang="fr-FR" sz="2000" dirty="0">
                <a:latin typeface="Arial" charset="0"/>
                <a:ea typeface="Arial" charset="0"/>
                <a:cs typeface="Arial" charset="0"/>
              </a:rPr>
              <a:t> </a:t>
            </a:r>
            <a:r>
              <a:rPr lang="fr-FR" sz="2000" dirty="0" smtClean="0">
                <a:latin typeface="Arial" charset="0"/>
                <a:ea typeface="Arial" charset="0"/>
                <a:cs typeface="Arial" charset="0"/>
              </a:rPr>
              <a:t>(distance)</a:t>
            </a:r>
            <a:endParaRPr lang="fr-FR" sz="2000" dirty="0"/>
          </a:p>
        </p:txBody>
      </p:sp>
      <p:pic>
        <p:nvPicPr>
          <p:cNvPr id="3" name="Image 2"/>
          <p:cNvPicPr>
            <a:picLocks noChangeAspect="1"/>
          </p:cNvPicPr>
          <p:nvPr/>
        </p:nvPicPr>
        <p:blipFill>
          <a:blip r:embed="rId2"/>
          <a:stretch>
            <a:fillRect/>
          </a:stretch>
        </p:blipFill>
        <p:spPr>
          <a:xfrm>
            <a:off x="2571750" y="1549400"/>
            <a:ext cx="7048500" cy="3759200"/>
          </a:xfrm>
          <a:prstGeom prst="rect">
            <a:avLst/>
          </a:prstGeom>
        </p:spPr>
      </p:pic>
    </p:spTree>
    <p:extLst>
      <p:ext uri="{BB962C8B-B14F-4D97-AF65-F5344CB8AC3E}">
        <p14:creationId xmlns:p14="http://schemas.microsoft.com/office/powerpoint/2010/main" val="5046236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68</a:t>
            </a:fld>
            <a:endParaRPr lang="fr-FR"/>
          </a:p>
        </p:txBody>
      </p:sp>
      <p:sp>
        <p:nvSpPr>
          <p:cNvPr id="5" name="Titre 1"/>
          <p:cNvSpPr>
            <a:spLocks noGrp="1"/>
          </p:cNvSpPr>
          <p:nvPr>
            <p:ph type="title"/>
          </p:nvPr>
        </p:nvSpPr>
        <p:spPr>
          <a:xfrm>
            <a:off x="193431" y="365125"/>
            <a:ext cx="11641015" cy="815975"/>
          </a:xfrm>
        </p:spPr>
        <p:txBody>
          <a:bodyPr>
            <a:noAutofit/>
          </a:bodyPr>
          <a:lstStyle/>
          <a:p>
            <a:pPr algn="just"/>
            <a:r>
              <a:rPr lang="fr-FR" sz="2400" dirty="0" smtClean="0">
                <a:latin typeface="Arial" charset="0"/>
                <a:ea typeface="Arial" charset="0"/>
                <a:cs typeface="Arial" charset="0"/>
              </a:rPr>
              <a:t>2.5 Impact des précipitations sur les variables hydrographiques du B.V. Lézarde</a:t>
            </a:r>
            <a:r>
              <a:rPr lang="fr-FR" sz="2200" dirty="0" smtClean="0">
                <a:latin typeface="Arial" charset="0"/>
                <a:ea typeface="Arial" charset="0"/>
                <a:cs typeface="Arial" charset="0"/>
              </a:rPr>
              <a:t/>
            </a:r>
            <a:br>
              <a:rPr lang="fr-FR" sz="2200" dirty="0" smtClean="0">
                <a:latin typeface="Arial" charset="0"/>
                <a:ea typeface="Arial" charset="0"/>
                <a:cs typeface="Arial" charset="0"/>
              </a:rPr>
            </a:br>
            <a:r>
              <a:rPr lang="fr-FR" sz="2200" dirty="0" smtClean="0">
                <a:latin typeface="Arial" charset="0"/>
                <a:ea typeface="Arial" charset="0"/>
                <a:cs typeface="Arial" charset="0"/>
              </a:rPr>
              <a:t>2.5.3 Combinaison entre la station météo STJO et les autres stations hydrographiques</a:t>
            </a:r>
            <a:br>
              <a:rPr lang="fr-FR" sz="2200" dirty="0" smtClean="0">
                <a:latin typeface="Arial" charset="0"/>
                <a:ea typeface="Arial" charset="0"/>
                <a:cs typeface="Arial" charset="0"/>
              </a:rPr>
            </a:br>
            <a:r>
              <a:rPr lang="fr-FR" sz="2000" dirty="0" smtClean="0">
                <a:latin typeface="Arial" charset="0"/>
                <a:ea typeface="Arial" charset="0"/>
                <a:cs typeface="Arial" charset="0"/>
              </a:rPr>
              <a:t>2.5.3.2 Corrélation entre la station météo et les stations sur la </a:t>
            </a:r>
            <a:r>
              <a:rPr lang="fr-FR" sz="2000" dirty="0" err="1" smtClean="0">
                <a:latin typeface="Arial" charset="0"/>
                <a:ea typeface="Arial" charset="0"/>
                <a:cs typeface="Arial" charset="0"/>
              </a:rPr>
              <a:t>Htemps</a:t>
            </a:r>
            <a:r>
              <a:rPr lang="fr-FR" sz="2000" dirty="0" smtClean="0">
                <a:latin typeface="Arial" charset="0"/>
                <a:ea typeface="Arial" charset="0"/>
                <a:cs typeface="Arial" charset="0"/>
              </a:rPr>
              <a:t> (différence d’altitude, hydro-</a:t>
            </a:r>
            <a:r>
              <a:rPr lang="fr-FR" sz="2000" dirty="0" err="1" smtClean="0">
                <a:latin typeface="Arial" charset="0"/>
                <a:ea typeface="Arial" charset="0"/>
                <a:cs typeface="Arial" charset="0"/>
              </a:rPr>
              <a:t>pr</a:t>
            </a:r>
            <a:r>
              <a:rPr lang="fr-FR" sz="2000" dirty="0" smtClean="0">
                <a:latin typeface="Arial" charset="0"/>
                <a:ea typeface="Arial" charset="0"/>
                <a:cs typeface="Arial" charset="0"/>
              </a:rPr>
              <a:t>)</a:t>
            </a:r>
            <a:endParaRPr lang="fr-FR" sz="2000" dirty="0"/>
          </a:p>
        </p:txBody>
      </p:sp>
      <p:pic>
        <p:nvPicPr>
          <p:cNvPr id="2" name="Image 1"/>
          <p:cNvPicPr>
            <a:picLocks noChangeAspect="1"/>
          </p:cNvPicPr>
          <p:nvPr/>
        </p:nvPicPr>
        <p:blipFill>
          <a:blip r:embed="rId2"/>
          <a:stretch>
            <a:fillRect/>
          </a:stretch>
        </p:blipFill>
        <p:spPr>
          <a:xfrm>
            <a:off x="2482850" y="1657350"/>
            <a:ext cx="7226300" cy="3543300"/>
          </a:xfrm>
          <a:prstGeom prst="rect">
            <a:avLst/>
          </a:prstGeom>
        </p:spPr>
      </p:pic>
    </p:spTree>
    <p:extLst>
      <p:ext uri="{BB962C8B-B14F-4D97-AF65-F5344CB8AC3E}">
        <p14:creationId xmlns:p14="http://schemas.microsoft.com/office/powerpoint/2010/main" val="12002821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69</a:t>
            </a:fld>
            <a:endParaRPr lang="fr-FR"/>
          </a:p>
        </p:txBody>
      </p:sp>
      <p:sp>
        <p:nvSpPr>
          <p:cNvPr id="5" name="Titre 1"/>
          <p:cNvSpPr>
            <a:spLocks noGrp="1"/>
          </p:cNvSpPr>
          <p:nvPr>
            <p:ph type="title"/>
          </p:nvPr>
        </p:nvSpPr>
        <p:spPr>
          <a:xfrm>
            <a:off x="533400" y="365125"/>
            <a:ext cx="10972800" cy="815975"/>
          </a:xfrm>
        </p:spPr>
        <p:txBody>
          <a:bodyPr>
            <a:noAutofit/>
          </a:bodyPr>
          <a:lstStyle/>
          <a:p>
            <a:pPr algn="just"/>
            <a:r>
              <a:rPr lang="fr-FR" sz="2400" dirty="0" smtClean="0">
                <a:latin typeface="Arial" charset="0"/>
                <a:ea typeface="Arial" charset="0"/>
                <a:cs typeface="Arial" charset="0"/>
              </a:rPr>
              <a:t>2.5 Impact des précipitations sur les variables hydrographiques du B.V. Lézarde</a:t>
            </a:r>
            <a:r>
              <a:rPr lang="fr-FR" sz="2200" dirty="0" smtClean="0">
                <a:latin typeface="Arial" charset="0"/>
                <a:ea typeface="Arial" charset="0"/>
                <a:cs typeface="Arial" charset="0"/>
              </a:rPr>
              <a:t/>
            </a:r>
            <a:br>
              <a:rPr lang="fr-FR" sz="2200" dirty="0" smtClean="0">
                <a:latin typeface="Arial" charset="0"/>
                <a:ea typeface="Arial" charset="0"/>
                <a:cs typeface="Arial" charset="0"/>
              </a:rPr>
            </a:br>
            <a:r>
              <a:rPr lang="fr-FR" sz="2200" dirty="0" smtClean="0">
                <a:latin typeface="Arial" charset="0"/>
                <a:ea typeface="Arial" charset="0"/>
                <a:cs typeface="Arial" charset="0"/>
              </a:rPr>
              <a:t>2.5.3 Combinaison entre la station météo STJO et les autres stations hydrographiques</a:t>
            </a:r>
            <a:br>
              <a:rPr lang="fr-FR" sz="2200" dirty="0" smtClean="0">
                <a:latin typeface="Arial" charset="0"/>
                <a:ea typeface="Arial" charset="0"/>
                <a:cs typeface="Arial" charset="0"/>
              </a:rPr>
            </a:br>
            <a:r>
              <a:rPr lang="fr-FR" sz="2000" dirty="0" smtClean="0">
                <a:latin typeface="Arial" charset="0"/>
                <a:ea typeface="Arial" charset="0"/>
                <a:cs typeface="Arial" charset="0"/>
              </a:rPr>
              <a:t>2.5.3.2 Corrélation entre la station météo et les stations sur le </a:t>
            </a:r>
            <a:r>
              <a:rPr lang="fr-FR" sz="2000" dirty="0" err="1" smtClean="0">
                <a:latin typeface="Arial" charset="0"/>
                <a:ea typeface="Arial" charset="0"/>
                <a:cs typeface="Arial" charset="0"/>
              </a:rPr>
              <a:t>qjm</a:t>
            </a:r>
            <a:r>
              <a:rPr lang="fr-FR" sz="2000" dirty="0" smtClean="0">
                <a:latin typeface="Arial" charset="0"/>
                <a:ea typeface="Arial" charset="0"/>
                <a:cs typeface="Arial" charset="0"/>
              </a:rPr>
              <a:t> (distance) </a:t>
            </a:r>
            <a:endParaRPr lang="fr-FR" sz="2000" dirty="0"/>
          </a:p>
        </p:txBody>
      </p:sp>
      <p:pic>
        <p:nvPicPr>
          <p:cNvPr id="2" name="Image 1"/>
          <p:cNvPicPr>
            <a:picLocks noChangeAspect="1"/>
          </p:cNvPicPr>
          <p:nvPr/>
        </p:nvPicPr>
        <p:blipFill>
          <a:blip r:embed="rId2"/>
          <a:stretch>
            <a:fillRect/>
          </a:stretch>
        </p:blipFill>
        <p:spPr>
          <a:xfrm>
            <a:off x="2571750" y="1549400"/>
            <a:ext cx="7048500" cy="3759200"/>
          </a:xfrm>
          <a:prstGeom prst="rect">
            <a:avLst/>
          </a:prstGeom>
        </p:spPr>
      </p:pic>
    </p:spTree>
    <p:extLst>
      <p:ext uri="{BB962C8B-B14F-4D97-AF65-F5344CB8AC3E}">
        <p14:creationId xmlns:p14="http://schemas.microsoft.com/office/powerpoint/2010/main" val="14731825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7</a:t>
            </a:fld>
            <a:endParaRPr lang="fr-FR"/>
          </a:p>
        </p:txBody>
      </p:sp>
      <p:sp>
        <p:nvSpPr>
          <p:cNvPr id="5" name="Titre 1"/>
          <p:cNvSpPr>
            <a:spLocks noGrp="1"/>
          </p:cNvSpPr>
          <p:nvPr>
            <p:ph type="title"/>
          </p:nvPr>
        </p:nvSpPr>
        <p:spPr/>
        <p:txBody>
          <a:bodyPr>
            <a:normAutofit/>
          </a:bodyPr>
          <a:lstStyle/>
          <a:p>
            <a:r>
              <a:rPr lang="fr-FR" sz="3200" dirty="0" smtClean="0">
                <a:latin typeface="Arial" charset="0"/>
                <a:ea typeface="Arial" charset="0"/>
                <a:cs typeface="Arial" charset="0"/>
              </a:rPr>
              <a:t>1. Répartitions des stations météo-hydrographiques</a:t>
            </a:r>
            <a:br>
              <a:rPr lang="fr-FR" sz="3200" dirty="0" smtClean="0">
                <a:latin typeface="Arial" charset="0"/>
                <a:ea typeface="Arial" charset="0"/>
                <a:cs typeface="Arial" charset="0"/>
              </a:rPr>
            </a:br>
            <a:r>
              <a:rPr lang="fr-FR" sz="3200" dirty="0" smtClean="0">
                <a:latin typeface="Arial" charset="0"/>
                <a:ea typeface="Arial" charset="0"/>
                <a:cs typeface="Arial" charset="0"/>
              </a:rPr>
              <a:t>1.1. Stations d’observation des précipitations</a:t>
            </a:r>
            <a:endParaRPr lang="fr-FR" sz="3200" dirty="0">
              <a:latin typeface="Arial" charset="0"/>
              <a:ea typeface="Arial" charset="0"/>
              <a:cs typeface="Arial" charset="0"/>
            </a:endParaRPr>
          </a:p>
        </p:txBody>
      </p:sp>
      <p:pic>
        <p:nvPicPr>
          <p:cNvPr id="6" name="Image 5"/>
          <p:cNvPicPr/>
          <p:nvPr/>
        </p:nvPicPr>
        <p:blipFill>
          <a:blip r:embed="rId2"/>
          <a:stretch>
            <a:fillRect/>
          </a:stretch>
        </p:blipFill>
        <p:spPr>
          <a:xfrm>
            <a:off x="872490" y="1690688"/>
            <a:ext cx="7738110" cy="5030787"/>
          </a:xfrm>
          <a:prstGeom prst="rect">
            <a:avLst/>
          </a:prstGeom>
          <a:solidFill>
            <a:schemeClr val="bg1"/>
          </a:solidFill>
        </p:spPr>
      </p:pic>
      <p:sp>
        <p:nvSpPr>
          <p:cNvPr id="7" name="Rectangle 6"/>
          <p:cNvSpPr/>
          <p:nvPr/>
        </p:nvSpPr>
        <p:spPr>
          <a:xfrm>
            <a:off x="9245600" y="2823189"/>
            <a:ext cx="2603500" cy="923330"/>
          </a:xfrm>
          <a:prstGeom prst="rect">
            <a:avLst/>
          </a:prstGeom>
        </p:spPr>
        <p:txBody>
          <a:bodyPr wrap="square">
            <a:spAutoFit/>
          </a:bodyPr>
          <a:lstStyle/>
          <a:p>
            <a:pPr algn="just"/>
            <a:r>
              <a:rPr lang="fr-FR" dirty="0">
                <a:latin typeface="Arial" charset="0"/>
                <a:ea typeface="Arial" charset="0"/>
                <a:cs typeface="Arial" charset="0"/>
              </a:rPr>
              <a:t>50 stations météo sur les précipitations</a:t>
            </a:r>
          </a:p>
          <a:p>
            <a:pPr algn="just"/>
            <a:endParaRPr lang="fr-FR" dirty="0">
              <a:latin typeface="Arial" charset="0"/>
              <a:ea typeface="Arial" charset="0"/>
              <a:cs typeface="Arial" charset="0"/>
            </a:endParaRPr>
          </a:p>
        </p:txBody>
      </p:sp>
    </p:spTree>
    <p:extLst>
      <p:ext uri="{BB962C8B-B14F-4D97-AF65-F5344CB8AC3E}">
        <p14:creationId xmlns:p14="http://schemas.microsoft.com/office/powerpoint/2010/main" val="139671281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70</a:t>
            </a:fld>
            <a:endParaRPr lang="fr-FR"/>
          </a:p>
        </p:txBody>
      </p:sp>
      <p:sp>
        <p:nvSpPr>
          <p:cNvPr id="5" name="Titre 1"/>
          <p:cNvSpPr>
            <a:spLocks noGrp="1"/>
          </p:cNvSpPr>
          <p:nvPr>
            <p:ph type="title"/>
          </p:nvPr>
        </p:nvSpPr>
        <p:spPr>
          <a:xfrm>
            <a:off x="326571" y="365125"/>
            <a:ext cx="11381015" cy="815975"/>
          </a:xfrm>
        </p:spPr>
        <p:txBody>
          <a:bodyPr>
            <a:noAutofit/>
          </a:bodyPr>
          <a:lstStyle/>
          <a:p>
            <a:pPr algn="just"/>
            <a:r>
              <a:rPr lang="fr-FR" sz="2400" dirty="0" smtClean="0">
                <a:latin typeface="Arial" charset="0"/>
                <a:ea typeface="Arial" charset="0"/>
                <a:cs typeface="Arial" charset="0"/>
              </a:rPr>
              <a:t>2.5 Impact des précipitations sur les variables hydrographiques du B.V. Lézarde</a:t>
            </a:r>
            <a:r>
              <a:rPr lang="fr-FR" sz="2200" dirty="0" smtClean="0">
                <a:latin typeface="Arial" charset="0"/>
                <a:ea typeface="Arial" charset="0"/>
                <a:cs typeface="Arial" charset="0"/>
              </a:rPr>
              <a:t/>
            </a:r>
            <a:br>
              <a:rPr lang="fr-FR" sz="2200" dirty="0" smtClean="0">
                <a:latin typeface="Arial" charset="0"/>
                <a:ea typeface="Arial" charset="0"/>
                <a:cs typeface="Arial" charset="0"/>
              </a:rPr>
            </a:br>
            <a:r>
              <a:rPr lang="fr-FR" sz="2200" dirty="0" smtClean="0">
                <a:latin typeface="Arial" charset="0"/>
                <a:ea typeface="Arial" charset="0"/>
                <a:cs typeface="Arial" charset="0"/>
              </a:rPr>
              <a:t>2.5.3 Combinaison entre la station météo STJO et les autres stations hydrographiques</a:t>
            </a:r>
            <a:br>
              <a:rPr lang="fr-FR" sz="2200" dirty="0" smtClean="0">
                <a:latin typeface="Arial" charset="0"/>
                <a:ea typeface="Arial" charset="0"/>
                <a:cs typeface="Arial" charset="0"/>
              </a:rPr>
            </a:br>
            <a:r>
              <a:rPr lang="fr-FR" sz="2000" dirty="0" smtClean="0">
                <a:latin typeface="Arial" charset="0"/>
                <a:ea typeface="Arial" charset="0"/>
                <a:cs typeface="Arial" charset="0"/>
              </a:rPr>
              <a:t>2.5.3.2 Corrélation entre la station météo et les stations sur le </a:t>
            </a:r>
            <a:r>
              <a:rPr lang="fr-FR" sz="2000" dirty="0" err="1">
                <a:latin typeface="Arial" charset="0"/>
                <a:ea typeface="Arial" charset="0"/>
                <a:cs typeface="Arial" charset="0"/>
              </a:rPr>
              <a:t>q</a:t>
            </a:r>
            <a:r>
              <a:rPr lang="fr-FR" sz="2000" dirty="0" err="1" smtClean="0">
                <a:latin typeface="Arial" charset="0"/>
                <a:ea typeface="Arial" charset="0"/>
                <a:cs typeface="Arial" charset="0"/>
              </a:rPr>
              <a:t>jm</a:t>
            </a:r>
            <a:r>
              <a:rPr lang="fr-FR" sz="2000" dirty="0" smtClean="0">
                <a:latin typeface="Arial" charset="0"/>
                <a:ea typeface="Arial" charset="0"/>
                <a:cs typeface="Arial" charset="0"/>
              </a:rPr>
              <a:t> </a:t>
            </a:r>
            <a:r>
              <a:rPr lang="fr-FR" sz="2000" dirty="0">
                <a:latin typeface="Arial" charset="0"/>
                <a:ea typeface="Arial" charset="0"/>
                <a:cs typeface="Arial" charset="0"/>
              </a:rPr>
              <a:t>(différence d’altitude, </a:t>
            </a:r>
            <a:r>
              <a:rPr lang="fr-FR" sz="2000" dirty="0" smtClean="0">
                <a:latin typeface="Arial" charset="0"/>
                <a:ea typeface="Arial" charset="0"/>
                <a:cs typeface="Arial" charset="0"/>
              </a:rPr>
              <a:t>hydro-</a:t>
            </a:r>
            <a:r>
              <a:rPr lang="fr-FR" sz="2000" dirty="0" err="1" smtClean="0">
                <a:latin typeface="Arial" charset="0"/>
                <a:ea typeface="Arial" charset="0"/>
                <a:cs typeface="Arial" charset="0"/>
              </a:rPr>
              <a:t>pr</a:t>
            </a:r>
            <a:r>
              <a:rPr lang="fr-FR" sz="2000" dirty="0" smtClean="0">
                <a:latin typeface="Arial" charset="0"/>
                <a:ea typeface="Arial" charset="0"/>
                <a:cs typeface="Arial" charset="0"/>
              </a:rPr>
              <a:t>)</a:t>
            </a:r>
            <a:endParaRPr lang="fr-FR" sz="2000" dirty="0"/>
          </a:p>
        </p:txBody>
      </p:sp>
      <p:pic>
        <p:nvPicPr>
          <p:cNvPr id="3" name="Image 2"/>
          <p:cNvPicPr>
            <a:picLocks noChangeAspect="1"/>
          </p:cNvPicPr>
          <p:nvPr/>
        </p:nvPicPr>
        <p:blipFill>
          <a:blip r:embed="rId2"/>
          <a:stretch>
            <a:fillRect/>
          </a:stretch>
        </p:blipFill>
        <p:spPr>
          <a:xfrm>
            <a:off x="2482850" y="1644650"/>
            <a:ext cx="7226300" cy="3568700"/>
          </a:xfrm>
          <a:prstGeom prst="rect">
            <a:avLst/>
          </a:prstGeom>
        </p:spPr>
      </p:pic>
    </p:spTree>
    <p:extLst>
      <p:ext uri="{BB962C8B-B14F-4D97-AF65-F5344CB8AC3E}">
        <p14:creationId xmlns:p14="http://schemas.microsoft.com/office/powerpoint/2010/main" val="89754473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71</a:t>
            </a:fld>
            <a:endParaRPr lang="fr-FR"/>
          </a:p>
        </p:txBody>
      </p:sp>
      <p:sp>
        <p:nvSpPr>
          <p:cNvPr id="6" name="Titre 1"/>
          <p:cNvSpPr>
            <a:spLocks noGrp="1"/>
          </p:cNvSpPr>
          <p:nvPr>
            <p:ph type="title"/>
          </p:nvPr>
        </p:nvSpPr>
        <p:spPr/>
        <p:txBody>
          <a:bodyPr>
            <a:normAutofit/>
          </a:bodyPr>
          <a:lstStyle/>
          <a:p>
            <a:r>
              <a:rPr lang="fr-FR" sz="3200" dirty="0">
                <a:latin typeface="Arial" charset="0"/>
                <a:ea typeface="Arial" charset="0"/>
                <a:cs typeface="Arial" charset="0"/>
              </a:rPr>
              <a:t>3</a:t>
            </a:r>
            <a:r>
              <a:rPr lang="fr-FR" sz="3200" dirty="0" smtClean="0">
                <a:latin typeface="Arial" charset="0"/>
                <a:ea typeface="Arial" charset="0"/>
                <a:cs typeface="Arial" charset="0"/>
              </a:rPr>
              <a:t>. Conclusion</a:t>
            </a:r>
            <a:endParaRPr lang="fr-FR" sz="3200" dirty="0">
              <a:latin typeface="Arial" charset="0"/>
              <a:ea typeface="Arial" charset="0"/>
              <a:cs typeface="Arial" charset="0"/>
            </a:endParaRPr>
          </a:p>
        </p:txBody>
      </p:sp>
      <p:sp>
        <p:nvSpPr>
          <p:cNvPr id="2" name="ZoneTexte 1"/>
          <p:cNvSpPr txBox="1"/>
          <p:nvPr/>
        </p:nvSpPr>
        <p:spPr>
          <a:xfrm>
            <a:off x="1197429" y="1899860"/>
            <a:ext cx="8784771" cy="4247317"/>
          </a:xfrm>
          <a:prstGeom prst="rect">
            <a:avLst/>
          </a:prstGeom>
          <a:noFill/>
        </p:spPr>
        <p:txBody>
          <a:bodyPr wrap="square" rtlCol="0">
            <a:spAutoFit/>
          </a:bodyPr>
          <a:lstStyle/>
          <a:p>
            <a:pPr algn="just"/>
            <a:r>
              <a:rPr lang="fr-FR" dirty="0" smtClean="0">
                <a:latin typeface="Arial" charset="0"/>
                <a:ea typeface="Arial" charset="0"/>
                <a:cs typeface="Arial" charset="0"/>
              </a:rPr>
              <a:t>1.  La grande distance entre la station météo et les stations hydro favorise d’avoir une mauvaise corrélation entre les précipitations et l’hydrographie (hauteur de l’eau, débit)</a:t>
            </a:r>
          </a:p>
          <a:p>
            <a:pPr algn="just"/>
            <a:r>
              <a:rPr lang="fr-FR" dirty="0" smtClean="0">
                <a:latin typeface="Arial" charset="0"/>
                <a:ea typeface="Arial" charset="0"/>
                <a:cs typeface="Arial" charset="0"/>
              </a:rPr>
              <a:t>2. La grande différence d’altitude favorise d’avoir une mauvaise corrélation entre les précipitations et l’hydrographie (hauteur de l’eau, débit)</a:t>
            </a:r>
          </a:p>
          <a:p>
            <a:pPr algn="just"/>
            <a:r>
              <a:rPr lang="fr-FR" dirty="0" smtClean="0">
                <a:latin typeface="Arial" charset="0"/>
                <a:ea typeface="Arial" charset="0"/>
                <a:cs typeface="Arial" charset="0"/>
              </a:rPr>
              <a:t>3. Une meilleure corrélation entre les précipitations et l’hydrographie sur le débit que la hauteur d’eau</a:t>
            </a:r>
          </a:p>
          <a:p>
            <a:pPr algn="just"/>
            <a:r>
              <a:rPr lang="fr-FR" dirty="0" smtClean="0">
                <a:latin typeface="Arial" charset="0"/>
                <a:ea typeface="Arial" charset="0"/>
                <a:cs typeface="Arial" charset="0"/>
              </a:rPr>
              <a:t>4. La topographie influence la relation entre les précipitations et l’hydrographie (ex. station FDFB présente une moins bonne corrélation avec les stations météo parce qu’elle se situe en zone montagnarde </a:t>
            </a:r>
          </a:p>
          <a:p>
            <a:pPr algn="just"/>
            <a:endParaRPr lang="fr-FR" dirty="0">
              <a:latin typeface="Arial" charset="0"/>
              <a:ea typeface="Arial" charset="0"/>
              <a:cs typeface="Arial" charset="0"/>
            </a:endParaRPr>
          </a:p>
          <a:p>
            <a:pPr algn="just"/>
            <a:r>
              <a:rPr lang="fr-FR" dirty="0" smtClean="0">
                <a:latin typeface="Arial" charset="0"/>
                <a:ea typeface="Arial" charset="0"/>
                <a:cs typeface="Arial" charset="0"/>
              </a:rPr>
              <a:t>!! Il faut voir les valeurs a de la régression linéaire</a:t>
            </a:r>
          </a:p>
          <a:p>
            <a:pPr algn="just"/>
            <a:endParaRPr lang="fr-FR" dirty="0">
              <a:latin typeface="Arial" charset="0"/>
              <a:ea typeface="Arial" charset="0"/>
              <a:cs typeface="Arial" charset="0"/>
            </a:endParaRPr>
          </a:p>
          <a:p>
            <a:pPr algn="just"/>
            <a:r>
              <a:rPr lang="fr-FR" dirty="0" smtClean="0">
                <a:latin typeface="Arial" charset="0"/>
                <a:ea typeface="Arial" charset="0"/>
                <a:cs typeface="Arial" charset="0"/>
              </a:rPr>
              <a:t>&gt;&gt; Intéressant d’effectuer les mêmes analyses entre les données CMIP5 et les données hydrographiques </a:t>
            </a:r>
            <a:endParaRPr lang="fr-FR" dirty="0">
              <a:latin typeface="Arial" charset="0"/>
              <a:ea typeface="Arial" charset="0"/>
              <a:cs typeface="Arial" charset="0"/>
            </a:endParaRPr>
          </a:p>
        </p:txBody>
      </p:sp>
    </p:spTree>
    <p:extLst>
      <p:ext uri="{BB962C8B-B14F-4D97-AF65-F5344CB8AC3E}">
        <p14:creationId xmlns:p14="http://schemas.microsoft.com/office/powerpoint/2010/main" val="143481450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849755"/>
          </a:xfrm>
        </p:spPr>
        <p:txBody>
          <a:bodyPr>
            <a:normAutofit fontScale="90000"/>
          </a:bodyPr>
          <a:lstStyle/>
          <a:p>
            <a:pPr algn="just"/>
            <a:r>
              <a:rPr lang="fr-FR" dirty="0" smtClean="0">
                <a:latin typeface="Arial" charset="0"/>
                <a:ea typeface="Arial" charset="0"/>
                <a:cs typeface="Arial" charset="0"/>
              </a:rPr>
              <a:t>Annexes : corrélation entre une station des précipitations et une </a:t>
            </a:r>
            <a:r>
              <a:rPr lang="fr-FR" smtClean="0">
                <a:latin typeface="Arial" charset="0"/>
                <a:ea typeface="Arial" charset="0"/>
                <a:cs typeface="Arial" charset="0"/>
              </a:rPr>
              <a:t>station hydrographique</a:t>
            </a:r>
            <a:br>
              <a:rPr lang="fr-FR" smtClean="0">
                <a:latin typeface="Arial" charset="0"/>
                <a:ea typeface="Arial" charset="0"/>
                <a:cs typeface="Arial" charset="0"/>
              </a:rPr>
            </a:br>
            <a:r>
              <a:rPr lang="fr-FR" smtClean="0">
                <a:latin typeface="Arial" charset="0"/>
                <a:ea typeface="Arial" charset="0"/>
                <a:cs typeface="Arial" charset="0"/>
              </a:rPr>
              <a:t>(Nuages des points)</a:t>
            </a:r>
            <a:endParaRPr lang="fr-FR" dirty="0">
              <a:latin typeface="Arial" charset="0"/>
              <a:ea typeface="Arial" charset="0"/>
              <a:cs typeface="Arial" charset="0"/>
            </a:endParaRPr>
          </a:p>
        </p:txBody>
      </p:sp>
      <p:sp>
        <p:nvSpPr>
          <p:cNvPr id="3" name="Espace réservé du contenu 2"/>
          <p:cNvSpPr>
            <a:spLocks noGrp="1"/>
          </p:cNvSpPr>
          <p:nvPr>
            <p:ph idx="1"/>
          </p:nvPr>
        </p:nvSpPr>
        <p:spPr>
          <a:xfrm>
            <a:off x="838200" y="2438399"/>
            <a:ext cx="10515600" cy="3738563"/>
          </a:xfrm>
        </p:spPr>
        <p:txBody>
          <a:bodyPr/>
          <a:lstStyle/>
          <a:p>
            <a:r>
              <a:rPr lang="fr-FR" dirty="0" smtClean="0">
                <a:latin typeface="Arial" charset="0"/>
                <a:ea typeface="Arial" charset="0"/>
                <a:cs typeface="Arial" charset="0"/>
              </a:rPr>
              <a:t>Ils se trouvent dans l’ancien document</a:t>
            </a:r>
          </a:p>
          <a:p>
            <a:r>
              <a:rPr lang="fr-FR" dirty="0" smtClean="0">
                <a:latin typeface="Arial" charset="0"/>
                <a:ea typeface="Arial" charset="0"/>
                <a:cs typeface="Arial" charset="0"/>
              </a:rPr>
              <a:t>Sinon peux préparer un autre document</a:t>
            </a:r>
            <a:endParaRPr lang="fr-FR" dirty="0">
              <a:latin typeface="Arial" charset="0"/>
              <a:ea typeface="Arial" charset="0"/>
              <a:cs typeface="Arial" charset="0"/>
            </a:endParaRPr>
          </a:p>
        </p:txBody>
      </p:sp>
      <p:sp>
        <p:nvSpPr>
          <p:cNvPr id="4" name="Espace réservé du numéro de diapositive 3"/>
          <p:cNvSpPr>
            <a:spLocks noGrp="1"/>
          </p:cNvSpPr>
          <p:nvPr>
            <p:ph type="sldNum" sz="quarter" idx="12"/>
          </p:nvPr>
        </p:nvSpPr>
        <p:spPr/>
        <p:txBody>
          <a:bodyPr/>
          <a:lstStyle/>
          <a:p>
            <a:fld id="{CD712DBA-3B94-FA44-8A49-AA0A221C1FFE}" type="slidenum">
              <a:rPr lang="fr-FR" smtClean="0">
                <a:latin typeface="Arial" charset="0"/>
                <a:ea typeface="Arial" charset="0"/>
                <a:cs typeface="Arial" charset="0"/>
              </a:rPr>
              <a:t>72</a:t>
            </a:fld>
            <a:endParaRPr lang="fr-FR">
              <a:latin typeface="Arial" charset="0"/>
              <a:ea typeface="Arial" charset="0"/>
              <a:cs typeface="Arial" charset="0"/>
            </a:endParaRPr>
          </a:p>
        </p:txBody>
      </p:sp>
    </p:spTree>
    <p:extLst>
      <p:ext uri="{BB962C8B-B14F-4D97-AF65-F5344CB8AC3E}">
        <p14:creationId xmlns:p14="http://schemas.microsoft.com/office/powerpoint/2010/main" val="1750054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8</a:t>
            </a:fld>
            <a:endParaRPr lang="fr-FR"/>
          </a:p>
        </p:txBody>
      </p:sp>
      <p:sp>
        <p:nvSpPr>
          <p:cNvPr id="5" name="Titre 1"/>
          <p:cNvSpPr>
            <a:spLocks noGrp="1"/>
          </p:cNvSpPr>
          <p:nvPr>
            <p:ph type="title"/>
          </p:nvPr>
        </p:nvSpPr>
        <p:spPr>
          <a:xfrm>
            <a:off x="838200" y="365125"/>
            <a:ext cx="10515600" cy="1325563"/>
          </a:xfrm>
          <a:noFill/>
        </p:spPr>
        <p:txBody>
          <a:bodyPr>
            <a:normAutofit/>
          </a:bodyPr>
          <a:lstStyle/>
          <a:p>
            <a:r>
              <a:rPr lang="fr-FR" sz="3200" dirty="0" smtClean="0">
                <a:latin typeface="Arial" charset="0"/>
                <a:ea typeface="Arial" charset="0"/>
                <a:cs typeface="Arial" charset="0"/>
              </a:rPr>
              <a:t>1. Répartitions des stations météo-hydrographiques</a:t>
            </a:r>
            <a:br>
              <a:rPr lang="fr-FR" sz="3200" dirty="0" smtClean="0">
                <a:latin typeface="Arial" charset="0"/>
                <a:ea typeface="Arial" charset="0"/>
                <a:cs typeface="Arial" charset="0"/>
              </a:rPr>
            </a:br>
            <a:r>
              <a:rPr lang="fr-FR" sz="3200" dirty="0" smtClean="0">
                <a:latin typeface="Arial" charset="0"/>
                <a:ea typeface="Arial" charset="0"/>
                <a:cs typeface="Arial" charset="0"/>
              </a:rPr>
              <a:t>1.2. Stations d’observation hydrographiques</a:t>
            </a:r>
            <a:endParaRPr lang="fr-FR" sz="3200" dirty="0">
              <a:latin typeface="Arial" charset="0"/>
              <a:ea typeface="Arial" charset="0"/>
              <a:cs typeface="Arial" charset="0"/>
            </a:endParaRPr>
          </a:p>
        </p:txBody>
      </p:sp>
      <p:pic>
        <p:nvPicPr>
          <p:cNvPr id="6" name="Image 5"/>
          <p:cNvPicPr/>
          <p:nvPr/>
        </p:nvPicPr>
        <p:blipFill>
          <a:blip r:embed="rId2"/>
          <a:stretch>
            <a:fillRect/>
          </a:stretch>
        </p:blipFill>
        <p:spPr>
          <a:xfrm>
            <a:off x="838200" y="1745297"/>
            <a:ext cx="8534400" cy="4793615"/>
          </a:xfrm>
          <a:prstGeom prst="rect">
            <a:avLst/>
          </a:prstGeom>
          <a:solidFill>
            <a:schemeClr val="bg1"/>
          </a:solidFill>
        </p:spPr>
      </p:pic>
      <p:sp>
        <p:nvSpPr>
          <p:cNvPr id="7" name="Rectangle 6"/>
          <p:cNvSpPr/>
          <p:nvPr/>
        </p:nvSpPr>
        <p:spPr>
          <a:xfrm>
            <a:off x="9702800" y="3495773"/>
            <a:ext cx="2044700" cy="646331"/>
          </a:xfrm>
          <a:prstGeom prst="rect">
            <a:avLst/>
          </a:prstGeom>
          <a:noFill/>
        </p:spPr>
        <p:txBody>
          <a:bodyPr wrap="square">
            <a:spAutoFit/>
          </a:bodyPr>
          <a:lstStyle/>
          <a:p>
            <a:pPr algn="just"/>
            <a:r>
              <a:rPr lang="fr-FR" dirty="0" smtClean="0">
                <a:latin typeface="Arial" charset="0"/>
                <a:ea typeface="Arial" charset="0"/>
                <a:cs typeface="Arial" charset="0"/>
              </a:rPr>
              <a:t>31 </a:t>
            </a:r>
            <a:r>
              <a:rPr lang="fr-FR" dirty="0">
                <a:latin typeface="Arial" charset="0"/>
                <a:ea typeface="Arial" charset="0"/>
                <a:cs typeface="Arial" charset="0"/>
              </a:rPr>
              <a:t>stations hydrographiques</a:t>
            </a:r>
          </a:p>
        </p:txBody>
      </p:sp>
    </p:spTree>
    <p:extLst>
      <p:ext uri="{BB962C8B-B14F-4D97-AF65-F5344CB8AC3E}">
        <p14:creationId xmlns:p14="http://schemas.microsoft.com/office/powerpoint/2010/main" val="13859090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025525"/>
          </a:xfrm>
        </p:spPr>
        <p:txBody>
          <a:bodyPr>
            <a:normAutofit/>
          </a:bodyPr>
          <a:lstStyle/>
          <a:p>
            <a:r>
              <a:rPr lang="fr-FR" sz="3200" dirty="0" smtClean="0">
                <a:latin typeface="Arial" charset="0"/>
                <a:ea typeface="Arial" charset="0"/>
                <a:cs typeface="Arial" charset="0"/>
              </a:rPr>
              <a:t>2. B.V. Lézarde</a:t>
            </a:r>
            <a:endParaRPr lang="fr-FR" sz="3200" dirty="0">
              <a:latin typeface="Arial" charset="0"/>
              <a:ea typeface="Arial" charset="0"/>
              <a:cs typeface="Arial" charset="0"/>
            </a:endParaRPr>
          </a:p>
        </p:txBody>
      </p:sp>
      <p:sp>
        <p:nvSpPr>
          <p:cNvPr id="4" name="Espace réservé du numéro de diapositive 3"/>
          <p:cNvSpPr>
            <a:spLocks noGrp="1"/>
          </p:cNvSpPr>
          <p:nvPr>
            <p:ph type="sldNum" sz="quarter" idx="12"/>
          </p:nvPr>
        </p:nvSpPr>
        <p:spPr/>
        <p:txBody>
          <a:bodyPr/>
          <a:lstStyle/>
          <a:p>
            <a:fld id="{CD712DBA-3B94-FA44-8A49-AA0A221C1FFE}" type="slidenum">
              <a:rPr lang="fr-FR" smtClean="0"/>
              <a:t>9</a:t>
            </a:fld>
            <a:endParaRPr lang="fr-FR"/>
          </a:p>
        </p:txBody>
      </p:sp>
      <p:sp>
        <p:nvSpPr>
          <p:cNvPr id="6" name="Titre 1"/>
          <p:cNvSpPr txBox="1">
            <a:spLocks/>
          </p:cNvSpPr>
          <p:nvPr/>
        </p:nvSpPr>
        <p:spPr>
          <a:xfrm>
            <a:off x="857250" y="992695"/>
            <a:ext cx="10515600" cy="7016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dirty="0" smtClean="0">
                <a:latin typeface="Arial" charset="0"/>
                <a:ea typeface="Arial" charset="0"/>
                <a:cs typeface="Arial" charset="0"/>
              </a:rPr>
              <a:t>2.1 Représentation du B.V. Lézarde</a:t>
            </a:r>
            <a:endParaRPr lang="fr-FR" sz="2400" dirty="0">
              <a:latin typeface="Arial" charset="0"/>
              <a:ea typeface="Arial" charset="0"/>
              <a:cs typeface="Arial" charset="0"/>
            </a:endParaRPr>
          </a:p>
        </p:txBody>
      </p:sp>
      <p:sp>
        <p:nvSpPr>
          <p:cNvPr id="13" name="Rectangle 12"/>
          <p:cNvSpPr/>
          <p:nvPr/>
        </p:nvSpPr>
        <p:spPr>
          <a:xfrm>
            <a:off x="8096250" y="2758212"/>
            <a:ext cx="3467100" cy="1754326"/>
          </a:xfrm>
          <a:prstGeom prst="rect">
            <a:avLst/>
          </a:prstGeom>
        </p:spPr>
        <p:txBody>
          <a:bodyPr wrap="square">
            <a:spAutoFit/>
          </a:bodyPr>
          <a:lstStyle/>
          <a:p>
            <a:pPr algn="just"/>
            <a:r>
              <a:rPr lang="fr-FR" dirty="0" smtClean="0">
                <a:latin typeface="Arial" charset="0"/>
                <a:ea typeface="Arial" charset="0"/>
                <a:cs typeface="Arial" charset="0"/>
              </a:rPr>
              <a:t>B.V. Lézarde est le plus étudié : </a:t>
            </a:r>
          </a:p>
          <a:p>
            <a:pPr algn="just"/>
            <a:endParaRPr lang="fr-FR" dirty="0">
              <a:latin typeface="Arial" charset="0"/>
              <a:ea typeface="Arial" charset="0"/>
              <a:cs typeface="Arial" charset="0"/>
            </a:endParaRPr>
          </a:p>
          <a:p>
            <a:pPr algn="just"/>
            <a:r>
              <a:rPr lang="fr-FR" dirty="0" smtClean="0">
                <a:latin typeface="Arial" charset="0"/>
                <a:ea typeface="Arial" charset="0"/>
                <a:cs typeface="Arial" charset="0"/>
              </a:rPr>
              <a:t>il dispose 3 stations météo et 13 stations hydrographiques (mais il y a que 11 stations ont les données sur le débit)</a:t>
            </a:r>
            <a:endParaRPr lang="fr-FR" dirty="0">
              <a:latin typeface="Arial" charset="0"/>
              <a:ea typeface="Arial" charset="0"/>
              <a:cs typeface="Arial" charset="0"/>
            </a:endParaRPr>
          </a:p>
        </p:txBody>
      </p:sp>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0" y="1866900"/>
            <a:ext cx="6762750" cy="4778903"/>
          </a:xfrm>
          <a:prstGeom prst="rect">
            <a:avLst/>
          </a:prstGeom>
        </p:spPr>
      </p:pic>
    </p:spTree>
    <p:extLst>
      <p:ext uri="{BB962C8B-B14F-4D97-AF65-F5344CB8AC3E}">
        <p14:creationId xmlns:p14="http://schemas.microsoft.com/office/powerpoint/2010/main" val="94891557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63806</TotalTime>
  <Words>3051</Words>
  <Application>Microsoft Macintosh PowerPoint</Application>
  <PresentationFormat>Grand écran</PresentationFormat>
  <Paragraphs>663</Paragraphs>
  <Slides>72</Slides>
  <Notes>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72</vt:i4>
      </vt:variant>
    </vt:vector>
  </HeadingPairs>
  <TitlesOfParts>
    <vt:vector size="76" baseType="lpstr">
      <vt:lpstr>Calibri</vt:lpstr>
      <vt:lpstr>Calibri Light</vt:lpstr>
      <vt:lpstr>Arial</vt:lpstr>
      <vt:lpstr>Thème Office</vt:lpstr>
      <vt:lpstr>Impact du changement climatique sur le secteur eau de la Martinique</vt:lpstr>
      <vt:lpstr>Questions scientifiques</vt:lpstr>
      <vt:lpstr>Données</vt:lpstr>
      <vt:lpstr>Méthodes</vt:lpstr>
      <vt:lpstr>Résultats </vt:lpstr>
      <vt:lpstr>1. Répartitions des stations météo-hydrographiques par B.V. </vt:lpstr>
      <vt:lpstr>1. Répartitions des stations météo-hydrographiques 1.1. Stations d’observation des précipitations</vt:lpstr>
      <vt:lpstr>1. Répartitions des stations météo-hydrographiques 1.2. Stations d’observation hydrographiques</vt:lpstr>
      <vt:lpstr>2. B.V. Lézarde</vt:lpstr>
      <vt:lpstr>2.2 Compréhension des stations météo du B.V. Lézarde 2.2.1 Localisation des stations météo</vt:lpstr>
      <vt:lpstr>2.2 Compréhension des stations météo du B.V. Lézarde 2.2.2 Recouvrement des données météo</vt:lpstr>
      <vt:lpstr>2.2 Compréhension des stations météo du B.V. Lézarde 2.2.3 Corrélation spearman entre les stations météo</vt:lpstr>
      <vt:lpstr>2.3 Compréhension des variables hydrographiques du B.V. Lézarde 2.3.1 Localisation des stations hydrographiques</vt:lpstr>
      <vt:lpstr>2.3 Compréhension des variables hydrographiques du B.V. Lézarde 2.3.2 Recouvrement des données hydrographiques (Htemps)</vt:lpstr>
      <vt:lpstr>2.3 Compréhension des variables hydrographiques du B.V. Lézarde 2.3.2 Recouvrement des données hydrographiques (Qjm)</vt:lpstr>
      <vt:lpstr>Hauteur de l’eau (Htemps) </vt:lpstr>
      <vt:lpstr>Débit journalier (Qjm)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2.4 Caractéristiques statistiques des données hydrographiques 2.4.6 Synthèse </vt:lpstr>
      <vt:lpstr>2.5 Impact des précipitations sur les variables hydrographiques du B.V. Lézarde 2.5.1 Combinaison entre la station météo LAMQ et les autres stations hydrographiques 2.5.1.1 Représentation des combinaisons (carte)</vt:lpstr>
      <vt:lpstr>2.5 Impact des précipitations sur les variables hydrographiques du B.V. Lézarde 2.5.1 Combinaison entre la station météo LAMQ et les autres stations hydrographiques 2.5.1.1 Représentation des combinaisons (tableau)</vt:lpstr>
      <vt:lpstr>2.5 Impact des précipitations sur les variables hydrographiques du B.V. Lézarde 2.5.1 Combinaison entre la station météo LAMQ et les autres stations hydrographiques 2.5.1.2 Corrélation entre la station météo et les stations sur la Htemps (distance) </vt:lpstr>
      <vt:lpstr>2.5 Impact des précipitations sur les variables hydrographiques du B.V. Lézarde 2.5.1 Combinaison entre la station météo LAMQ et les autres stations hydrographiques 2.5.1.2 Corrélation entre la station météo et les stations sur la Htemps (différence d’altitude, hydro-pr) </vt:lpstr>
      <vt:lpstr>2.5 Impact des précipitations sur les variables hydrographiques du B.V. Lézarde 2.5.1 Combinaison entre la station météo LAMQ et les autres stations hydrographiques 2.5.1.3 Corrélation entre la station météo et les stations sur le qjm (distance)</vt:lpstr>
      <vt:lpstr>2.5 Impact des précipitations sur les variables hydrographiques du B.V. Lézarde 2.5.1 Combinaison entre la station météo LAMQ et les autres stations hydrographiques 2.5.1.3 Corrélation entre la station météo et les stations sur le Qjm (différence d’altitude, hydro-pr)</vt:lpstr>
      <vt:lpstr>2.5 Impact des précipitations sur les variables hydrographiques du B.V. Lézarde 2.5.2 Combinaison entre la station météo STJL et les autres stations hydrographiques 2.5.2.1 Représentation des combinaisons (carte)</vt:lpstr>
      <vt:lpstr>2.5 Impact des précipitations sur les variables hydrographiques du B.V. Lézarde 2.5.2 Combinaison entre la station météo STJL et les autres stations hydrographiques 2.5.2.1 Représentation des combinaisons (tableau)</vt:lpstr>
      <vt:lpstr>2.5 Impact des précipitations sur les variables hydrographiques du B.V. Lézarde 2.5.2 Combinaison entre la station météo STJL et les autres stations hydrographiques 2.5.2.2 Corrélation entre la station météo et les stations sur la Htemps (distance)</vt:lpstr>
      <vt:lpstr>2.5 Impact des précipitations sur les variables hydrographiques du B.V. Lézarde 2.5.2 Combinaison entre la station météo STJL et les autres stations hydrographiques 2.5.2.2 Corrélation entre la station météo et les stations sur la Htemps (différence d’altitude, hydro-pr)</vt:lpstr>
      <vt:lpstr>2.5 Impact des précipitations sur les variables hydrographiques du B.V. Lézarde 2.5.2 Combinaison entre la station météo STJL et les autres stations hydrographiques 2.5.2.3 Corrélation entre la station météo et les stations sur le qjm (distance)</vt:lpstr>
      <vt:lpstr>2.5 Impact des précipitations sur les variables hydrographiques du B.V. Lézarde 2.5.2 Combinaison entre la station météo STJL et les autres stations hydrographiques 2.4.2.3 Corrélation entre la station météo et les stations sur le qjm (différence d’altitude, hydro-pr)</vt:lpstr>
      <vt:lpstr>2.5 Impact des précipitations sur les variables hydrographiques du B.V. Lézarde 2.5.3 Combinaison entre la station météo STJO et les autres stations hydrographiques 2.5.3.1 Représentation des combinaisons (carte)</vt:lpstr>
      <vt:lpstr>2.5 Impact des précipitations sur les variables hydrographiques du B.V. Lézarde 2.5.3 Combinaison entre la station météo STJO et les autres stations hydrographiques 2.5.3.1 Représentation des combinaisons (tableau)</vt:lpstr>
      <vt:lpstr>2.5 Impact des précipitations sur les variables hydrographiques du B.V. Lézarde 2.5.3 Combinaison entre la station météo STJO et les autres stations hydrographiques 2.5.3.2 Corrélation entre la station météo et les stations sur la Htemps (distance)</vt:lpstr>
      <vt:lpstr>2.5 Impact des précipitations sur les variables hydrographiques du B.V. Lézarde 2.5.3 Combinaison entre la station météo STJO et les autres stations hydrographiques 2.5.3.2 Corrélation entre la station météo et les stations sur la Htemps (différence d’altitude, hydro-pr)</vt:lpstr>
      <vt:lpstr>2.5 Impact des précipitations sur les variables hydrographiques du B.V. Lézarde 2.5.3 Combinaison entre la station météo STJO et les autres stations hydrographiques 2.5.3.2 Corrélation entre la station météo et les stations sur le qjm (distance) </vt:lpstr>
      <vt:lpstr>2.5 Impact des précipitations sur les variables hydrographiques du B.V. Lézarde 2.5.3 Combinaison entre la station météo STJO et les autres stations hydrographiques 2.5.3.2 Corrélation entre la station météo et les stations sur le qjm (différence d’altitude, hydro-pr)</vt:lpstr>
      <vt:lpstr>3. Conclusion</vt:lpstr>
      <vt:lpstr>Annexes : corrélation entre une station des précipitations et une station hydrographique (Nuages des points)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Shan LI</dc:creator>
  <cp:lastModifiedBy>Shan LI</cp:lastModifiedBy>
  <cp:revision>284</cp:revision>
  <dcterms:created xsi:type="dcterms:W3CDTF">2018-11-20T10:32:11Z</dcterms:created>
  <dcterms:modified xsi:type="dcterms:W3CDTF">2019-01-10T14:59:32Z</dcterms:modified>
</cp:coreProperties>
</file>