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4"/>
  </p:notesMasterIdLst>
  <p:sldIdLst>
    <p:sldId id="277" r:id="rId2"/>
    <p:sldId id="272" r:id="rId3"/>
    <p:sldId id="329" r:id="rId4"/>
    <p:sldId id="333" r:id="rId5"/>
    <p:sldId id="324" r:id="rId6"/>
    <p:sldId id="320" r:id="rId7"/>
    <p:sldId id="288" r:id="rId8"/>
    <p:sldId id="319" r:id="rId9"/>
    <p:sldId id="339" r:id="rId10"/>
    <p:sldId id="291" r:id="rId11"/>
    <p:sldId id="321" r:id="rId12"/>
    <p:sldId id="325" r:id="rId13"/>
    <p:sldId id="302" r:id="rId14"/>
    <p:sldId id="331" r:id="rId15"/>
    <p:sldId id="296" r:id="rId16"/>
    <p:sldId id="306" r:id="rId17"/>
    <p:sldId id="300" r:id="rId18"/>
    <p:sldId id="308" r:id="rId19"/>
    <p:sldId id="301" r:id="rId20"/>
    <p:sldId id="309" r:id="rId21"/>
    <p:sldId id="312" r:id="rId22"/>
    <p:sldId id="310" r:id="rId23"/>
    <p:sldId id="313" r:id="rId24"/>
    <p:sldId id="311" r:id="rId25"/>
    <p:sldId id="314" r:id="rId26"/>
    <p:sldId id="295" r:id="rId27"/>
    <p:sldId id="328" r:id="rId28"/>
    <p:sldId id="335" r:id="rId29"/>
    <p:sldId id="330" r:id="rId30"/>
    <p:sldId id="337" r:id="rId31"/>
    <p:sldId id="336" r:id="rId32"/>
    <p:sldId id="327" r:id="rId3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304F"/>
    <a:srgbClr val="BB242B"/>
    <a:srgbClr val="1D4084"/>
    <a:srgbClr val="1EA0BE"/>
    <a:srgbClr val="4E85B8"/>
    <a:srgbClr val="F5F6FB"/>
    <a:srgbClr val="F584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333"/>
    <p:restoredTop sz="86269"/>
  </p:normalViewPr>
  <p:slideViewPr>
    <p:cSldViewPr snapToObjects="1">
      <p:cViewPr>
        <p:scale>
          <a:sx n="74" d="100"/>
          <a:sy n="74" d="100"/>
        </p:scale>
        <p:origin x="296" y="3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9C8581-B838-6E44-80D5-8929223C77E2}" type="datetimeFigureOut">
              <a:rPr lang="fr-FR" smtClean="0"/>
              <a:t>11/11/2017</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23126E-A678-884E-861F-C56751BB44DD}" type="slidenum">
              <a:rPr lang="fr-FR" smtClean="0"/>
              <a:t>‹#›</a:t>
            </a:fld>
            <a:endParaRPr lang="fr-FR"/>
          </a:p>
        </p:txBody>
      </p:sp>
    </p:spTree>
    <p:extLst>
      <p:ext uri="{BB962C8B-B14F-4D97-AF65-F5344CB8AC3E}">
        <p14:creationId xmlns:p14="http://schemas.microsoft.com/office/powerpoint/2010/main" val="930200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www.cordex.org/community/domains.html"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Régionalisation : modélisation</a:t>
            </a:r>
            <a:r>
              <a:rPr lang="fr-FR" baseline="0" dirty="0" smtClean="0"/>
              <a:t> du climat + raffinement de maille sur un domaine donné. Approche dynamique (relaxation newtonienne) + statistique</a:t>
            </a:r>
          </a:p>
          <a:p>
            <a:endParaRPr lang="fr-FR" baseline="0" dirty="0" smtClean="0"/>
          </a:p>
          <a:p>
            <a:r>
              <a:rPr lang="fr-FR" baseline="0" dirty="0" smtClean="0"/>
              <a:t>LMDZ:</a:t>
            </a:r>
            <a:r>
              <a:rPr lang="fr-FR" sz="1200" kern="1200" dirty="0" smtClean="0">
                <a:solidFill>
                  <a:schemeClr val="tx1"/>
                </a:solidFill>
                <a:effectLst/>
                <a:latin typeface="+mn-lt"/>
                <a:ea typeface="+mn-ea"/>
                <a:cs typeface="+mn-cs"/>
              </a:rPr>
              <a:t> Le modèle de circulation générale LMDZ est utilisé pour l’ensemble des expériences. Il joue à la fois le rôle du GCM et celui du RCM. Dans les deux cas, il conserve strictement ses </a:t>
            </a:r>
            <a:r>
              <a:rPr lang="fr-FR" sz="1200" kern="1200" dirty="0" err="1" smtClean="0">
                <a:solidFill>
                  <a:schemeClr val="tx1"/>
                </a:solidFill>
                <a:effectLst/>
                <a:latin typeface="+mn-lt"/>
                <a:ea typeface="+mn-ea"/>
                <a:cs typeface="+mn-cs"/>
              </a:rPr>
              <a:t>paramétrisations</a:t>
            </a:r>
            <a:r>
              <a:rPr lang="fr-FR" sz="1200" kern="1200" dirty="0" smtClean="0">
                <a:solidFill>
                  <a:schemeClr val="tx1"/>
                </a:solidFill>
                <a:effectLst/>
                <a:latin typeface="+mn-lt"/>
                <a:ea typeface="+mn-ea"/>
                <a:cs typeface="+mn-cs"/>
              </a:rPr>
              <a:t> physique et sa configuration dynamique, ainsi que tous les forçages ou paramètres externes</a:t>
            </a:r>
            <a:r>
              <a:rPr lang="fr-FR" dirty="0" smtClean="0">
                <a:effectLst/>
              </a:rPr>
              <a:t> </a:t>
            </a:r>
            <a:endParaRPr lang="fr-FR" dirty="0" smtClean="0"/>
          </a:p>
          <a:p>
            <a:r>
              <a:rPr lang="fr-FR" dirty="0" smtClean="0"/>
              <a:t>Mots-clés:</a:t>
            </a:r>
          </a:p>
          <a:p>
            <a:r>
              <a:rPr lang="fr-FR" dirty="0" smtClean="0"/>
              <a:t>Régionalisation</a:t>
            </a:r>
          </a:p>
          <a:p>
            <a:r>
              <a:rPr lang="fr-FR" dirty="0" smtClean="0"/>
              <a:t>Modélisation</a:t>
            </a:r>
            <a:r>
              <a:rPr lang="fr-FR" baseline="0" dirty="0" smtClean="0"/>
              <a:t> du climat</a:t>
            </a:r>
            <a:endParaRPr lang="fr-FR" dirty="0" smtClean="0"/>
          </a:p>
          <a:p>
            <a:r>
              <a:rPr lang="fr-FR" dirty="0" smtClean="0"/>
              <a:t>RCM</a:t>
            </a:r>
            <a:r>
              <a:rPr lang="fr-FR" baseline="0" dirty="0" smtClean="0"/>
              <a:t>/GCM</a:t>
            </a:r>
          </a:p>
          <a:p>
            <a:r>
              <a:rPr lang="fr-FR" baseline="0" dirty="0" smtClean="0"/>
              <a:t>OWN/TWN</a:t>
            </a:r>
          </a:p>
          <a:p>
            <a:r>
              <a:rPr lang="fr-FR" baseline="0" dirty="0" smtClean="0"/>
              <a:t>Relaxation newtonienne</a:t>
            </a:r>
          </a:p>
          <a:p>
            <a:r>
              <a:rPr lang="fr-FR" dirty="0" smtClean="0"/>
              <a:t>Raffinement de maille</a:t>
            </a:r>
          </a:p>
          <a:p>
            <a:r>
              <a:rPr lang="fr-FR" dirty="0" smtClean="0"/>
              <a:t>Échelle spatio-temporelle</a:t>
            </a:r>
            <a:endParaRPr lang="fr-FR" dirty="0"/>
          </a:p>
        </p:txBody>
      </p:sp>
      <p:sp>
        <p:nvSpPr>
          <p:cNvPr id="4" name="Espace réservé du numéro de diapositive 3"/>
          <p:cNvSpPr>
            <a:spLocks noGrp="1"/>
          </p:cNvSpPr>
          <p:nvPr>
            <p:ph type="sldNum" sz="quarter" idx="10"/>
          </p:nvPr>
        </p:nvSpPr>
        <p:spPr/>
        <p:txBody>
          <a:bodyPr/>
          <a:lstStyle/>
          <a:p>
            <a:fld id="{7D23126E-A678-884E-861F-C56751BB44DD}" type="slidenum">
              <a:rPr lang="fr-FR" smtClean="0"/>
              <a:t>1</a:t>
            </a:fld>
            <a:endParaRPr lang="fr-FR"/>
          </a:p>
        </p:txBody>
      </p:sp>
    </p:spTree>
    <p:extLst>
      <p:ext uri="{BB962C8B-B14F-4D97-AF65-F5344CB8AC3E}">
        <p14:creationId xmlns:p14="http://schemas.microsoft.com/office/powerpoint/2010/main" val="965886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latin typeface="+mn-lt"/>
                <a:ea typeface="+mn-ea"/>
                <a:cs typeface="+mn-cs"/>
              </a:rPr>
              <a:t>Les méthodes de </a:t>
            </a:r>
            <a:r>
              <a:rPr lang="fr-FR" sz="1200" b="1" kern="1200" dirty="0" smtClean="0">
                <a:solidFill>
                  <a:schemeClr val="tx1"/>
                </a:solidFill>
                <a:latin typeface="+mn-lt"/>
                <a:ea typeface="+mn-ea"/>
                <a:cs typeface="+mn-cs"/>
              </a:rPr>
              <a:t>descente d’échelle statistique </a:t>
            </a:r>
            <a:r>
              <a:rPr lang="fr-FR" sz="1200" b="0" kern="1200" dirty="0" smtClean="0">
                <a:solidFill>
                  <a:schemeClr val="tx1"/>
                </a:solidFill>
                <a:latin typeface="+mn-lt"/>
                <a:ea typeface="+mn-ea"/>
                <a:cs typeface="+mn-cs"/>
              </a:rPr>
              <a:t>reposent sur la détermination de relations quantitatives entre les variables de grande échelle et les variables locales de surface. Elles sont basées sur le fait que le climat régional dépend de deux facteurs : le climat de grande échelle et les caractéristiques locales ou régionales telles que la topographie, l’indice terre/mer, le type de surface, la couverture du sol… Les méthodes statistiques permettent de mettre en évidence des relations physiquement interprétables entre les champs de grande échelle et les conditions climatiques de surface mais présentent parfois l’inconvénient d’une mauvaise représentation de la variance observée ou des phénomènes extrêmes. L’information locale ou régionale est obtenue à partir d’un modèle statistique qui relie les variables de grande échelle (prédicteurs) aux variables locales ou régionales (</a:t>
            </a:r>
            <a:r>
              <a:rPr lang="fr-FR" sz="1200" b="0" kern="1200" dirty="0" err="1" smtClean="0">
                <a:solidFill>
                  <a:schemeClr val="tx1"/>
                </a:solidFill>
                <a:latin typeface="+mn-lt"/>
                <a:ea typeface="+mn-ea"/>
                <a:cs typeface="+mn-cs"/>
              </a:rPr>
              <a:t>prédictant</a:t>
            </a:r>
            <a:r>
              <a:rPr lang="fr-FR" sz="1200" b="0" kern="1200" dirty="0" smtClean="0">
                <a:solidFill>
                  <a:schemeClr val="tx1"/>
                </a:solidFill>
                <a:latin typeface="+mn-lt"/>
                <a:ea typeface="+mn-ea"/>
                <a:cs typeface="+mn-cs"/>
              </a:rPr>
              <a:t>). Il existe un grand nombre de méthodes que l’on peut combiner entre elles : régression linéaire multiple, analyse de corrélation canonique, réseau de neurones artificiels, modèles multivariés </a:t>
            </a:r>
            <a:r>
              <a:rPr lang="fr-FR" sz="1200" b="0" kern="1200" dirty="0" err="1" smtClean="0">
                <a:solidFill>
                  <a:schemeClr val="tx1"/>
                </a:solidFill>
                <a:latin typeface="+mn-lt"/>
                <a:ea typeface="+mn-ea"/>
                <a:cs typeface="+mn-cs"/>
              </a:rPr>
              <a:t>auto-régressifs</a:t>
            </a:r>
            <a:r>
              <a:rPr lang="fr-FR" sz="1200" b="0" kern="1200" dirty="0" smtClean="0">
                <a:solidFill>
                  <a:schemeClr val="tx1"/>
                </a:solidFill>
                <a:latin typeface="+mn-lt"/>
                <a:ea typeface="+mn-ea"/>
                <a:cs typeface="+mn-cs"/>
              </a:rPr>
              <a:t>, échantillonnage conditionnel et autres méthodes basées sur les analogues, méthodes basées sur un indice de circulation potentielle de précipitations et de circulations-types critiques, générateur de séries conditionnel, correction à l’échelle locale et descente d'échelle dynamique. Les méthodes statistiques reposent sur trois hypothèses implicites, qui s’appliquent également partiellement à l’approche dynamique :</a:t>
            </a:r>
          </a:p>
          <a:p>
            <a:r>
              <a:rPr lang="fr-FR" sz="1200" b="0" kern="1200" dirty="0" smtClean="0">
                <a:solidFill>
                  <a:schemeClr val="tx1"/>
                </a:solidFill>
                <a:latin typeface="+mn-lt"/>
                <a:ea typeface="+mn-ea"/>
                <a:cs typeface="+mn-cs"/>
              </a:rPr>
              <a:t>- Les prédicteurs sont des variables appropriées pour le problème étudié (climat régional/local) et sont simulés de façon réaliste par les modèles climatiques.</a:t>
            </a:r>
          </a:p>
          <a:p>
            <a:r>
              <a:rPr lang="fr-FR" sz="1200" b="0" kern="1200" dirty="0" smtClean="0">
                <a:solidFill>
                  <a:schemeClr val="tx1"/>
                </a:solidFill>
                <a:latin typeface="+mn-lt"/>
                <a:ea typeface="+mn-ea"/>
                <a:cs typeface="+mn-cs"/>
              </a:rPr>
              <a:t>- Le modèle statistique reste valable pour le climat perturbé (hypothèse de stationnarité). Cette hypothèse forte ne peut être vérifiée ou invalidée formellement. Idéalement, les données observées devraient couvrir une large palette de conditions climatiques incluant les modifications futures des prédicteurs climatiques.</a:t>
            </a:r>
          </a:p>
          <a:p>
            <a:r>
              <a:rPr lang="fr-FR" sz="1200" b="0" kern="1200" dirty="0" smtClean="0">
                <a:solidFill>
                  <a:schemeClr val="tx1"/>
                </a:solidFill>
                <a:latin typeface="+mn-lt"/>
                <a:ea typeface="+mn-ea"/>
                <a:cs typeface="+mn-cs"/>
              </a:rPr>
              <a:t>- Les prédicteurs climatiques doivent être représentatifs du signal du changement climatique.</a:t>
            </a:r>
            <a:endParaRPr lang="fr-FR" sz="1200" kern="1200" dirty="0" smtClean="0">
              <a:solidFill>
                <a:schemeClr val="tx1"/>
              </a:solidFill>
              <a:latin typeface="+mn-lt"/>
              <a:ea typeface="+mn-ea"/>
              <a:cs typeface="+mn-cs"/>
            </a:endParaRPr>
          </a:p>
          <a:p>
            <a:endParaRPr lang="fr-FR" sz="1200" kern="1200" dirty="0" smtClean="0">
              <a:solidFill>
                <a:schemeClr val="tx1"/>
              </a:solidFill>
              <a:latin typeface="+mn-lt"/>
              <a:ea typeface="+mn-ea"/>
              <a:cs typeface="+mn-cs"/>
            </a:endParaRPr>
          </a:p>
          <a:p>
            <a:endParaRPr lang="fr-FR"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Les méthodes de descente d’échelle dynamique consistent à utiliser un modèle atmosphérique à maille variable, ou un modèle à aire limitée forcé par un modèle de grande échelle. Il existe 3 méthodes distinctes pour faire de la régionalisation climatique par une approche dynamique :</a:t>
            </a:r>
          </a:p>
          <a:p>
            <a:r>
              <a:rPr lang="sk-SK" sz="1200" kern="1200" dirty="0" smtClean="0">
                <a:solidFill>
                  <a:schemeClr val="tx1"/>
                </a:solidFill>
                <a:latin typeface="+mn-lt"/>
                <a:ea typeface="+mn-ea"/>
                <a:cs typeface="+mn-cs"/>
              </a:rPr>
              <a:t> </a:t>
            </a:r>
          </a:p>
          <a:p>
            <a:r>
              <a:rPr lang="sk-SK" sz="1200" kern="1200" dirty="0" smtClean="0">
                <a:solidFill>
                  <a:schemeClr val="tx1"/>
                </a:solidFill>
                <a:latin typeface="+mn-lt"/>
                <a:ea typeface="+mn-ea"/>
                <a:cs typeface="+mn-cs"/>
              </a:rPr>
              <a:t>- La </a:t>
            </a:r>
            <a:r>
              <a:rPr lang="sk-SK" sz="1200" kern="1200" dirty="0" err="1" smtClean="0">
                <a:solidFill>
                  <a:schemeClr val="tx1"/>
                </a:solidFill>
                <a:latin typeface="+mn-lt"/>
                <a:ea typeface="+mn-ea"/>
                <a:cs typeface="+mn-cs"/>
              </a:rPr>
              <a:t>première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méthode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consiste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à</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utiliser</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un</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modèle</a:t>
            </a:r>
            <a:r>
              <a:rPr lang="sk-SK" sz="1200" kern="1200" dirty="0" smtClean="0">
                <a:solidFill>
                  <a:schemeClr val="tx1"/>
                </a:solidFill>
                <a:latin typeface="+mn-lt"/>
                <a:ea typeface="+mn-ea"/>
                <a:cs typeface="+mn-cs"/>
              </a:rPr>
              <a:t> de </a:t>
            </a:r>
            <a:r>
              <a:rPr lang="sk-SK" sz="1200" kern="1200" dirty="0" err="1" smtClean="0">
                <a:solidFill>
                  <a:schemeClr val="tx1"/>
                </a:solidFill>
                <a:latin typeface="+mn-lt"/>
                <a:ea typeface="+mn-ea"/>
                <a:cs typeface="+mn-cs"/>
              </a:rPr>
              <a:t>circulation</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générale</a:t>
            </a:r>
            <a:r>
              <a:rPr lang="sk-SK" sz="1200" kern="1200" dirty="0" smtClean="0">
                <a:solidFill>
                  <a:schemeClr val="tx1"/>
                </a:solidFill>
                <a:latin typeface="+mn-lt"/>
                <a:ea typeface="+mn-ea"/>
                <a:cs typeface="+mn-cs"/>
              </a:rPr>
              <a:t> (GCM) </a:t>
            </a:r>
            <a:r>
              <a:rPr lang="sk-SK" sz="1200" kern="1200" dirty="0" err="1" smtClean="0">
                <a:solidFill>
                  <a:schemeClr val="tx1"/>
                </a:solidFill>
                <a:latin typeface="+mn-lt"/>
                <a:ea typeface="+mn-ea"/>
                <a:cs typeface="+mn-cs"/>
              </a:rPr>
              <a:t>à</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très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haute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résolution</a:t>
            </a:r>
            <a:r>
              <a:rPr lang="sk-SK" sz="1200" kern="1200" dirty="0" smtClean="0">
                <a:solidFill>
                  <a:schemeClr val="tx1"/>
                </a:solidFill>
                <a:latin typeface="+mn-lt"/>
                <a:ea typeface="+mn-ea"/>
                <a:cs typeface="+mn-cs"/>
              </a:rPr>
              <a:t>, et </a:t>
            </a:r>
            <a:r>
              <a:rPr lang="sk-SK" sz="1200" kern="1200" dirty="0" err="1" smtClean="0">
                <a:solidFill>
                  <a:schemeClr val="tx1"/>
                </a:solidFill>
                <a:latin typeface="+mn-lt"/>
                <a:ea typeface="+mn-ea"/>
                <a:cs typeface="+mn-cs"/>
              </a:rPr>
              <a:t>couvrant</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l'ensemble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du</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globe</a:t>
            </a:r>
            <a:r>
              <a:rPr lang="sk-SK" sz="1200" kern="1200" dirty="0" smtClean="0">
                <a:solidFill>
                  <a:schemeClr val="tx1"/>
                </a:solidFill>
                <a:latin typeface="+mn-lt"/>
                <a:ea typeface="+mn-ea"/>
                <a:cs typeface="+mn-cs"/>
              </a:rPr>
              <a:t>. Des </a:t>
            </a:r>
            <a:r>
              <a:rPr lang="sk-SK" sz="1200" kern="1200" dirty="0" err="1" smtClean="0">
                <a:solidFill>
                  <a:schemeClr val="tx1"/>
                </a:solidFill>
                <a:latin typeface="+mn-lt"/>
                <a:ea typeface="+mn-ea"/>
                <a:cs typeface="+mn-cs"/>
              </a:rPr>
              <a:t>expériences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ont</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été</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réalisées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à</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Météo-France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avec</a:t>
            </a:r>
            <a:r>
              <a:rPr lang="sk-SK" sz="1200" kern="1200" dirty="0" smtClean="0">
                <a:solidFill>
                  <a:schemeClr val="tx1"/>
                </a:solidFill>
                <a:latin typeface="+mn-lt"/>
                <a:ea typeface="+mn-ea"/>
                <a:cs typeface="+mn-cs"/>
              </a:rPr>
              <a:t> ARPEGE-</a:t>
            </a:r>
            <a:r>
              <a:rPr lang="sk-SK" sz="1200" kern="1200" dirty="0" err="1" smtClean="0">
                <a:solidFill>
                  <a:schemeClr val="tx1"/>
                </a:solidFill>
                <a:latin typeface="+mn-lt"/>
                <a:ea typeface="+mn-ea"/>
                <a:cs typeface="+mn-cs"/>
              </a:rPr>
              <a:t>Climat</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à</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une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résolution</a:t>
            </a:r>
            <a:r>
              <a:rPr lang="sk-SK" sz="1200" kern="1200" dirty="0" smtClean="0">
                <a:solidFill>
                  <a:schemeClr val="tx1"/>
                </a:solidFill>
                <a:latin typeface="+mn-lt"/>
                <a:ea typeface="+mn-ea"/>
                <a:cs typeface="+mn-cs"/>
              </a:rPr>
              <a:t> uniforme de 50 km. </a:t>
            </a:r>
            <a:r>
              <a:rPr lang="sk-SK" sz="1200" kern="1200" dirty="0" err="1" smtClean="0">
                <a:solidFill>
                  <a:schemeClr val="tx1"/>
                </a:solidFill>
                <a:latin typeface="+mn-lt"/>
                <a:ea typeface="+mn-ea"/>
                <a:cs typeface="+mn-cs"/>
              </a:rPr>
              <a:t>D’abord</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réduites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à</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une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vingtaine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d’années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ces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expériences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couvrent</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maintenant</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l’ensemble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du</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XXIe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siècle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Ce</a:t>
            </a:r>
            <a:r>
              <a:rPr lang="sk-SK" sz="1200" kern="1200" dirty="0" smtClean="0">
                <a:solidFill>
                  <a:schemeClr val="tx1"/>
                </a:solidFill>
                <a:latin typeface="+mn-lt"/>
                <a:ea typeface="+mn-ea"/>
                <a:cs typeface="+mn-cs"/>
              </a:rPr>
              <a:t> type </a:t>
            </a:r>
            <a:r>
              <a:rPr lang="sk-SK" sz="1200" kern="1200" dirty="0" err="1" smtClean="0">
                <a:solidFill>
                  <a:schemeClr val="tx1"/>
                </a:solidFill>
                <a:latin typeface="+mn-lt"/>
                <a:ea typeface="+mn-ea"/>
                <a:cs typeface="+mn-cs"/>
              </a:rPr>
              <a:t>d'expérience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très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couteuse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n'est</a:t>
            </a:r>
            <a:r>
              <a:rPr lang="sk-SK" sz="1200" kern="1200" dirty="0" smtClean="0">
                <a:solidFill>
                  <a:schemeClr val="tx1"/>
                </a:solidFill>
                <a:latin typeface="+mn-lt"/>
                <a:ea typeface="+mn-ea"/>
                <a:cs typeface="+mn-cs"/>
              </a:rPr>
              <a:t> pas </a:t>
            </a:r>
            <a:r>
              <a:rPr lang="sk-SK" sz="1200" kern="1200" dirty="0" err="1" smtClean="0">
                <a:solidFill>
                  <a:schemeClr val="tx1"/>
                </a:solidFill>
                <a:latin typeface="+mn-lt"/>
                <a:ea typeface="+mn-ea"/>
                <a:cs typeface="+mn-cs"/>
              </a:rPr>
              <a:t>fourni</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sur</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le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portail</a:t>
            </a:r>
            <a:r>
              <a:rPr lang="sk-SK" sz="1200" kern="1200" dirty="0" smtClean="0">
                <a:solidFill>
                  <a:schemeClr val="tx1"/>
                </a:solidFill>
                <a:latin typeface="+mn-lt"/>
                <a:ea typeface="+mn-ea"/>
                <a:cs typeface="+mn-cs"/>
              </a:rPr>
              <a:t>.</a:t>
            </a:r>
          </a:p>
          <a:p>
            <a:r>
              <a:rPr lang="sk-SK" sz="1200" kern="1200" dirty="0" smtClean="0">
                <a:solidFill>
                  <a:schemeClr val="tx1"/>
                </a:solidFill>
                <a:latin typeface="+mn-lt"/>
                <a:ea typeface="+mn-ea"/>
                <a:cs typeface="+mn-cs"/>
              </a:rPr>
              <a:t>- La </a:t>
            </a:r>
            <a:r>
              <a:rPr lang="sk-SK" sz="1200" kern="1200" dirty="0" err="1" smtClean="0">
                <a:solidFill>
                  <a:schemeClr val="tx1"/>
                </a:solidFill>
                <a:latin typeface="+mn-lt"/>
                <a:ea typeface="+mn-ea"/>
                <a:cs typeface="+mn-cs"/>
              </a:rPr>
              <a:t>deuxième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solution</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est</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l'utilisation</a:t>
            </a:r>
            <a:r>
              <a:rPr lang="sk-SK" sz="1200" kern="1200" dirty="0" smtClean="0">
                <a:solidFill>
                  <a:schemeClr val="tx1"/>
                </a:solidFill>
                <a:latin typeface="+mn-lt"/>
                <a:ea typeface="+mn-ea"/>
                <a:cs typeface="+mn-cs"/>
              </a:rPr>
              <a:t> de </a:t>
            </a:r>
            <a:r>
              <a:rPr lang="sk-SK" sz="1200" kern="1200" dirty="0" err="1" smtClean="0">
                <a:solidFill>
                  <a:schemeClr val="tx1"/>
                </a:solidFill>
                <a:latin typeface="+mn-lt"/>
                <a:ea typeface="+mn-ea"/>
                <a:cs typeface="+mn-cs"/>
              </a:rPr>
              <a:t>modèles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globaux</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dont</a:t>
            </a:r>
            <a:r>
              <a:rPr lang="sk-SK" sz="1200" kern="1200" dirty="0" smtClean="0">
                <a:solidFill>
                  <a:schemeClr val="tx1"/>
                </a:solidFill>
                <a:latin typeface="+mn-lt"/>
                <a:ea typeface="+mn-ea"/>
                <a:cs typeface="+mn-cs"/>
              </a:rPr>
              <a:t> la </a:t>
            </a:r>
            <a:r>
              <a:rPr lang="sk-SK" sz="1200" kern="1200" dirty="0" err="1" smtClean="0">
                <a:solidFill>
                  <a:schemeClr val="tx1"/>
                </a:solidFill>
                <a:latin typeface="+mn-lt"/>
                <a:ea typeface="+mn-ea"/>
                <a:cs typeface="+mn-cs"/>
              </a:rPr>
              <a:t>grille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peut</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être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basculée</a:t>
            </a:r>
            <a:r>
              <a:rPr lang="sk-SK" sz="1200" kern="1200" dirty="0" smtClean="0">
                <a:solidFill>
                  <a:schemeClr val="tx1"/>
                </a:solidFill>
                <a:latin typeface="+mn-lt"/>
                <a:ea typeface="+mn-ea"/>
                <a:cs typeface="+mn-cs"/>
              </a:rPr>
              <a:t> et </a:t>
            </a:r>
            <a:r>
              <a:rPr lang="sk-SK" sz="1200" kern="1200" dirty="0" err="1" smtClean="0">
                <a:solidFill>
                  <a:schemeClr val="tx1"/>
                </a:solidFill>
                <a:latin typeface="+mn-lt"/>
                <a:ea typeface="+mn-ea"/>
                <a:cs typeface="+mn-cs"/>
              </a:rPr>
              <a:t>étirée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pour</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renforcer</a:t>
            </a:r>
            <a:r>
              <a:rPr lang="sk-SK" sz="1200" kern="1200" dirty="0" smtClean="0">
                <a:solidFill>
                  <a:schemeClr val="tx1"/>
                </a:solidFill>
                <a:latin typeface="+mn-lt"/>
                <a:ea typeface="+mn-ea"/>
                <a:cs typeface="+mn-cs"/>
              </a:rPr>
              <a:t> la </a:t>
            </a:r>
            <a:r>
              <a:rPr lang="sk-SK" sz="1200" kern="1200" dirty="0" err="1" smtClean="0">
                <a:solidFill>
                  <a:schemeClr val="tx1"/>
                </a:solidFill>
                <a:latin typeface="+mn-lt"/>
                <a:ea typeface="+mn-ea"/>
                <a:cs typeface="+mn-cs"/>
              </a:rPr>
              <a:t>résolution</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spatiale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dans</a:t>
            </a:r>
            <a:r>
              <a:rPr lang="sk-SK" sz="1200" kern="1200" dirty="0" smtClean="0">
                <a:solidFill>
                  <a:schemeClr val="tx1"/>
                </a:solidFill>
                <a:latin typeface="+mn-lt"/>
                <a:ea typeface="+mn-ea"/>
                <a:cs typeface="+mn-cs"/>
              </a:rPr>
              <a:t> la </a:t>
            </a:r>
            <a:r>
              <a:rPr lang="sk-SK" sz="1200" kern="1200" dirty="0" err="1" smtClean="0">
                <a:solidFill>
                  <a:schemeClr val="tx1"/>
                </a:solidFill>
                <a:latin typeface="+mn-lt"/>
                <a:ea typeface="+mn-ea"/>
                <a:cs typeface="+mn-cs"/>
              </a:rPr>
              <a:t>zone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que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l'on</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veut</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étudier</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Le</a:t>
            </a:r>
            <a:r>
              <a:rPr lang="sk-SK" sz="1200" kern="1200" dirty="0" smtClean="0">
                <a:solidFill>
                  <a:schemeClr val="tx1"/>
                </a:solidFill>
                <a:latin typeface="+mn-lt"/>
                <a:ea typeface="+mn-ea"/>
                <a:cs typeface="+mn-cs"/>
              </a:rPr>
              <a:t> ARPEGE-</a:t>
            </a:r>
            <a:r>
              <a:rPr lang="sk-SK" sz="1200" kern="1200" dirty="0" err="1" smtClean="0">
                <a:solidFill>
                  <a:schemeClr val="tx1"/>
                </a:solidFill>
                <a:latin typeface="+mn-lt"/>
                <a:ea typeface="+mn-ea"/>
                <a:cs typeface="+mn-cs"/>
              </a:rPr>
              <a:t>Climat</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possède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cette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capacité</a:t>
            </a:r>
            <a:r>
              <a:rPr lang="sk-SK" sz="1200" kern="1200" dirty="0" smtClean="0">
                <a:solidFill>
                  <a:schemeClr val="tx1"/>
                </a:solidFill>
                <a:latin typeface="+mn-lt"/>
                <a:ea typeface="+mn-ea"/>
                <a:cs typeface="+mn-cs"/>
              </a:rPr>
              <a:t> de zoom. </a:t>
            </a:r>
            <a:r>
              <a:rPr lang="sk-SK" sz="1200" kern="1200" dirty="0" err="1" smtClean="0">
                <a:solidFill>
                  <a:schemeClr val="tx1"/>
                </a:solidFill>
                <a:latin typeface="+mn-lt"/>
                <a:ea typeface="+mn-ea"/>
                <a:cs typeface="+mn-cs"/>
              </a:rPr>
              <a:t>Cette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configuration</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permet</a:t>
            </a:r>
            <a:r>
              <a:rPr lang="sk-SK" sz="1200" kern="1200" dirty="0" smtClean="0">
                <a:solidFill>
                  <a:schemeClr val="tx1"/>
                </a:solidFill>
                <a:latin typeface="+mn-lt"/>
                <a:ea typeface="+mn-ea"/>
                <a:cs typeface="+mn-cs"/>
              </a:rPr>
              <a:t> des </a:t>
            </a:r>
            <a:r>
              <a:rPr lang="sk-SK" sz="1200" kern="1200" dirty="0" err="1" smtClean="0">
                <a:solidFill>
                  <a:schemeClr val="tx1"/>
                </a:solidFill>
                <a:latin typeface="+mn-lt"/>
                <a:ea typeface="+mn-ea"/>
                <a:cs typeface="+mn-cs"/>
              </a:rPr>
              <a:t>simulations</a:t>
            </a:r>
            <a:r>
              <a:rPr lang="sk-SK" sz="1200" kern="1200" dirty="0" smtClean="0">
                <a:solidFill>
                  <a:schemeClr val="tx1"/>
                </a:solidFill>
                <a:latin typeface="+mn-lt"/>
                <a:ea typeface="+mn-ea"/>
                <a:cs typeface="+mn-cs"/>
              </a:rPr>
              <a:t> plus </a:t>
            </a:r>
            <a:r>
              <a:rPr lang="sk-SK" sz="1200" kern="1200" dirty="0" err="1" smtClean="0">
                <a:solidFill>
                  <a:schemeClr val="tx1"/>
                </a:solidFill>
                <a:latin typeface="+mn-lt"/>
                <a:ea typeface="+mn-ea"/>
                <a:cs typeface="+mn-cs"/>
              </a:rPr>
              <a:t>longues</a:t>
            </a:r>
            <a:r>
              <a:rPr lang="sk-SK" sz="1200" kern="1200" dirty="0" smtClean="0">
                <a:solidFill>
                  <a:schemeClr val="tx1"/>
                </a:solidFill>
                <a:latin typeface="+mn-lt"/>
                <a:ea typeface="+mn-ea"/>
                <a:cs typeface="+mn-cs"/>
              </a:rPr>
              <a:t>, de </a:t>
            </a:r>
            <a:r>
              <a:rPr lang="sk-SK" sz="1200" kern="1200" dirty="0" err="1" smtClean="0">
                <a:solidFill>
                  <a:schemeClr val="tx1"/>
                </a:solidFill>
                <a:latin typeface="+mn-lt"/>
                <a:ea typeface="+mn-ea"/>
                <a:cs typeface="+mn-cs"/>
              </a:rPr>
              <a:t>l'ordre</a:t>
            </a:r>
            <a:r>
              <a:rPr lang="sk-SK" sz="1200" kern="1200" dirty="0" smtClean="0">
                <a:solidFill>
                  <a:schemeClr val="tx1"/>
                </a:solidFill>
                <a:latin typeface="+mn-lt"/>
                <a:ea typeface="+mn-ea"/>
                <a:cs typeface="+mn-cs"/>
              </a:rPr>
              <a:t> de la </a:t>
            </a:r>
            <a:r>
              <a:rPr lang="sk-SK" sz="1200" kern="1200" dirty="0" err="1" smtClean="0">
                <a:solidFill>
                  <a:schemeClr val="tx1"/>
                </a:solidFill>
                <a:latin typeface="+mn-lt"/>
                <a:ea typeface="+mn-ea"/>
                <a:cs typeface="+mn-cs"/>
              </a:rPr>
              <a:t>centaine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d'années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Sur</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le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portail</a:t>
            </a:r>
            <a:r>
              <a:rPr lang="sk-SK" sz="1200" kern="1200" dirty="0" smtClean="0">
                <a:solidFill>
                  <a:schemeClr val="tx1"/>
                </a:solidFill>
                <a:latin typeface="+mn-lt"/>
                <a:ea typeface="+mn-ea"/>
                <a:cs typeface="+mn-cs"/>
              </a:rPr>
              <a:t>, on </a:t>
            </a:r>
            <a:r>
              <a:rPr lang="sk-SK" sz="1200" kern="1200" dirty="0" err="1" smtClean="0">
                <a:solidFill>
                  <a:schemeClr val="tx1"/>
                </a:solidFill>
                <a:latin typeface="+mn-lt"/>
                <a:ea typeface="+mn-ea"/>
                <a:cs typeface="+mn-cs"/>
              </a:rPr>
              <a:t>retrouve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ces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simulations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sous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l'identifiant</a:t>
            </a:r>
            <a:r>
              <a:rPr lang="sk-SK" sz="1200" kern="1200" dirty="0" smtClean="0">
                <a:solidFill>
                  <a:schemeClr val="tx1"/>
                </a:solidFill>
                <a:latin typeface="+mn-lt"/>
                <a:ea typeface="+mn-ea"/>
                <a:cs typeface="+mn-cs"/>
              </a:rPr>
              <a:t> ARPEGE-RETIC. </a:t>
            </a:r>
            <a:r>
              <a:rPr lang="sk-SK" sz="1200" kern="1200" dirty="0" err="1" smtClean="0">
                <a:solidFill>
                  <a:schemeClr val="tx1"/>
                </a:solidFill>
                <a:latin typeface="+mn-lt"/>
                <a:ea typeface="+mn-ea"/>
                <a:cs typeface="+mn-cs"/>
              </a:rPr>
              <a:t>Elles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ont</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été</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utilisées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dans</a:t>
            </a:r>
            <a:r>
              <a:rPr lang="sk-SK" sz="1200" kern="1200" dirty="0" smtClean="0">
                <a:solidFill>
                  <a:schemeClr val="tx1"/>
                </a:solidFill>
                <a:latin typeface="+mn-lt"/>
                <a:ea typeface="+mn-ea"/>
                <a:cs typeface="+mn-cs"/>
              </a:rPr>
              <a:t> les </a:t>
            </a:r>
            <a:r>
              <a:rPr lang="sk-SK" sz="1200" kern="1200" dirty="0" err="1" smtClean="0">
                <a:solidFill>
                  <a:schemeClr val="tx1"/>
                </a:solidFill>
                <a:latin typeface="+mn-lt"/>
                <a:ea typeface="+mn-ea"/>
                <a:cs typeface="+mn-cs"/>
              </a:rPr>
              <a:t>expériences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dites</a:t>
            </a:r>
            <a:r>
              <a:rPr lang="sk-SK" sz="1200" kern="1200" dirty="0" smtClean="0">
                <a:solidFill>
                  <a:schemeClr val="tx1"/>
                </a:solidFill>
                <a:latin typeface="+mn-lt"/>
                <a:ea typeface="+mn-ea"/>
                <a:cs typeface="+mn-cs"/>
              </a:rPr>
              <a:t> SCRATCH08 </a:t>
            </a:r>
            <a:r>
              <a:rPr lang="sk-SK" sz="1200" kern="1200" dirty="0" err="1" smtClean="0">
                <a:solidFill>
                  <a:schemeClr val="tx1"/>
                </a:solidFill>
                <a:latin typeface="+mn-lt"/>
                <a:ea typeface="+mn-ea"/>
                <a:cs typeface="+mn-cs"/>
              </a:rPr>
              <a:t>afin</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d'être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régionalisées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à</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une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résolution</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encore</a:t>
            </a:r>
            <a:r>
              <a:rPr lang="sk-SK" sz="1200" kern="1200" dirty="0" smtClean="0">
                <a:solidFill>
                  <a:schemeClr val="tx1"/>
                </a:solidFill>
                <a:latin typeface="+mn-lt"/>
                <a:ea typeface="+mn-ea"/>
                <a:cs typeface="+mn-cs"/>
              </a:rPr>
              <a:t> plus </a:t>
            </a:r>
            <a:r>
              <a:rPr lang="sk-SK" sz="1200" kern="1200" dirty="0" err="1" smtClean="0">
                <a:solidFill>
                  <a:schemeClr val="tx1"/>
                </a:solidFill>
                <a:latin typeface="+mn-lt"/>
                <a:ea typeface="+mn-ea"/>
                <a:cs typeface="+mn-cs"/>
              </a:rPr>
              <a:t>fine</a:t>
            </a:r>
            <a:r>
              <a:rPr lang="sk-SK" sz="1200" kern="1200" dirty="0" smtClean="0">
                <a:solidFill>
                  <a:schemeClr val="tx1"/>
                </a:solidFill>
                <a:latin typeface="+mn-lt"/>
                <a:ea typeface="+mn-ea"/>
                <a:cs typeface="+mn-cs"/>
              </a:rPr>
              <a:t> de 8 km.</a:t>
            </a:r>
          </a:p>
          <a:p>
            <a:r>
              <a:rPr lang="sk-SK" sz="1200" kern="1200" dirty="0" smtClean="0">
                <a:solidFill>
                  <a:schemeClr val="tx1"/>
                </a:solidFill>
                <a:latin typeface="+mn-lt"/>
                <a:ea typeface="+mn-ea"/>
                <a:cs typeface="+mn-cs"/>
              </a:rPr>
              <a:t>- La </a:t>
            </a:r>
            <a:r>
              <a:rPr lang="sk-SK" sz="1200" kern="1200" dirty="0" err="1" smtClean="0">
                <a:solidFill>
                  <a:schemeClr val="tx1"/>
                </a:solidFill>
                <a:latin typeface="+mn-lt"/>
                <a:ea typeface="+mn-ea"/>
                <a:cs typeface="+mn-cs"/>
              </a:rPr>
              <a:t>troisième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solution</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est</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l'utilisation</a:t>
            </a:r>
            <a:r>
              <a:rPr lang="sk-SK" sz="1200" kern="1200" dirty="0" smtClean="0">
                <a:solidFill>
                  <a:schemeClr val="tx1"/>
                </a:solidFill>
                <a:latin typeface="+mn-lt"/>
                <a:ea typeface="+mn-ea"/>
                <a:cs typeface="+mn-cs"/>
              </a:rPr>
              <a:t> de </a:t>
            </a:r>
            <a:r>
              <a:rPr lang="sk-SK" sz="1200" kern="1200" dirty="0" err="1" smtClean="0">
                <a:solidFill>
                  <a:schemeClr val="tx1"/>
                </a:solidFill>
                <a:latin typeface="+mn-lt"/>
                <a:ea typeface="+mn-ea"/>
                <a:cs typeface="+mn-cs"/>
              </a:rPr>
              <a:t>modèles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à</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aire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limitée</a:t>
            </a:r>
            <a:r>
              <a:rPr lang="sk-SK" sz="1200" kern="1200" dirty="0" smtClean="0">
                <a:solidFill>
                  <a:schemeClr val="tx1"/>
                </a:solidFill>
                <a:latin typeface="+mn-lt"/>
                <a:ea typeface="+mn-ea"/>
                <a:cs typeface="+mn-cs"/>
              </a:rPr>
              <a:t> (LAM: </a:t>
            </a:r>
            <a:r>
              <a:rPr lang="sk-SK" sz="1200" kern="1200" dirty="0" err="1" smtClean="0">
                <a:solidFill>
                  <a:schemeClr val="tx1"/>
                </a:solidFill>
                <a:latin typeface="+mn-lt"/>
                <a:ea typeface="+mn-ea"/>
                <a:cs typeface="+mn-cs"/>
              </a:rPr>
              <a:t>Limited</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Area</a:t>
            </a:r>
            <a:r>
              <a:rPr lang="sk-SK" sz="1200" kern="1200" dirty="0" smtClean="0">
                <a:solidFill>
                  <a:schemeClr val="tx1"/>
                </a:solidFill>
                <a:latin typeface="+mn-lt"/>
                <a:ea typeface="+mn-ea"/>
                <a:cs typeface="+mn-cs"/>
              </a:rPr>
              <a:t> Model </a:t>
            </a:r>
            <a:r>
              <a:rPr lang="sk-SK" sz="1200" kern="1200" dirty="0" err="1" smtClean="0">
                <a:solidFill>
                  <a:schemeClr val="tx1"/>
                </a:solidFill>
                <a:latin typeface="+mn-lt"/>
                <a:ea typeface="+mn-ea"/>
                <a:cs typeface="+mn-cs"/>
              </a:rPr>
              <a:t>en</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anglais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Ces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modèles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couvrent</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seulement</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une</a:t>
            </a:r>
            <a:r>
              <a:rPr lang="sk-SK" sz="1200" kern="1200" dirty="0" smtClean="0">
                <a:solidFill>
                  <a:schemeClr val="tx1"/>
                </a:solidFill>
                <a:latin typeface="+mn-lt"/>
                <a:ea typeface="+mn-ea"/>
                <a:cs typeface="+mn-cs"/>
              </a:rPr>
              <a:t> partie </a:t>
            </a:r>
            <a:r>
              <a:rPr lang="sk-SK" sz="1200" kern="1200" dirty="0" err="1" smtClean="0">
                <a:solidFill>
                  <a:schemeClr val="tx1"/>
                </a:solidFill>
                <a:latin typeface="+mn-lt"/>
                <a:ea typeface="+mn-ea"/>
                <a:cs typeface="+mn-cs"/>
              </a:rPr>
              <a:t>du</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globe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l'Europe</a:t>
            </a:r>
            <a:r>
              <a:rPr lang="sk-SK" sz="1200" kern="1200" dirty="0" smtClean="0">
                <a:solidFill>
                  <a:schemeClr val="tx1"/>
                </a:solidFill>
                <a:latin typeface="+mn-lt"/>
                <a:ea typeface="+mn-ea"/>
                <a:cs typeface="+mn-cs"/>
              </a:rPr>
              <a:t> par </a:t>
            </a:r>
            <a:r>
              <a:rPr lang="sk-SK" sz="1200" kern="1200" dirty="0" err="1" smtClean="0">
                <a:solidFill>
                  <a:schemeClr val="tx1"/>
                </a:solidFill>
                <a:latin typeface="+mn-lt"/>
                <a:ea typeface="+mn-ea"/>
                <a:cs typeface="+mn-cs"/>
              </a:rPr>
              <a:t>exemple</a:t>
            </a:r>
            <a:r>
              <a:rPr lang="sk-SK" sz="1200" kern="1200" dirty="0" smtClean="0">
                <a:solidFill>
                  <a:schemeClr val="tx1"/>
                </a:solidFill>
                <a:latin typeface="+mn-lt"/>
                <a:ea typeface="+mn-ea"/>
                <a:cs typeface="+mn-cs"/>
              </a:rPr>
              <a:t>, et </a:t>
            </a:r>
            <a:r>
              <a:rPr lang="sk-SK" sz="1200" kern="1200" dirty="0" err="1" smtClean="0">
                <a:solidFill>
                  <a:schemeClr val="tx1"/>
                </a:solidFill>
                <a:latin typeface="+mn-lt"/>
                <a:ea typeface="+mn-ea"/>
                <a:cs typeface="+mn-cs"/>
              </a:rPr>
              <a:t>sont</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forcés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à</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leurs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bords</a:t>
            </a:r>
            <a:r>
              <a:rPr lang="sk-SK" sz="1200" kern="1200" dirty="0" smtClean="0">
                <a:solidFill>
                  <a:schemeClr val="tx1"/>
                </a:solidFill>
                <a:latin typeface="+mn-lt"/>
                <a:ea typeface="+mn-ea"/>
                <a:cs typeface="+mn-cs"/>
              </a:rPr>
              <a:t> par des </a:t>
            </a:r>
            <a:r>
              <a:rPr lang="sk-SK" sz="1200" kern="1200" dirty="0" err="1" smtClean="0">
                <a:solidFill>
                  <a:schemeClr val="tx1"/>
                </a:solidFill>
                <a:latin typeface="+mn-lt"/>
                <a:ea typeface="+mn-ea"/>
                <a:cs typeface="+mn-cs"/>
              </a:rPr>
              <a:t>modèles</a:t>
            </a:r>
            <a:r>
              <a:rPr lang="sk-SK" sz="1200" kern="1200" dirty="0" smtClean="0">
                <a:solidFill>
                  <a:schemeClr val="tx1"/>
                </a:solidFill>
                <a:latin typeface="+mn-lt"/>
                <a:ea typeface="+mn-ea"/>
                <a:cs typeface="+mn-cs"/>
              </a:rPr>
              <a:t> de plus </a:t>
            </a:r>
            <a:r>
              <a:rPr lang="sk-SK" sz="1200" kern="1200" dirty="0" err="1" smtClean="0">
                <a:solidFill>
                  <a:schemeClr val="tx1"/>
                </a:solidFill>
                <a:latin typeface="+mn-lt"/>
                <a:ea typeface="+mn-ea"/>
                <a:cs typeface="+mn-cs"/>
              </a:rPr>
              <a:t>faible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résolution</a:t>
            </a:r>
            <a:r>
              <a:rPr lang="sk-SK" sz="1200" kern="1200" dirty="0" smtClean="0">
                <a:solidFill>
                  <a:schemeClr val="tx1"/>
                </a:solidFill>
                <a:latin typeface="+mn-lt"/>
                <a:ea typeface="+mn-ea"/>
                <a:cs typeface="+mn-cs"/>
              </a:rPr>
              <a:t> (GCM, </a:t>
            </a:r>
            <a:r>
              <a:rPr lang="sk-SK" sz="1200" kern="1200" dirty="0" err="1" smtClean="0">
                <a:solidFill>
                  <a:schemeClr val="tx1"/>
                </a:solidFill>
                <a:latin typeface="+mn-lt"/>
                <a:ea typeface="+mn-ea"/>
                <a:cs typeface="+mn-cs"/>
              </a:rPr>
              <a:t>réanalyses</a:t>
            </a:r>
            <a:r>
              <a:rPr lang="sk-SK" sz="1200" kern="1200" dirty="0" smtClean="0">
                <a:solidFill>
                  <a:schemeClr val="tx1"/>
                </a:solidFill>
                <a:latin typeface="+mn-lt"/>
                <a:ea typeface="+mn-ea"/>
                <a:cs typeface="+mn-cs"/>
              </a:rPr>
              <a:t>, ...). </a:t>
            </a:r>
            <a:r>
              <a:rPr lang="sk-SK" sz="1200" kern="1200" dirty="0" err="1" smtClean="0">
                <a:solidFill>
                  <a:schemeClr val="tx1"/>
                </a:solidFill>
                <a:latin typeface="+mn-lt"/>
                <a:ea typeface="+mn-ea"/>
                <a:cs typeface="+mn-cs"/>
              </a:rPr>
              <a:t>Ils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permettent</a:t>
            </a:r>
            <a:r>
              <a:rPr lang="sk-SK" sz="1200" kern="1200" dirty="0" smtClean="0">
                <a:solidFill>
                  <a:schemeClr val="tx1"/>
                </a:solidFill>
                <a:latin typeface="+mn-lt"/>
                <a:ea typeface="+mn-ea"/>
                <a:cs typeface="+mn-cs"/>
              </a:rPr>
              <a:t> des </a:t>
            </a:r>
            <a:r>
              <a:rPr lang="sk-SK" sz="1200" kern="1200" dirty="0" err="1" smtClean="0">
                <a:solidFill>
                  <a:schemeClr val="tx1"/>
                </a:solidFill>
                <a:latin typeface="+mn-lt"/>
                <a:ea typeface="+mn-ea"/>
                <a:cs typeface="+mn-cs"/>
              </a:rPr>
              <a:t>simulations</a:t>
            </a:r>
            <a:r>
              <a:rPr lang="sk-SK" sz="1200" kern="1200" dirty="0" smtClean="0">
                <a:solidFill>
                  <a:schemeClr val="tx1"/>
                </a:solidFill>
                <a:latin typeface="+mn-lt"/>
                <a:ea typeface="+mn-ea"/>
                <a:cs typeface="+mn-cs"/>
              </a:rPr>
              <a:t> plus </a:t>
            </a:r>
            <a:r>
              <a:rPr lang="sk-SK" sz="1200" kern="1200" dirty="0" err="1" smtClean="0">
                <a:solidFill>
                  <a:schemeClr val="tx1"/>
                </a:solidFill>
                <a:latin typeface="+mn-lt"/>
                <a:ea typeface="+mn-ea"/>
                <a:cs typeface="+mn-cs"/>
              </a:rPr>
              <a:t>rapides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qu'avec</a:t>
            </a:r>
            <a:r>
              <a:rPr lang="sk-SK" sz="1200" kern="1200" dirty="0" smtClean="0">
                <a:solidFill>
                  <a:schemeClr val="tx1"/>
                </a:solidFill>
                <a:latin typeface="+mn-lt"/>
                <a:ea typeface="+mn-ea"/>
                <a:cs typeface="+mn-cs"/>
              </a:rPr>
              <a:t> les </a:t>
            </a:r>
            <a:r>
              <a:rPr lang="sk-SK" sz="1200" kern="1200" dirty="0" err="1" smtClean="0">
                <a:solidFill>
                  <a:schemeClr val="tx1"/>
                </a:solidFill>
                <a:latin typeface="+mn-lt"/>
                <a:ea typeface="+mn-ea"/>
                <a:cs typeface="+mn-cs"/>
              </a:rPr>
              <a:t>modèles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globaux</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en</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version</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étirées</a:t>
            </a:r>
            <a:r>
              <a:rPr lang="sk-SK" sz="1200" kern="1200" dirty="0" smtClean="0">
                <a:solidFill>
                  <a:schemeClr val="tx1"/>
                </a:solidFill>
                <a:latin typeface="+mn-lt"/>
                <a:ea typeface="+mn-ea"/>
                <a:cs typeface="+mn-cs"/>
              </a:rPr>
              <a:t>. Les </a:t>
            </a:r>
            <a:r>
              <a:rPr lang="sk-SK" sz="1200" kern="1200" dirty="0" err="1" smtClean="0">
                <a:solidFill>
                  <a:schemeClr val="tx1"/>
                </a:solidFill>
                <a:latin typeface="+mn-lt"/>
                <a:ea typeface="+mn-ea"/>
                <a:cs typeface="+mn-cs"/>
              </a:rPr>
              <a:t>modèles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LMDz</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en</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configuration</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régionale</a:t>
            </a:r>
            <a:r>
              <a:rPr lang="sk-SK" sz="1200" kern="1200" dirty="0" smtClean="0">
                <a:solidFill>
                  <a:schemeClr val="tx1"/>
                </a:solidFill>
                <a:latin typeface="+mn-lt"/>
                <a:ea typeface="+mn-ea"/>
                <a:cs typeface="+mn-cs"/>
              </a:rPr>
              <a:t>, MM5 et ALADIN </a:t>
            </a:r>
            <a:r>
              <a:rPr lang="sk-SK" sz="1200" kern="1200" dirty="0" err="1" smtClean="0">
                <a:solidFill>
                  <a:schemeClr val="tx1"/>
                </a:solidFill>
                <a:latin typeface="+mn-lt"/>
                <a:ea typeface="+mn-ea"/>
                <a:cs typeface="+mn-cs"/>
              </a:rPr>
              <a:t>sont</a:t>
            </a:r>
            <a:r>
              <a:rPr lang="sk-SK" sz="1200" kern="1200" dirty="0" smtClean="0">
                <a:solidFill>
                  <a:schemeClr val="tx1"/>
                </a:solidFill>
                <a:latin typeface="+mn-lt"/>
                <a:ea typeface="+mn-ea"/>
                <a:cs typeface="+mn-cs"/>
              </a:rPr>
              <a:t> des </a:t>
            </a:r>
            <a:r>
              <a:rPr lang="sk-SK" sz="1200" kern="1200" dirty="0" err="1" smtClean="0">
                <a:solidFill>
                  <a:schemeClr val="tx1"/>
                </a:solidFill>
                <a:latin typeface="+mn-lt"/>
                <a:ea typeface="+mn-ea"/>
                <a:cs typeface="+mn-cs"/>
              </a:rPr>
              <a:t>modèles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à</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aire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limitée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dont</a:t>
            </a:r>
            <a:r>
              <a:rPr lang="sk-SK" sz="1200" kern="1200" dirty="0" smtClean="0">
                <a:solidFill>
                  <a:schemeClr val="tx1"/>
                </a:solidFill>
                <a:latin typeface="+mn-lt"/>
                <a:ea typeface="+mn-ea"/>
                <a:cs typeface="+mn-cs"/>
              </a:rPr>
              <a:t> les </a:t>
            </a:r>
            <a:r>
              <a:rPr lang="sk-SK" sz="1200" kern="1200" dirty="0" err="1" smtClean="0">
                <a:solidFill>
                  <a:schemeClr val="tx1"/>
                </a:solidFill>
                <a:latin typeface="+mn-lt"/>
                <a:ea typeface="+mn-ea"/>
                <a:cs typeface="+mn-cs"/>
              </a:rPr>
              <a:t>résolutions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horizontales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sont</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comprises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entre</a:t>
            </a:r>
            <a:r>
              <a:rPr lang="sk-SK" sz="1200" kern="1200" dirty="0" smtClean="0">
                <a:solidFill>
                  <a:schemeClr val="tx1"/>
                </a:solidFill>
                <a:latin typeface="+mn-lt"/>
                <a:ea typeface="+mn-ea"/>
                <a:cs typeface="+mn-cs"/>
              </a:rPr>
              <a:t> 12 et 20 km. </a:t>
            </a:r>
            <a:r>
              <a:rPr lang="sk-SK" sz="1200" kern="1200" dirty="0" err="1" smtClean="0">
                <a:solidFill>
                  <a:schemeClr val="tx1"/>
                </a:solidFill>
                <a:latin typeface="+mn-lt"/>
                <a:ea typeface="+mn-ea"/>
                <a:cs typeface="+mn-cs"/>
              </a:rPr>
              <a:t>Leurs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simulations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sont</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disponibles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sur</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le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portail</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dans</a:t>
            </a:r>
            <a:r>
              <a:rPr lang="sk-SK" sz="1200" kern="1200" dirty="0" smtClean="0">
                <a:solidFill>
                  <a:schemeClr val="tx1"/>
                </a:solidFill>
                <a:latin typeface="+mn-lt"/>
                <a:ea typeface="+mn-ea"/>
                <a:cs typeface="+mn-cs"/>
              </a:rPr>
              <a:t> les </a:t>
            </a:r>
            <a:r>
              <a:rPr lang="sk-SK" sz="1200" kern="1200" dirty="0" err="1" smtClean="0">
                <a:solidFill>
                  <a:schemeClr val="tx1"/>
                </a:solidFill>
                <a:latin typeface="+mn-lt"/>
                <a:ea typeface="+mn-ea"/>
                <a:cs typeface="+mn-cs"/>
              </a:rPr>
              <a:t>expériences</a:t>
            </a:r>
            <a:r>
              <a:rPr lang="sk-SK" sz="1200" kern="1200" dirty="0" smtClean="0">
                <a:solidFill>
                  <a:schemeClr val="tx1"/>
                </a:solidFill>
                <a:latin typeface="+mn-lt"/>
                <a:ea typeface="+mn-ea"/>
                <a:cs typeface="+mn-cs"/>
              </a:rPr>
              <a:t> SCAMPEI et IPSL2012, </a:t>
            </a:r>
            <a:r>
              <a:rPr lang="sk-SK" sz="1200" kern="1200" dirty="0" err="1" smtClean="0">
                <a:solidFill>
                  <a:schemeClr val="tx1"/>
                </a:solidFill>
                <a:latin typeface="+mn-lt"/>
                <a:ea typeface="+mn-ea"/>
                <a:cs typeface="+mn-cs"/>
              </a:rPr>
              <a:t>après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une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adaptation</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statistique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à</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une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résolution</a:t>
            </a:r>
            <a:r>
              <a:rPr lang="sk-SK" sz="1200" kern="1200" dirty="0" smtClean="0">
                <a:solidFill>
                  <a:schemeClr val="tx1"/>
                </a:solidFill>
                <a:latin typeface="+mn-lt"/>
                <a:ea typeface="+mn-ea"/>
                <a:cs typeface="+mn-cs"/>
              </a:rPr>
              <a:t> de 8km.</a:t>
            </a: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7D23126E-A678-884E-861F-C56751BB44DD}" type="slidenum">
              <a:rPr lang="fr-FR" smtClean="0"/>
              <a:t>10</a:t>
            </a:fld>
            <a:endParaRPr lang="fr-FR"/>
          </a:p>
        </p:txBody>
      </p:sp>
    </p:spTree>
    <p:extLst>
      <p:ext uri="{BB962C8B-B14F-4D97-AF65-F5344CB8AC3E}">
        <p14:creationId xmlns:p14="http://schemas.microsoft.com/office/powerpoint/2010/main" val="1209657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solidFill>
                  <a:srgbClr val="002060"/>
                </a:solidFill>
                <a:latin typeface="Arial" charset="0"/>
                <a:ea typeface="Arial" charset="0"/>
                <a:cs typeface="Arial" charset="0"/>
              </a:rPr>
              <a:t>La représentation du climat régional pourrait être influencée surtout sur l’interaction des échelles spatio-temporelles ?</a:t>
            </a:r>
          </a:p>
          <a:p>
            <a:endParaRPr lang="fr-FR" sz="1200" i="1" kern="1200" baseline="30000" dirty="0" smtClean="0">
              <a:solidFill>
                <a:schemeClr val="tx1"/>
              </a:solidFill>
              <a:effectLst/>
              <a:latin typeface="+mn-lt"/>
              <a:ea typeface="+mn-ea"/>
              <a:cs typeface="+mn-cs"/>
            </a:endParaRPr>
          </a:p>
          <a:p>
            <a:endParaRPr lang="fr-FR" sz="1200" i="1" kern="1200" baseline="30000" dirty="0" smtClean="0">
              <a:solidFill>
                <a:schemeClr val="tx1"/>
              </a:solidFill>
              <a:effectLst/>
              <a:latin typeface="+mn-lt"/>
              <a:ea typeface="+mn-ea"/>
              <a:cs typeface="+mn-cs"/>
            </a:endParaRPr>
          </a:p>
          <a:p>
            <a:r>
              <a:rPr lang="fr-FR" sz="1200" i="1" kern="1200" baseline="30000" dirty="0" smtClean="0">
                <a:solidFill>
                  <a:schemeClr val="tx1"/>
                </a:solidFill>
                <a:effectLst/>
                <a:latin typeface="+mn-lt"/>
                <a:ea typeface="+mn-ea"/>
                <a:cs typeface="+mn-cs"/>
              </a:rPr>
              <a:t>Le projet CORDEX est le premier projet international sur la modélisation régionale qui une grande contribution à la communauté RCM (Jacob et al., 2014 ; </a:t>
            </a:r>
            <a:r>
              <a:rPr lang="fr-FR" sz="1200" i="1" kern="1200" baseline="30000" dirty="0" err="1" smtClean="0">
                <a:solidFill>
                  <a:schemeClr val="tx1"/>
                </a:solidFill>
                <a:effectLst/>
                <a:latin typeface="+mn-lt"/>
                <a:ea typeface="+mn-ea"/>
                <a:cs typeface="+mn-cs"/>
              </a:rPr>
              <a:t>Vautard</a:t>
            </a:r>
            <a:r>
              <a:rPr lang="fr-FR" sz="1200" i="1" kern="1200" baseline="30000" dirty="0" smtClean="0">
                <a:solidFill>
                  <a:schemeClr val="tx1"/>
                </a:solidFill>
                <a:effectLst/>
                <a:latin typeface="+mn-lt"/>
                <a:ea typeface="+mn-ea"/>
                <a:cs typeface="+mn-cs"/>
              </a:rPr>
              <a:t> et al., 2013 ; Wong et al., 2017 ; </a:t>
            </a:r>
            <a:r>
              <a:rPr lang="fr-FR" sz="1200" i="1" kern="1200" baseline="30000" dirty="0" err="1" smtClean="0">
                <a:solidFill>
                  <a:schemeClr val="tx1"/>
                </a:solidFill>
                <a:effectLst/>
                <a:latin typeface="+mn-lt"/>
                <a:ea typeface="+mn-ea"/>
                <a:cs typeface="+mn-cs"/>
              </a:rPr>
              <a:t>Kotlarski</a:t>
            </a:r>
            <a:r>
              <a:rPr lang="fr-FR" sz="1200" i="1" kern="1200" baseline="30000" dirty="0" smtClean="0">
                <a:solidFill>
                  <a:schemeClr val="tx1"/>
                </a:solidFill>
                <a:effectLst/>
                <a:latin typeface="+mn-lt"/>
                <a:ea typeface="+mn-ea"/>
                <a:cs typeface="+mn-cs"/>
              </a:rPr>
              <a:t> et al., 2014 ; </a:t>
            </a:r>
            <a:r>
              <a:rPr lang="fr-FR" sz="1200" i="1" kern="1200" baseline="30000" dirty="0" err="1" smtClean="0">
                <a:solidFill>
                  <a:schemeClr val="tx1"/>
                </a:solidFill>
                <a:effectLst/>
                <a:latin typeface="+mn-lt"/>
                <a:ea typeface="+mn-ea"/>
                <a:cs typeface="+mn-cs"/>
              </a:rPr>
              <a:t>Nikulin</a:t>
            </a:r>
            <a:r>
              <a:rPr lang="fr-FR" sz="1200" i="1" kern="1200" baseline="30000" dirty="0" smtClean="0">
                <a:solidFill>
                  <a:schemeClr val="tx1"/>
                </a:solidFill>
                <a:effectLst/>
                <a:latin typeface="+mn-lt"/>
                <a:ea typeface="+mn-ea"/>
                <a:cs typeface="+mn-cs"/>
              </a:rPr>
              <a:t> et al., 2012 ; </a:t>
            </a:r>
            <a:r>
              <a:rPr lang="fr-FR" sz="1200" i="1" kern="1200" baseline="30000" dirty="0" err="1" smtClean="0">
                <a:solidFill>
                  <a:schemeClr val="tx1"/>
                </a:solidFill>
                <a:effectLst/>
                <a:latin typeface="+mn-lt"/>
                <a:ea typeface="+mn-ea"/>
                <a:cs typeface="+mn-cs"/>
              </a:rPr>
              <a:t>Ruti</a:t>
            </a:r>
            <a:r>
              <a:rPr lang="fr-FR" sz="1200" i="1" kern="1200" baseline="30000" dirty="0" smtClean="0">
                <a:solidFill>
                  <a:schemeClr val="tx1"/>
                </a:solidFill>
                <a:effectLst/>
                <a:latin typeface="+mn-lt"/>
                <a:ea typeface="+mn-ea"/>
                <a:cs typeface="+mn-cs"/>
              </a:rPr>
              <a:t> et al., 2016 ; Giorgi et al., 2015). Il applique sur 14 domaines découpés qui couvrent l’ensemble du globe. Il est développé pour le but de mettre en place les coordinations des projections régionales au monde d’entier et de favoriser la communication ainsi l’échange de connaissances avec les utilisateurs de </a:t>
            </a:r>
            <a:r>
              <a:rPr lang="fr-FR" sz="1200" i="1" kern="1200" baseline="30000" dirty="0" err="1" smtClean="0">
                <a:solidFill>
                  <a:schemeClr val="tx1"/>
                </a:solidFill>
                <a:effectLst/>
                <a:latin typeface="+mn-lt"/>
                <a:ea typeface="+mn-ea"/>
                <a:cs typeface="+mn-cs"/>
              </a:rPr>
              <a:t>RCMs</a:t>
            </a:r>
            <a:r>
              <a:rPr lang="fr-FR" sz="1200" i="1" kern="1200" baseline="30000" dirty="0" smtClean="0">
                <a:solidFill>
                  <a:schemeClr val="tx1"/>
                </a:solidFill>
                <a:effectLst/>
                <a:latin typeface="+mn-lt"/>
                <a:ea typeface="+mn-ea"/>
                <a:cs typeface="+mn-cs"/>
              </a:rPr>
              <a:t> (Giorgi et al., 2015).</a:t>
            </a:r>
          </a:p>
          <a:p>
            <a:endParaRPr lang="fr-FR" sz="1200" i="1" kern="1200" baseline="300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L’approche one-</a:t>
            </a:r>
            <a:r>
              <a:rPr lang="fr-FR" sz="1200" kern="1200" dirty="0" err="1" smtClean="0">
                <a:solidFill>
                  <a:schemeClr val="tx1"/>
                </a:solidFill>
                <a:effectLst/>
                <a:latin typeface="+mn-lt"/>
                <a:ea typeface="+mn-ea"/>
                <a:cs typeface="+mn-cs"/>
              </a:rPr>
              <a:t>way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nesting</a:t>
            </a:r>
            <a:r>
              <a:rPr lang="fr-FR" sz="1200" kern="1200" dirty="0" smtClean="0">
                <a:solidFill>
                  <a:schemeClr val="tx1"/>
                </a:solidFill>
                <a:effectLst/>
                <a:latin typeface="+mn-lt"/>
                <a:ea typeface="+mn-ea"/>
                <a:cs typeface="+mn-cs"/>
              </a:rPr>
              <a:t> </a:t>
            </a:r>
            <a:r>
              <a:rPr lang="fr-FR" sz="1200" i="1" kern="1200" dirty="0" smtClean="0">
                <a:solidFill>
                  <a:schemeClr val="tx1"/>
                </a:solidFill>
                <a:effectLst/>
                <a:latin typeface="+mn-lt"/>
                <a:ea typeface="+mn-ea"/>
                <a:cs typeface="+mn-cs"/>
              </a:rPr>
              <a:t>(OWN)</a:t>
            </a:r>
            <a:r>
              <a:rPr lang="fr-FR" sz="1200" kern="1200" dirty="0" smtClean="0">
                <a:solidFill>
                  <a:schemeClr val="tx1"/>
                </a:solidFill>
                <a:effectLst/>
                <a:latin typeface="+mn-lt"/>
                <a:ea typeface="+mn-ea"/>
                <a:cs typeface="+mn-cs"/>
              </a:rPr>
              <a:t> (imbrication à sens unique) est la méthodologie classique largement appliquée à la régionalisation du climat. Elle consiste à prendre les sorties du GCM et les utiliser pour forcer le RCM dans ses conditions aux limites latérales. Il n’y a aucun retour venant du RCM pour le GCM. Les échanges d’informations entre le GCM et le RCM suivent donc une stratégie du sens unique. Cette situation est presque le cas à 100% dans la communauté CORDEX pour l’étude du climat régional. Elle est aussi expliquée par le fait que les scientifiques du climat global et ceux du climat régional font souvent partie de deux communautés distinctes. Il est en revanche clair que OWN n’est pas satisfaisant. Il coupe artificiellement un processus fondamental de l’écoulement atmosphérique sur l’interaction des échelles spatio-temporelles. Ce manque d’échange mutuel pourrait influencer la représentation du climat régional. </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	Dans notre étude, nous appliquons deux approches à la régionalisation du climat : one-</a:t>
            </a:r>
            <a:r>
              <a:rPr lang="fr-FR" sz="1200" kern="1200" dirty="0" err="1" smtClean="0">
                <a:solidFill>
                  <a:schemeClr val="tx1"/>
                </a:solidFill>
                <a:effectLst/>
                <a:latin typeface="+mn-lt"/>
                <a:ea typeface="+mn-ea"/>
                <a:cs typeface="+mn-cs"/>
              </a:rPr>
              <a:t>way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nesting</a:t>
            </a:r>
            <a:r>
              <a:rPr lang="fr-FR" sz="1200" kern="1200" dirty="0" smtClean="0">
                <a:solidFill>
                  <a:schemeClr val="tx1"/>
                </a:solidFill>
                <a:effectLst/>
                <a:latin typeface="+mn-lt"/>
                <a:ea typeface="+mn-ea"/>
                <a:cs typeface="+mn-cs"/>
              </a:rPr>
              <a:t> et </a:t>
            </a:r>
            <a:r>
              <a:rPr lang="fr-FR" sz="1200" kern="1200" dirty="0" err="1" smtClean="0">
                <a:solidFill>
                  <a:schemeClr val="tx1"/>
                </a:solidFill>
                <a:effectLst/>
                <a:latin typeface="+mn-lt"/>
                <a:ea typeface="+mn-ea"/>
                <a:cs typeface="+mn-cs"/>
              </a:rPr>
              <a:t>two-way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nesting</a:t>
            </a:r>
            <a:r>
              <a:rPr lang="fr-FR" sz="1200" kern="1200" dirty="0" smtClean="0">
                <a:solidFill>
                  <a:schemeClr val="tx1"/>
                </a:solidFill>
                <a:effectLst/>
                <a:latin typeface="+mn-lt"/>
                <a:ea typeface="+mn-ea"/>
                <a:cs typeface="+mn-cs"/>
              </a:rPr>
              <a:t> (TWN). Cette dernière prend en compte l’interaction entre le GCM et le RCM. L’imbrication à double sens (TWN) est très peu utilisée jusqu’à présent, à cause de la difficulté technique et du coût de calcul </a:t>
            </a:r>
            <a:r>
              <a:rPr lang="fr-FR" sz="1200" i="1" kern="1200" dirty="0" smtClean="0">
                <a:solidFill>
                  <a:schemeClr val="tx1"/>
                </a:solidFill>
                <a:effectLst/>
                <a:latin typeface="+mn-lt"/>
                <a:ea typeface="+mn-ea"/>
                <a:cs typeface="+mn-cs"/>
              </a:rPr>
              <a:t>(Lorenz et al., 2005 ; </a:t>
            </a:r>
            <a:r>
              <a:rPr lang="fr-FR" sz="1200" i="1" kern="1200" dirty="0" err="1" smtClean="0">
                <a:solidFill>
                  <a:schemeClr val="tx1"/>
                </a:solidFill>
                <a:effectLst/>
                <a:latin typeface="+mn-lt"/>
                <a:ea typeface="+mn-ea"/>
                <a:cs typeface="+mn-cs"/>
              </a:rPr>
              <a:t>Rummukanien</a:t>
            </a:r>
            <a:r>
              <a:rPr lang="fr-FR" sz="1200" i="1" kern="1200" dirty="0" smtClean="0">
                <a:solidFill>
                  <a:schemeClr val="tx1"/>
                </a:solidFill>
                <a:effectLst/>
                <a:latin typeface="+mn-lt"/>
                <a:ea typeface="+mn-ea"/>
                <a:cs typeface="+mn-cs"/>
              </a:rPr>
              <a:t>, 2010 ; Giorgi, 2015).</a:t>
            </a:r>
            <a:r>
              <a:rPr lang="fr-FR" sz="1200" kern="1200" dirty="0" smtClean="0">
                <a:solidFill>
                  <a:schemeClr val="tx1"/>
                </a:solidFill>
                <a:effectLst/>
                <a:latin typeface="+mn-lt"/>
                <a:ea typeface="+mn-ea"/>
                <a:cs typeface="+mn-cs"/>
              </a:rPr>
              <a:t> L’étude de </a:t>
            </a:r>
            <a:r>
              <a:rPr lang="fr-FR" sz="1200" i="1" kern="1200" dirty="0" smtClean="0">
                <a:solidFill>
                  <a:schemeClr val="tx1"/>
                </a:solidFill>
                <a:effectLst/>
                <a:latin typeface="+mn-lt"/>
                <a:ea typeface="+mn-ea"/>
                <a:cs typeface="+mn-cs"/>
              </a:rPr>
              <a:t>Lorenz (2005)</a:t>
            </a:r>
            <a:r>
              <a:rPr lang="fr-FR" sz="1200" kern="1200" dirty="0" smtClean="0">
                <a:solidFill>
                  <a:schemeClr val="tx1"/>
                </a:solidFill>
                <a:effectLst/>
                <a:latin typeface="+mn-lt"/>
                <a:ea typeface="+mn-ea"/>
                <a:cs typeface="+mn-cs"/>
              </a:rPr>
              <a:t> a montré qu’en raffinant la région équatoriale pacifique occidentale, le TWN système mène une amélioration de la température de l’atmosphère du climat global. L’erreur systématique en comparant les données ré-analyses, est réduite. L’amélioration est représentée même dans des régions éloignées du domaine du RCM </a:t>
            </a:r>
            <a:r>
              <a:rPr lang="fr-FR" sz="1200" i="1" kern="1200" dirty="0" smtClean="0">
                <a:solidFill>
                  <a:schemeClr val="tx1"/>
                </a:solidFill>
                <a:effectLst/>
                <a:latin typeface="+mn-lt"/>
                <a:ea typeface="+mn-ea"/>
                <a:cs typeface="+mn-cs"/>
              </a:rPr>
              <a:t>(Lorenz et al., 2005)</a:t>
            </a:r>
            <a:r>
              <a:rPr lang="fr-FR" sz="1200" kern="1200" dirty="0" smtClean="0">
                <a:solidFill>
                  <a:schemeClr val="tx1"/>
                </a:solidFill>
                <a:effectLst/>
                <a:latin typeface="+mn-lt"/>
                <a:ea typeface="+mn-ea"/>
                <a:cs typeface="+mn-cs"/>
              </a:rPr>
              <a:t>. </a:t>
            </a:r>
          </a:p>
          <a:p>
            <a:r>
              <a:rPr lang="fr-FR" sz="1200" i="1" kern="1200" dirty="0" smtClean="0">
                <a:solidFill>
                  <a:schemeClr val="tx1"/>
                </a:solidFill>
                <a:effectLst/>
                <a:latin typeface="+mn-lt"/>
                <a:ea typeface="+mn-ea"/>
                <a:cs typeface="+mn-cs"/>
              </a:rPr>
              <a:t>Le projet CORDEX est le premier projet international sur la modélisation régionale qui une grande contribution à la communauté RCM (Jacob et al., 2014 ; </a:t>
            </a:r>
            <a:r>
              <a:rPr lang="fr-FR" sz="1200" i="1" kern="1200" dirty="0" err="1" smtClean="0">
                <a:solidFill>
                  <a:schemeClr val="tx1"/>
                </a:solidFill>
                <a:effectLst/>
                <a:latin typeface="+mn-lt"/>
                <a:ea typeface="+mn-ea"/>
                <a:cs typeface="+mn-cs"/>
              </a:rPr>
              <a:t>Vautard</a:t>
            </a:r>
            <a:r>
              <a:rPr lang="fr-FR" sz="1200" i="1" kern="1200" dirty="0" smtClean="0">
                <a:solidFill>
                  <a:schemeClr val="tx1"/>
                </a:solidFill>
                <a:effectLst/>
                <a:latin typeface="+mn-lt"/>
                <a:ea typeface="+mn-ea"/>
                <a:cs typeface="+mn-cs"/>
              </a:rPr>
              <a:t> et al., 2013 ; Wong et al., 2017 ; </a:t>
            </a:r>
            <a:r>
              <a:rPr lang="fr-FR" sz="1200" i="1" kern="1200" dirty="0" err="1" smtClean="0">
                <a:solidFill>
                  <a:schemeClr val="tx1"/>
                </a:solidFill>
                <a:effectLst/>
                <a:latin typeface="+mn-lt"/>
                <a:ea typeface="+mn-ea"/>
                <a:cs typeface="+mn-cs"/>
              </a:rPr>
              <a:t>Kotlarski</a:t>
            </a:r>
            <a:r>
              <a:rPr lang="fr-FR" sz="1200" i="1" kern="1200" dirty="0" smtClean="0">
                <a:solidFill>
                  <a:schemeClr val="tx1"/>
                </a:solidFill>
                <a:effectLst/>
                <a:latin typeface="+mn-lt"/>
                <a:ea typeface="+mn-ea"/>
                <a:cs typeface="+mn-cs"/>
              </a:rPr>
              <a:t> et al., 2014 ; </a:t>
            </a:r>
            <a:r>
              <a:rPr lang="fr-FR" sz="1200" i="1" kern="1200" dirty="0" err="1" smtClean="0">
                <a:solidFill>
                  <a:schemeClr val="tx1"/>
                </a:solidFill>
                <a:effectLst/>
                <a:latin typeface="+mn-lt"/>
                <a:ea typeface="+mn-ea"/>
                <a:cs typeface="+mn-cs"/>
              </a:rPr>
              <a:t>Nikulin</a:t>
            </a:r>
            <a:r>
              <a:rPr lang="fr-FR" sz="1200" i="1" kern="1200" dirty="0" smtClean="0">
                <a:solidFill>
                  <a:schemeClr val="tx1"/>
                </a:solidFill>
                <a:effectLst/>
                <a:latin typeface="+mn-lt"/>
                <a:ea typeface="+mn-ea"/>
                <a:cs typeface="+mn-cs"/>
              </a:rPr>
              <a:t> et al., 2012 ; </a:t>
            </a:r>
            <a:r>
              <a:rPr lang="fr-FR" sz="1200" i="1" kern="1200" dirty="0" err="1" smtClean="0">
                <a:solidFill>
                  <a:schemeClr val="tx1"/>
                </a:solidFill>
                <a:effectLst/>
                <a:latin typeface="+mn-lt"/>
                <a:ea typeface="+mn-ea"/>
                <a:cs typeface="+mn-cs"/>
              </a:rPr>
              <a:t>Ruti</a:t>
            </a:r>
            <a:r>
              <a:rPr lang="fr-FR" sz="1200" i="1" kern="1200" dirty="0" smtClean="0">
                <a:solidFill>
                  <a:schemeClr val="tx1"/>
                </a:solidFill>
                <a:effectLst/>
                <a:latin typeface="+mn-lt"/>
                <a:ea typeface="+mn-ea"/>
                <a:cs typeface="+mn-cs"/>
              </a:rPr>
              <a:t> et al., 2016 ; Giorgi et al., 2015). Il applique sur 14 domaines découpés qui couvrent l’ensemble du globe. Il est développé pour le but de mettre en place les coordinations des projections régionales au monde d’entier et de favoriser la communication ainsi l’échange de connaissances avec les utilisateurs de </a:t>
            </a:r>
            <a:r>
              <a:rPr lang="fr-FR" sz="1200" i="1" kern="1200" dirty="0" err="1" smtClean="0">
                <a:solidFill>
                  <a:schemeClr val="tx1"/>
                </a:solidFill>
                <a:effectLst/>
                <a:latin typeface="+mn-lt"/>
                <a:ea typeface="+mn-ea"/>
                <a:cs typeface="+mn-cs"/>
              </a:rPr>
              <a:t>RCMs</a:t>
            </a:r>
            <a:r>
              <a:rPr lang="fr-FR" sz="1200" i="1" kern="1200" dirty="0" smtClean="0">
                <a:solidFill>
                  <a:schemeClr val="tx1"/>
                </a:solidFill>
                <a:effectLst/>
                <a:latin typeface="+mn-lt"/>
                <a:ea typeface="+mn-ea"/>
                <a:cs typeface="+mn-cs"/>
              </a:rPr>
              <a:t> (Giorgi et al., 2015).</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7D23126E-A678-884E-861F-C56751BB44DD}" type="slidenum">
              <a:rPr lang="fr-FR" smtClean="0"/>
              <a:t>11</a:t>
            </a:fld>
            <a:endParaRPr lang="fr-FR"/>
          </a:p>
        </p:txBody>
      </p:sp>
    </p:spTree>
    <p:extLst>
      <p:ext uri="{BB962C8B-B14F-4D97-AF65-F5344CB8AC3E}">
        <p14:creationId xmlns:p14="http://schemas.microsoft.com/office/powerpoint/2010/main" val="1431623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	Dans notre étude, nous appliquons deux approches à la régionalisation du climat : one-</a:t>
            </a:r>
            <a:r>
              <a:rPr lang="fr-FR" sz="1200" kern="1200" dirty="0" err="1" smtClean="0">
                <a:solidFill>
                  <a:schemeClr val="tx1"/>
                </a:solidFill>
                <a:effectLst/>
                <a:latin typeface="+mn-lt"/>
                <a:ea typeface="+mn-ea"/>
                <a:cs typeface="+mn-cs"/>
              </a:rPr>
              <a:t>way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nesting</a:t>
            </a:r>
            <a:r>
              <a:rPr lang="fr-FR" sz="1200" kern="1200" dirty="0" smtClean="0">
                <a:solidFill>
                  <a:schemeClr val="tx1"/>
                </a:solidFill>
                <a:effectLst/>
                <a:latin typeface="+mn-lt"/>
                <a:ea typeface="+mn-ea"/>
                <a:cs typeface="+mn-cs"/>
              </a:rPr>
              <a:t> et </a:t>
            </a:r>
            <a:r>
              <a:rPr lang="fr-FR" sz="1200" kern="1200" dirty="0" err="1" smtClean="0">
                <a:solidFill>
                  <a:schemeClr val="tx1"/>
                </a:solidFill>
                <a:effectLst/>
                <a:latin typeface="+mn-lt"/>
                <a:ea typeface="+mn-ea"/>
                <a:cs typeface="+mn-cs"/>
              </a:rPr>
              <a:t>two-way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nesting</a:t>
            </a:r>
            <a:r>
              <a:rPr lang="fr-FR" sz="1200" kern="1200" dirty="0" smtClean="0">
                <a:solidFill>
                  <a:schemeClr val="tx1"/>
                </a:solidFill>
                <a:effectLst/>
                <a:latin typeface="+mn-lt"/>
                <a:ea typeface="+mn-ea"/>
                <a:cs typeface="+mn-cs"/>
              </a:rPr>
              <a:t> (TWN). Cette dernière prend en compte l’interaction entre le GCM et le RCM. L’imbrication à double sens (TWN) est très peu utilisée jusqu’à présent, à cause de la difficulté technique et du coût de calcul </a:t>
            </a:r>
            <a:r>
              <a:rPr lang="fr-FR" sz="1200" i="1" kern="1200" dirty="0" smtClean="0">
                <a:solidFill>
                  <a:schemeClr val="tx1"/>
                </a:solidFill>
                <a:effectLst/>
                <a:latin typeface="+mn-lt"/>
                <a:ea typeface="+mn-ea"/>
                <a:cs typeface="+mn-cs"/>
              </a:rPr>
              <a:t>(Lorenz et al., 2005 ; </a:t>
            </a:r>
            <a:r>
              <a:rPr lang="fr-FR" sz="1200" i="1" kern="1200" dirty="0" err="1" smtClean="0">
                <a:solidFill>
                  <a:schemeClr val="tx1"/>
                </a:solidFill>
                <a:effectLst/>
                <a:latin typeface="+mn-lt"/>
                <a:ea typeface="+mn-ea"/>
                <a:cs typeface="+mn-cs"/>
              </a:rPr>
              <a:t>Rummukanien</a:t>
            </a:r>
            <a:r>
              <a:rPr lang="fr-FR" sz="1200" i="1" kern="1200" dirty="0" smtClean="0">
                <a:solidFill>
                  <a:schemeClr val="tx1"/>
                </a:solidFill>
                <a:effectLst/>
                <a:latin typeface="+mn-lt"/>
                <a:ea typeface="+mn-ea"/>
                <a:cs typeface="+mn-cs"/>
              </a:rPr>
              <a:t>, 2010 ; Giorgi, 2015).</a:t>
            </a:r>
            <a:r>
              <a:rPr lang="fr-FR" sz="1200" kern="1200" dirty="0" smtClean="0">
                <a:solidFill>
                  <a:schemeClr val="tx1"/>
                </a:solidFill>
                <a:effectLst/>
                <a:latin typeface="+mn-lt"/>
                <a:ea typeface="+mn-ea"/>
                <a:cs typeface="+mn-cs"/>
              </a:rPr>
              <a:t> L’étude de </a:t>
            </a:r>
            <a:r>
              <a:rPr lang="fr-FR" sz="1200" i="1" kern="1200" dirty="0" smtClean="0">
                <a:solidFill>
                  <a:schemeClr val="tx1"/>
                </a:solidFill>
                <a:effectLst/>
                <a:latin typeface="+mn-lt"/>
                <a:ea typeface="+mn-ea"/>
                <a:cs typeface="+mn-cs"/>
              </a:rPr>
              <a:t>Lorenz (2005)</a:t>
            </a:r>
            <a:r>
              <a:rPr lang="fr-FR" sz="1200" kern="1200" dirty="0" smtClean="0">
                <a:solidFill>
                  <a:schemeClr val="tx1"/>
                </a:solidFill>
                <a:effectLst/>
                <a:latin typeface="+mn-lt"/>
                <a:ea typeface="+mn-ea"/>
                <a:cs typeface="+mn-cs"/>
              </a:rPr>
              <a:t> a montré qu’en raffinant la région équatoriale pacifique occidentale, le TWN système mène une amélioration de la température de l’atmosphère du climat global. L’erreur systématique en comparant les données ré-analyses, est réduite. L’amélioration est représentée même dans des régions éloignées du domaine du RCM </a:t>
            </a:r>
            <a:r>
              <a:rPr lang="fr-FR" sz="1200" i="1" kern="1200" dirty="0" smtClean="0">
                <a:solidFill>
                  <a:schemeClr val="tx1"/>
                </a:solidFill>
                <a:effectLst/>
                <a:latin typeface="+mn-lt"/>
                <a:ea typeface="+mn-ea"/>
                <a:cs typeface="+mn-cs"/>
              </a:rPr>
              <a:t>(Lorenz et al., 2005)</a:t>
            </a:r>
            <a:r>
              <a:rPr lang="fr-FR" sz="1200" kern="1200" dirty="0" smtClean="0">
                <a:solidFill>
                  <a:schemeClr val="tx1"/>
                </a:solidFill>
                <a:effectLst/>
                <a:latin typeface="+mn-lt"/>
                <a:ea typeface="+mn-ea"/>
                <a:cs typeface="+mn-cs"/>
              </a:rPr>
              <a:t>. </a:t>
            </a:r>
          </a:p>
          <a:p>
            <a:r>
              <a:rPr lang="fr-FR" sz="1200" i="1" kern="1200" dirty="0" smtClean="0">
                <a:solidFill>
                  <a:schemeClr val="tx1"/>
                </a:solidFill>
                <a:effectLst/>
                <a:latin typeface="+mn-lt"/>
                <a:ea typeface="+mn-ea"/>
                <a:cs typeface="+mn-cs"/>
              </a:rPr>
              <a:t>Le projet CORDEX est le premier projet international sur la modélisation régionale qui une grande contribution à la communauté RCM (Jacob et al., 2014 ; </a:t>
            </a:r>
            <a:r>
              <a:rPr lang="fr-FR" sz="1200" i="1" kern="1200" dirty="0" err="1" smtClean="0">
                <a:solidFill>
                  <a:schemeClr val="tx1"/>
                </a:solidFill>
                <a:effectLst/>
                <a:latin typeface="+mn-lt"/>
                <a:ea typeface="+mn-ea"/>
                <a:cs typeface="+mn-cs"/>
              </a:rPr>
              <a:t>Vautard</a:t>
            </a:r>
            <a:r>
              <a:rPr lang="fr-FR" sz="1200" i="1" kern="1200" dirty="0" smtClean="0">
                <a:solidFill>
                  <a:schemeClr val="tx1"/>
                </a:solidFill>
                <a:effectLst/>
                <a:latin typeface="+mn-lt"/>
                <a:ea typeface="+mn-ea"/>
                <a:cs typeface="+mn-cs"/>
              </a:rPr>
              <a:t> et al., 2013 ; Wong et al., 2017 ; </a:t>
            </a:r>
            <a:r>
              <a:rPr lang="fr-FR" sz="1200" i="1" kern="1200" dirty="0" err="1" smtClean="0">
                <a:solidFill>
                  <a:schemeClr val="tx1"/>
                </a:solidFill>
                <a:effectLst/>
                <a:latin typeface="+mn-lt"/>
                <a:ea typeface="+mn-ea"/>
                <a:cs typeface="+mn-cs"/>
              </a:rPr>
              <a:t>Kotlarski</a:t>
            </a:r>
            <a:r>
              <a:rPr lang="fr-FR" sz="1200" i="1" kern="1200" dirty="0" smtClean="0">
                <a:solidFill>
                  <a:schemeClr val="tx1"/>
                </a:solidFill>
                <a:effectLst/>
                <a:latin typeface="+mn-lt"/>
                <a:ea typeface="+mn-ea"/>
                <a:cs typeface="+mn-cs"/>
              </a:rPr>
              <a:t> et al., 2014 ; </a:t>
            </a:r>
            <a:r>
              <a:rPr lang="fr-FR" sz="1200" i="1" kern="1200" dirty="0" err="1" smtClean="0">
                <a:solidFill>
                  <a:schemeClr val="tx1"/>
                </a:solidFill>
                <a:effectLst/>
                <a:latin typeface="+mn-lt"/>
                <a:ea typeface="+mn-ea"/>
                <a:cs typeface="+mn-cs"/>
              </a:rPr>
              <a:t>Nikulin</a:t>
            </a:r>
            <a:r>
              <a:rPr lang="fr-FR" sz="1200" i="1" kern="1200" dirty="0" smtClean="0">
                <a:solidFill>
                  <a:schemeClr val="tx1"/>
                </a:solidFill>
                <a:effectLst/>
                <a:latin typeface="+mn-lt"/>
                <a:ea typeface="+mn-ea"/>
                <a:cs typeface="+mn-cs"/>
              </a:rPr>
              <a:t> et al., 2012 ; </a:t>
            </a:r>
            <a:r>
              <a:rPr lang="fr-FR" sz="1200" i="1" kern="1200" dirty="0" err="1" smtClean="0">
                <a:solidFill>
                  <a:schemeClr val="tx1"/>
                </a:solidFill>
                <a:effectLst/>
                <a:latin typeface="+mn-lt"/>
                <a:ea typeface="+mn-ea"/>
                <a:cs typeface="+mn-cs"/>
              </a:rPr>
              <a:t>Ruti</a:t>
            </a:r>
            <a:r>
              <a:rPr lang="fr-FR" sz="1200" i="1" kern="1200" dirty="0" smtClean="0">
                <a:solidFill>
                  <a:schemeClr val="tx1"/>
                </a:solidFill>
                <a:effectLst/>
                <a:latin typeface="+mn-lt"/>
                <a:ea typeface="+mn-ea"/>
                <a:cs typeface="+mn-cs"/>
              </a:rPr>
              <a:t> et al., 2016 ; Giorgi et al., 2015). Il applique sur 14 domaines découpés qui couvrent l’ensemble du globe. Il est développé pour le but de mettre en place les coordinations des projections régionales au monde d’entier et de favoriser la communication ainsi l’échange de connaissances avec les utilisateurs de </a:t>
            </a:r>
            <a:r>
              <a:rPr lang="fr-FR" sz="1200" i="1" kern="1200" dirty="0" err="1" smtClean="0">
                <a:solidFill>
                  <a:schemeClr val="tx1"/>
                </a:solidFill>
                <a:effectLst/>
                <a:latin typeface="+mn-lt"/>
                <a:ea typeface="+mn-ea"/>
                <a:cs typeface="+mn-cs"/>
              </a:rPr>
              <a:t>RCMs</a:t>
            </a:r>
            <a:r>
              <a:rPr lang="fr-FR" sz="1200" i="1" kern="1200" dirty="0" smtClean="0">
                <a:solidFill>
                  <a:schemeClr val="tx1"/>
                </a:solidFill>
                <a:effectLst/>
                <a:latin typeface="+mn-lt"/>
                <a:ea typeface="+mn-ea"/>
                <a:cs typeface="+mn-cs"/>
              </a:rPr>
              <a:t> (Giorgi et al., 2015).</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7D23126E-A678-884E-861F-C56751BB44DD}" type="slidenum">
              <a:rPr lang="fr-FR" smtClean="0"/>
              <a:t>12</a:t>
            </a:fld>
            <a:endParaRPr lang="fr-FR"/>
          </a:p>
        </p:txBody>
      </p:sp>
    </p:spTree>
    <p:extLst>
      <p:ext uri="{BB962C8B-B14F-4D97-AF65-F5344CB8AC3E}">
        <p14:creationId xmlns:p14="http://schemas.microsoft.com/office/powerpoint/2010/main" val="2025857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Notre expérience configurée dans </a:t>
            </a:r>
            <a:r>
              <a:rPr lang="fr-FR" sz="1200" b="1" i="1" kern="1200" dirty="0" smtClean="0">
                <a:solidFill>
                  <a:schemeClr val="tx1"/>
                </a:solidFill>
                <a:effectLst/>
                <a:latin typeface="+mn-lt"/>
                <a:ea typeface="+mn-ea"/>
                <a:cs typeface="+mn-cs"/>
              </a:rPr>
              <a:t>ce Chapitre</a:t>
            </a:r>
            <a:r>
              <a:rPr lang="fr-FR" sz="1200" kern="1200" dirty="0" smtClean="0">
                <a:solidFill>
                  <a:schemeClr val="tx1"/>
                </a:solidFill>
                <a:effectLst/>
                <a:latin typeface="+mn-lt"/>
                <a:ea typeface="+mn-ea"/>
                <a:cs typeface="+mn-cs"/>
              </a:rPr>
              <a:t>, a une certaine ressemblance à celle de </a:t>
            </a:r>
            <a:r>
              <a:rPr lang="fr-FR" sz="1200" i="1" kern="1200" dirty="0" smtClean="0">
                <a:solidFill>
                  <a:schemeClr val="tx1"/>
                </a:solidFill>
                <a:effectLst/>
                <a:latin typeface="+mn-lt"/>
                <a:ea typeface="+mn-ea"/>
                <a:cs typeface="+mn-cs"/>
              </a:rPr>
              <a:t>« </a:t>
            </a:r>
            <a:r>
              <a:rPr lang="fr-FR" sz="1200" i="1" kern="1200" dirty="0" err="1" smtClean="0">
                <a:solidFill>
                  <a:schemeClr val="tx1"/>
                </a:solidFill>
                <a:effectLst/>
                <a:latin typeface="+mn-lt"/>
                <a:ea typeface="+mn-ea"/>
                <a:cs typeface="+mn-cs"/>
              </a:rPr>
              <a:t>big</a:t>
            </a:r>
            <a:r>
              <a:rPr lang="fr-FR" sz="1200" i="1" kern="1200" dirty="0" smtClean="0">
                <a:solidFill>
                  <a:schemeClr val="tx1"/>
                </a:solidFill>
                <a:effectLst/>
                <a:latin typeface="+mn-lt"/>
                <a:ea typeface="+mn-ea"/>
                <a:cs typeface="+mn-cs"/>
              </a:rPr>
              <a:t> </a:t>
            </a:r>
            <a:r>
              <a:rPr lang="fr-FR" sz="1200" i="1" kern="1200" dirty="0" err="1" smtClean="0">
                <a:solidFill>
                  <a:schemeClr val="tx1"/>
                </a:solidFill>
                <a:effectLst/>
                <a:latin typeface="+mn-lt"/>
                <a:ea typeface="+mn-ea"/>
                <a:cs typeface="+mn-cs"/>
              </a:rPr>
              <a:t>brother</a:t>
            </a:r>
            <a:r>
              <a:rPr lang="fr-FR" sz="1200" i="1" kern="1200" dirty="0" smtClean="0">
                <a:solidFill>
                  <a:schemeClr val="tx1"/>
                </a:solidFill>
                <a:effectLst/>
                <a:latin typeface="+mn-lt"/>
                <a:ea typeface="+mn-ea"/>
                <a:cs typeface="+mn-cs"/>
              </a:rPr>
              <a:t> versus </a:t>
            </a:r>
            <a:r>
              <a:rPr lang="fr-FR" sz="1200" i="1" kern="1200" dirty="0" err="1" smtClean="0">
                <a:solidFill>
                  <a:schemeClr val="tx1"/>
                </a:solidFill>
                <a:effectLst/>
                <a:latin typeface="+mn-lt"/>
                <a:ea typeface="+mn-ea"/>
                <a:cs typeface="+mn-cs"/>
              </a:rPr>
              <a:t>little</a:t>
            </a:r>
            <a:r>
              <a:rPr lang="fr-FR" sz="1200" i="1" kern="1200" dirty="0" smtClean="0">
                <a:solidFill>
                  <a:schemeClr val="tx1"/>
                </a:solidFill>
                <a:effectLst/>
                <a:latin typeface="+mn-lt"/>
                <a:ea typeface="+mn-ea"/>
                <a:cs typeface="+mn-cs"/>
              </a:rPr>
              <a:t> </a:t>
            </a:r>
            <a:r>
              <a:rPr lang="fr-FR" sz="1200" i="1" kern="1200" dirty="0" err="1" smtClean="0">
                <a:solidFill>
                  <a:schemeClr val="tx1"/>
                </a:solidFill>
                <a:effectLst/>
                <a:latin typeface="+mn-lt"/>
                <a:ea typeface="+mn-ea"/>
                <a:cs typeface="+mn-cs"/>
              </a:rPr>
              <a:t>brother</a:t>
            </a:r>
            <a:r>
              <a:rPr lang="fr-FR" sz="1200" i="1"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 (BBE) inventée par </a:t>
            </a:r>
            <a:r>
              <a:rPr lang="fr-FR" sz="1200" i="1" kern="1200" dirty="0" smtClean="0">
                <a:solidFill>
                  <a:schemeClr val="tx1"/>
                </a:solidFill>
                <a:effectLst/>
                <a:latin typeface="+mn-lt"/>
                <a:ea typeface="+mn-ea"/>
                <a:cs typeface="+mn-cs"/>
              </a:rPr>
              <a:t>Denis </a:t>
            </a:r>
            <a:r>
              <a:rPr lang="fr-FR" sz="1200" i="1" kern="1200" dirty="0" err="1" smtClean="0">
                <a:solidFill>
                  <a:schemeClr val="tx1"/>
                </a:solidFill>
                <a:effectLst/>
                <a:latin typeface="+mn-lt"/>
                <a:ea typeface="+mn-ea"/>
                <a:cs typeface="+mn-cs"/>
              </a:rPr>
              <a:t>Laprise</a:t>
            </a:r>
            <a:r>
              <a:rPr lang="fr-FR" sz="1200" i="1" kern="1200" dirty="0" smtClean="0">
                <a:solidFill>
                  <a:schemeClr val="tx1"/>
                </a:solidFill>
                <a:effectLst/>
                <a:latin typeface="+mn-lt"/>
                <a:ea typeface="+mn-ea"/>
                <a:cs typeface="+mn-cs"/>
              </a:rPr>
              <a:t> et al. en 2002. </a:t>
            </a:r>
            <a:r>
              <a:rPr lang="fr-FR" sz="1200" kern="1200" dirty="0" smtClean="0">
                <a:solidFill>
                  <a:schemeClr val="tx1"/>
                </a:solidFill>
                <a:effectLst/>
                <a:latin typeface="+mn-lt"/>
                <a:ea typeface="+mn-ea"/>
                <a:cs typeface="+mn-cs"/>
              </a:rPr>
              <a:t>Le protocole BBE consiste à effectuer d’abord une simulation GCM à très haute résolution, la même du RCM utilisé. La résolution est ensuite dégradée à celle du GCM normal. Les informations dégradées sont finalement utilisées pour piloter le RCM. Ainsi le climat du GCM augmenté en résolution (dit « </a:t>
            </a:r>
            <a:r>
              <a:rPr lang="fr-FR" sz="1200" kern="1200" dirty="0" err="1" smtClean="0">
                <a:solidFill>
                  <a:schemeClr val="tx1"/>
                </a:solidFill>
                <a:effectLst/>
                <a:latin typeface="+mn-lt"/>
                <a:ea typeface="+mn-ea"/>
                <a:cs typeface="+mn-cs"/>
              </a:rPr>
              <a:t>Big</a:t>
            </a:r>
            <a:r>
              <a:rPr lang="fr-FR" sz="1200" kern="1200" dirty="0" smtClean="0">
                <a:solidFill>
                  <a:schemeClr val="tx1"/>
                </a:solidFill>
                <a:effectLst/>
                <a:latin typeface="+mn-lt"/>
                <a:ea typeface="+mn-ea"/>
                <a:cs typeface="+mn-cs"/>
              </a:rPr>
              <a:t> Brother ») joue le rôle de référence pour évaluer le climat du RCM (dit « </a:t>
            </a:r>
            <a:r>
              <a:rPr lang="fr-FR" sz="1200" kern="1200" dirty="0" err="1" smtClean="0">
                <a:solidFill>
                  <a:schemeClr val="tx1"/>
                </a:solidFill>
                <a:effectLst/>
                <a:latin typeface="+mn-lt"/>
                <a:ea typeface="+mn-ea"/>
                <a:cs typeface="+mn-cs"/>
              </a:rPr>
              <a:t>Little</a:t>
            </a:r>
            <a:r>
              <a:rPr lang="fr-FR" sz="1200" kern="1200" dirty="0" smtClean="0">
                <a:solidFill>
                  <a:schemeClr val="tx1"/>
                </a:solidFill>
                <a:effectLst/>
                <a:latin typeface="+mn-lt"/>
                <a:ea typeface="+mn-ea"/>
                <a:cs typeface="+mn-cs"/>
              </a:rPr>
              <a:t> Brother »). Leur écart révèle évidemment la performance théorique supérieure du RCM. Ce protocole est particulièrement intéressant pour des cas où il n’y a pas de jeu de données fiables à haute résolution pour évaluer le RCM. Leurs simulations d’une durée d’un mois (février 1993) étaient sur le domaine du littoral Est d’Amérique du Nord. Le modèle est le CRCM (Canadian </a:t>
            </a:r>
            <a:r>
              <a:rPr lang="fr-FR" sz="1200" kern="1200" dirty="0" err="1" smtClean="0">
                <a:solidFill>
                  <a:schemeClr val="tx1"/>
                </a:solidFill>
                <a:effectLst/>
                <a:latin typeface="+mn-lt"/>
                <a:ea typeface="+mn-ea"/>
                <a:cs typeface="+mn-cs"/>
              </a:rPr>
              <a:t>Regional</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Climate</a:t>
            </a:r>
            <a:r>
              <a:rPr lang="fr-FR" sz="1200" kern="1200" dirty="0" smtClean="0">
                <a:solidFill>
                  <a:schemeClr val="tx1"/>
                </a:solidFill>
                <a:effectLst/>
                <a:latin typeface="+mn-lt"/>
                <a:ea typeface="+mn-ea"/>
                <a:cs typeface="+mn-cs"/>
              </a:rPr>
              <a:t> Model) </a:t>
            </a:r>
            <a:r>
              <a:rPr lang="fr-FR" sz="1200" i="1" kern="1200" dirty="0" smtClean="0">
                <a:solidFill>
                  <a:schemeClr val="tx1"/>
                </a:solidFill>
                <a:effectLst/>
                <a:latin typeface="+mn-lt"/>
                <a:ea typeface="+mn-ea"/>
                <a:cs typeface="+mn-cs"/>
              </a:rPr>
              <a:t>(</a:t>
            </a:r>
            <a:r>
              <a:rPr lang="fr-FR" sz="1200" i="1" kern="1200" dirty="0" err="1" smtClean="0">
                <a:solidFill>
                  <a:schemeClr val="tx1"/>
                </a:solidFill>
                <a:effectLst/>
                <a:latin typeface="+mn-lt"/>
                <a:ea typeface="+mn-ea"/>
                <a:cs typeface="+mn-cs"/>
              </a:rPr>
              <a:t>Caya</a:t>
            </a:r>
            <a:r>
              <a:rPr lang="fr-FR" sz="1200" i="1" kern="1200" dirty="0" smtClean="0">
                <a:solidFill>
                  <a:schemeClr val="tx1"/>
                </a:solidFill>
                <a:effectLst/>
                <a:latin typeface="+mn-lt"/>
                <a:ea typeface="+mn-ea"/>
                <a:cs typeface="+mn-cs"/>
              </a:rPr>
              <a:t> and </a:t>
            </a:r>
            <a:r>
              <a:rPr lang="fr-FR" sz="1200" i="1" kern="1200" dirty="0" err="1" smtClean="0">
                <a:solidFill>
                  <a:schemeClr val="tx1"/>
                </a:solidFill>
                <a:effectLst/>
                <a:latin typeface="+mn-lt"/>
                <a:ea typeface="+mn-ea"/>
                <a:cs typeface="+mn-cs"/>
              </a:rPr>
              <a:t>Laprise</a:t>
            </a:r>
            <a:r>
              <a:rPr lang="fr-FR" sz="1200" i="1" kern="1200" dirty="0" smtClean="0">
                <a:solidFill>
                  <a:schemeClr val="tx1"/>
                </a:solidFill>
                <a:effectLst/>
                <a:latin typeface="+mn-lt"/>
                <a:ea typeface="+mn-ea"/>
                <a:cs typeface="+mn-cs"/>
              </a:rPr>
              <a:t>, 1999). </a:t>
            </a:r>
            <a:r>
              <a:rPr lang="fr-FR" sz="1200" kern="1200" dirty="0" smtClean="0">
                <a:solidFill>
                  <a:schemeClr val="tx1"/>
                </a:solidFill>
                <a:effectLst/>
                <a:latin typeface="+mn-lt"/>
                <a:ea typeface="+mn-ea"/>
                <a:cs typeface="+mn-cs"/>
              </a:rPr>
              <a:t>Ils ont montré que l’OWN </a:t>
            </a:r>
            <a:r>
              <a:rPr lang="fr-FR" sz="1200" i="1" kern="1200" dirty="0" smtClean="0">
                <a:solidFill>
                  <a:schemeClr val="tx1"/>
                </a:solidFill>
                <a:effectLst/>
                <a:latin typeface="+mn-lt"/>
                <a:ea typeface="+mn-ea"/>
                <a:cs typeface="+mn-cs"/>
              </a:rPr>
              <a:t>(Davies and Turner, 1977)</a:t>
            </a:r>
            <a:r>
              <a:rPr lang="fr-FR" sz="1200" kern="1200" dirty="0" smtClean="0">
                <a:solidFill>
                  <a:schemeClr val="tx1"/>
                </a:solidFill>
                <a:effectLst/>
                <a:latin typeface="+mn-lt"/>
                <a:ea typeface="+mn-ea"/>
                <a:cs typeface="+mn-cs"/>
              </a:rPr>
              <a:t> appliqué à ce RCM est capable d’effectuer la régionalisation depuis les informations de grande échelle pour simuler celles des échelles régionales, par une bonne reproduction de la pression au niveau de mer, de la température à 975 </a:t>
            </a:r>
            <a:r>
              <a:rPr lang="fr-FR" sz="1200" kern="1200" dirty="0" err="1" smtClean="0">
                <a:solidFill>
                  <a:schemeClr val="tx1"/>
                </a:solidFill>
                <a:effectLst/>
                <a:latin typeface="+mn-lt"/>
                <a:ea typeface="+mn-ea"/>
                <a:cs typeface="+mn-cs"/>
              </a:rPr>
              <a:t>hPa</a:t>
            </a:r>
            <a:r>
              <a:rPr lang="fr-FR" sz="1200" kern="1200" dirty="0" smtClean="0">
                <a:solidFill>
                  <a:schemeClr val="tx1"/>
                </a:solidFill>
                <a:effectLst/>
                <a:latin typeface="+mn-lt"/>
                <a:ea typeface="+mn-ea"/>
                <a:cs typeface="+mn-cs"/>
              </a:rPr>
              <a:t> et des précipitations. Le point commun avec notre étude est, bien évidemment, le concept du modèle parfait qui permet de tester la procédure et la démarche de la régionalisation tout en s’affranchissant des imperfections physiques du modèle climatique utilisé. En faisant référence à l’appellation </a:t>
            </a:r>
            <a:r>
              <a:rPr lang="fr-FR" sz="1200" i="1" kern="1200" dirty="0" smtClean="0">
                <a:solidFill>
                  <a:schemeClr val="tx1"/>
                </a:solidFill>
                <a:effectLst/>
                <a:latin typeface="+mn-lt"/>
                <a:ea typeface="+mn-ea"/>
                <a:cs typeface="+mn-cs"/>
              </a:rPr>
              <a:t>« </a:t>
            </a:r>
            <a:r>
              <a:rPr lang="fr-FR" sz="1200" i="1" kern="1200" dirty="0" err="1" smtClean="0">
                <a:solidFill>
                  <a:schemeClr val="tx1"/>
                </a:solidFill>
                <a:effectLst/>
                <a:latin typeface="+mn-lt"/>
                <a:ea typeface="+mn-ea"/>
                <a:cs typeface="+mn-cs"/>
              </a:rPr>
              <a:t>big</a:t>
            </a:r>
            <a:r>
              <a:rPr lang="fr-FR" sz="1200" i="1" kern="1200" dirty="0" smtClean="0">
                <a:solidFill>
                  <a:schemeClr val="tx1"/>
                </a:solidFill>
                <a:effectLst/>
                <a:latin typeface="+mn-lt"/>
                <a:ea typeface="+mn-ea"/>
                <a:cs typeface="+mn-cs"/>
              </a:rPr>
              <a:t> </a:t>
            </a:r>
            <a:r>
              <a:rPr lang="fr-FR" sz="1200" i="1" kern="1200" dirty="0" err="1" smtClean="0">
                <a:solidFill>
                  <a:schemeClr val="tx1"/>
                </a:solidFill>
                <a:effectLst/>
                <a:latin typeface="+mn-lt"/>
                <a:ea typeface="+mn-ea"/>
                <a:cs typeface="+mn-cs"/>
              </a:rPr>
              <a:t>brother</a:t>
            </a:r>
            <a:r>
              <a:rPr lang="fr-FR" sz="1200" i="1" kern="1200" dirty="0" smtClean="0">
                <a:solidFill>
                  <a:schemeClr val="tx1"/>
                </a:solidFill>
                <a:effectLst/>
                <a:latin typeface="+mn-lt"/>
                <a:ea typeface="+mn-ea"/>
                <a:cs typeface="+mn-cs"/>
              </a:rPr>
              <a:t> versus </a:t>
            </a:r>
            <a:r>
              <a:rPr lang="fr-FR" sz="1200" i="1" kern="1200" dirty="0" err="1" smtClean="0">
                <a:solidFill>
                  <a:schemeClr val="tx1"/>
                </a:solidFill>
                <a:effectLst/>
                <a:latin typeface="+mn-lt"/>
                <a:ea typeface="+mn-ea"/>
                <a:cs typeface="+mn-cs"/>
              </a:rPr>
              <a:t>little</a:t>
            </a:r>
            <a:r>
              <a:rPr lang="fr-FR" sz="1200" i="1" kern="1200" dirty="0" smtClean="0">
                <a:solidFill>
                  <a:schemeClr val="tx1"/>
                </a:solidFill>
                <a:effectLst/>
                <a:latin typeface="+mn-lt"/>
                <a:ea typeface="+mn-ea"/>
                <a:cs typeface="+mn-cs"/>
              </a:rPr>
              <a:t> </a:t>
            </a:r>
            <a:r>
              <a:rPr lang="fr-FR" sz="1200" i="1" kern="1200" dirty="0" err="1" smtClean="0">
                <a:solidFill>
                  <a:schemeClr val="tx1"/>
                </a:solidFill>
                <a:effectLst/>
                <a:latin typeface="+mn-lt"/>
                <a:ea typeface="+mn-ea"/>
                <a:cs typeface="+mn-cs"/>
              </a:rPr>
              <a:t>brother</a:t>
            </a:r>
            <a:r>
              <a:rPr lang="fr-FR" sz="1200" i="1"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 nous utilisons </a:t>
            </a:r>
            <a:r>
              <a:rPr lang="fr-FR" sz="1200" i="1" kern="1200" dirty="0" smtClean="0">
                <a:solidFill>
                  <a:schemeClr val="tx1"/>
                </a:solidFill>
                <a:effectLst/>
                <a:latin typeface="+mn-lt"/>
                <a:ea typeface="+mn-ea"/>
                <a:cs typeface="+mn-cs"/>
              </a:rPr>
              <a:t>« Master versus Slave »</a:t>
            </a:r>
            <a:r>
              <a:rPr lang="fr-FR" sz="1200" kern="1200" dirty="0" smtClean="0">
                <a:solidFill>
                  <a:schemeClr val="tx1"/>
                </a:solidFill>
                <a:effectLst/>
                <a:latin typeface="+mn-lt"/>
                <a:ea typeface="+mn-ea"/>
                <a:cs typeface="+mn-cs"/>
              </a:rPr>
              <a:t> pour désigner notre démarche d’un RCM sous contraintes du GCM via le processus de relaxation, les deux modèles étant identiques, même en termes de résolution spatiale.</a:t>
            </a:r>
          </a:p>
          <a:p>
            <a:r>
              <a:rPr lang="fr-FR" sz="1200" kern="1200" dirty="0" smtClean="0">
                <a:solidFill>
                  <a:schemeClr val="tx1"/>
                </a:solidFill>
                <a:effectLst/>
                <a:latin typeface="+mn-lt"/>
                <a:ea typeface="+mn-ea"/>
                <a:cs typeface="+mn-cs"/>
              </a:rPr>
              <a:t> </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7D23126E-A678-884E-861F-C56751BB44DD}" type="slidenum">
              <a:rPr lang="fr-FR" smtClean="0"/>
              <a:t>13</a:t>
            </a:fld>
            <a:endParaRPr lang="fr-FR"/>
          </a:p>
        </p:txBody>
      </p:sp>
    </p:spTree>
    <p:extLst>
      <p:ext uri="{BB962C8B-B14F-4D97-AF65-F5344CB8AC3E}">
        <p14:creationId xmlns:p14="http://schemas.microsoft.com/office/powerpoint/2010/main" val="1146506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solidFill>
                  <a:srgbClr val="002060"/>
                </a:solidFill>
                <a:latin typeface="Arial" charset="0"/>
                <a:ea typeface="Arial" charset="0"/>
                <a:cs typeface="Arial" charset="0"/>
              </a:rPr>
              <a:t>La représentation du climat régional pourrait être influencée surtout sur l’interaction des échelles spatio-temporelles ?</a:t>
            </a:r>
          </a:p>
          <a:p>
            <a:endParaRPr lang="fr-FR" sz="1200" i="1" kern="1200" baseline="30000" dirty="0" smtClean="0">
              <a:solidFill>
                <a:schemeClr val="tx1"/>
              </a:solidFill>
              <a:effectLst/>
              <a:latin typeface="+mn-lt"/>
              <a:ea typeface="+mn-ea"/>
              <a:cs typeface="+mn-cs"/>
            </a:endParaRPr>
          </a:p>
          <a:p>
            <a:endParaRPr lang="fr-FR" sz="1200" i="1" kern="1200" baseline="30000" dirty="0" smtClean="0">
              <a:solidFill>
                <a:schemeClr val="tx1"/>
              </a:solidFill>
              <a:effectLst/>
              <a:latin typeface="+mn-lt"/>
              <a:ea typeface="+mn-ea"/>
              <a:cs typeface="+mn-cs"/>
            </a:endParaRPr>
          </a:p>
          <a:p>
            <a:r>
              <a:rPr lang="fr-FR" sz="1200" i="1" kern="1200" baseline="30000" dirty="0" smtClean="0">
                <a:solidFill>
                  <a:schemeClr val="tx1"/>
                </a:solidFill>
                <a:effectLst/>
                <a:latin typeface="+mn-lt"/>
                <a:ea typeface="+mn-ea"/>
                <a:cs typeface="+mn-cs"/>
              </a:rPr>
              <a:t>Le projet CORDEX est le premier projet international sur la modélisation régionale qui une grande contribution à la communauté RCM (Jacob et al., 2014 ; </a:t>
            </a:r>
            <a:r>
              <a:rPr lang="fr-FR" sz="1200" i="1" kern="1200" baseline="30000" dirty="0" err="1" smtClean="0">
                <a:solidFill>
                  <a:schemeClr val="tx1"/>
                </a:solidFill>
                <a:effectLst/>
                <a:latin typeface="+mn-lt"/>
                <a:ea typeface="+mn-ea"/>
                <a:cs typeface="+mn-cs"/>
              </a:rPr>
              <a:t>Vautard</a:t>
            </a:r>
            <a:r>
              <a:rPr lang="fr-FR" sz="1200" i="1" kern="1200" baseline="30000" dirty="0" smtClean="0">
                <a:solidFill>
                  <a:schemeClr val="tx1"/>
                </a:solidFill>
                <a:effectLst/>
                <a:latin typeface="+mn-lt"/>
                <a:ea typeface="+mn-ea"/>
                <a:cs typeface="+mn-cs"/>
              </a:rPr>
              <a:t> et al., 2013 ; Wong et al., 2017 ; </a:t>
            </a:r>
            <a:r>
              <a:rPr lang="fr-FR" sz="1200" i="1" kern="1200" baseline="30000" dirty="0" err="1" smtClean="0">
                <a:solidFill>
                  <a:schemeClr val="tx1"/>
                </a:solidFill>
                <a:effectLst/>
                <a:latin typeface="+mn-lt"/>
                <a:ea typeface="+mn-ea"/>
                <a:cs typeface="+mn-cs"/>
              </a:rPr>
              <a:t>Kotlarski</a:t>
            </a:r>
            <a:r>
              <a:rPr lang="fr-FR" sz="1200" i="1" kern="1200" baseline="30000" dirty="0" smtClean="0">
                <a:solidFill>
                  <a:schemeClr val="tx1"/>
                </a:solidFill>
                <a:effectLst/>
                <a:latin typeface="+mn-lt"/>
                <a:ea typeface="+mn-ea"/>
                <a:cs typeface="+mn-cs"/>
              </a:rPr>
              <a:t> et al., 2014 ; </a:t>
            </a:r>
            <a:r>
              <a:rPr lang="fr-FR" sz="1200" i="1" kern="1200" baseline="30000" dirty="0" err="1" smtClean="0">
                <a:solidFill>
                  <a:schemeClr val="tx1"/>
                </a:solidFill>
                <a:effectLst/>
                <a:latin typeface="+mn-lt"/>
                <a:ea typeface="+mn-ea"/>
                <a:cs typeface="+mn-cs"/>
              </a:rPr>
              <a:t>Nikulin</a:t>
            </a:r>
            <a:r>
              <a:rPr lang="fr-FR" sz="1200" i="1" kern="1200" baseline="30000" dirty="0" smtClean="0">
                <a:solidFill>
                  <a:schemeClr val="tx1"/>
                </a:solidFill>
                <a:effectLst/>
                <a:latin typeface="+mn-lt"/>
                <a:ea typeface="+mn-ea"/>
                <a:cs typeface="+mn-cs"/>
              </a:rPr>
              <a:t> et al., 2012 ; </a:t>
            </a:r>
            <a:r>
              <a:rPr lang="fr-FR" sz="1200" i="1" kern="1200" baseline="30000" dirty="0" err="1" smtClean="0">
                <a:solidFill>
                  <a:schemeClr val="tx1"/>
                </a:solidFill>
                <a:effectLst/>
                <a:latin typeface="+mn-lt"/>
                <a:ea typeface="+mn-ea"/>
                <a:cs typeface="+mn-cs"/>
              </a:rPr>
              <a:t>Ruti</a:t>
            </a:r>
            <a:r>
              <a:rPr lang="fr-FR" sz="1200" i="1" kern="1200" baseline="30000" dirty="0" smtClean="0">
                <a:solidFill>
                  <a:schemeClr val="tx1"/>
                </a:solidFill>
                <a:effectLst/>
                <a:latin typeface="+mn-lt"/>
                <a:ea typeface="+mn-ea"/>
                <a:cs typeface="+mn-cs"/>
              </a:rPr>
              <a:t> et al., 2016 ; Giorgi et al., 2015). Il applique sur 14 domaines découpés qui couvrent l’ensemble du globe. Il est développé pour le but de mettre en place les coordinations des projections régionales au monde d’entier et de favoriser la communication ainsi l’échange de connaissances avec les utilisateurs de </a:t>
            </a:r>
            <a:r>
              <a:rPr lang="fr-FR" sz="1200" i="1" kern="1200" baseline="30000" dirty="0" err="1" smtClean="0">
                <a:solidFill>
                  <a:schemeClr val="tx1"/>
                </a:solidFill>
                <a:effectLst/>
                <a:latin typeface="+mn-lt"/>
                <a:ea typeface="+mn-ea"/>
                <a:cs typeface="+mn-cs"/>
              </a:rPr>
              <a:t>RCMs</a:t>
            </a:r>
            <a:r>
              <a:rPr lang="fr-FR" sz="1200" i="1" kern="1200" baseline="30000" dirty="0" smtClean="0">
                <a:solidFill>
                  <a:schemeClr val="tx1"/>
                </a:solidFill>
                <a:effectLst/>
                <a:latin typeface="+mn-lt"/>
                <a:ea typeface="+mn-ea"/>
                <a:cs typeface="+mn-cs"/>
              </a:rPr>
              <a:t> (Giorgi et al., 2015).</a:t>
            </a:r>
          </a:p>
          <a:p>
            <a:endParaRPr lang="fr-FR" sz="1200" i="1" kern="1200" baseline="300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L’approche one-</a:t>
            </a:r>
            <a:r>
              <a:rPr lang="fr-FR" sz="1200" kern="1200" dirty="0" err="1" smtClean="0">
                <a:solidFill>
                  <a:schemeClr val="tx1"/>
                </a:solidFill>
                <a:effectLst/>
                <a:latin typeface="+mn-lt"/>
                <a:ea typeface="+mn-ea"/>
                <a:cs typeface="+mn-cs"/>
              </a:rPr>
              <a:t>way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nesting</a:t>
            </a:r>
            <a:r>
              <a:rPr lang="fr-FR" sz="1200" kern="1200" dirty="0" smtClean="0">
                <a:solidFill>
                  <a:schemeClr val="tx1"/>
                </a:solidFill>
                <a:effectLst/>
                <a:latin typeface="+mn-lt"/>
                <a:ea typeface="+mn-ea"/>
                <a:cs typeface="+mn-cs"/>
              </a:rPr>
              <a:t> </a:t>
            </a:r>
            <a:r>
              <a:rPr lang="fr-FR" sz="1200" i="1" kern="1200" dirty="0" smtClean="0">
                <a:solidFill>
                  <a:schemeClr val="tx1"/>
                </a:solidFill>
                <a:effectLst/>
                <a:latin typeface="+mn-lt"/>
                <a:ea typeface="+mn-ea"/>
                <a:cs typeface="+mn-cs"/>
              </a:rPr>
              <a:t>(OWN)</a:t>
            </a:r>
            <a:r>
              <a:rPr lang="fr-FR" sz="1200" kern="1200" dirty="0" smtClean="0">
                <a:solidFill>
                  <a:schemeClr val="tx1"/>
                </a:solidFill>
                <a:effectLst/>
                <a:latin typeface="+mn-lt"/>
                <a:ea typeface="+mn-ea"/>
                <a:cs typeface="+mn-cs"/>
              </a:rPr>
              <a:t> (imbrication à sens unique) est la méthodologie classique largement appliquée à la régionalisation du climat. Elle consiste à prendre les sorties du GCM et les utiliser pour forcer le RCM dans ses conditions aux limites latérales. Il n’y a aucun retour venant du RCM pour le GCM. Les échanges d’informations entre le GCM et le RCM suivent donc une stratégie du sens unique. Cette situation est presque le cas à 100% dans la communauté CORDEX pour l’étude du climat régional. Elle est aussi expliquée par le fait que les scientifiques du climat global et ceux du climat régional font souvent partie de deux communautés distinctes. Il est en revanche clair que OWN n’est pas satisfaisant. Il coupe artificiellement un processus fondamental de l’écoulement atmosphérique sur l’interaction des échelles spatio-temporelles. Ce manque d’échange mutuel pourrait influencer la représentation du climat régional. </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	Dans notre étude, nous appliquons deux approches à la régionalisation du climat : one-</a:t>
            </a:r>
            <a:r>
              <a:rPr lang="fr-FR" sz="1200" kern="1200" dirty="0" err="1" smtClean="0">
                <a:solidFill>
                  <a:schemeClr val="tx1"/>
                </a:solidFill>
                <a:effectLst/>
                <a:latin typeface="+mn-lt"/>
                <a:ea typeface="+mn-ea"/>
                <a:cs typeface="+mn-cs"/>
              </a:rPr>
              <a:t>way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nesting</a:t>
            </a:r>
            <a:r>
              <a:rPr lang="fr-FR" sz="1200" kern="1200" dirty="0" smtClean="0">
                <a:solidFill>
                  <a:schemeClr val="tx1"/>
                </a:solidFill>
                <a:effectLst/>
                <a:latin typeface="+mn-lt"/>
                <a:ea typeface="+mn-ea"/>
                <a:cs typeface="+mn-cs"/>
              </a:rPr>
              <a:t> et </a:t>
            </a:r>
            <a:r>
              <a:rPr lang="fr-FR" sz="1200" kern="1200" dirty="0" err="1" smtClean="0">
                <a:solidFill>
                  <a:schemeClr val="tx1"/>
                </a:solidFill>
                <a:effectLst/>
                <a:latin typeface="+mn-lt"/>
                <a:ea typeface="+mn-ea"/>
                <a:cs typeface="+mn-cs"/>
              </a:rPr>
              <a:t>two-way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nesting</a:t>
            </a:r>
            <a:r>
              <a:rPr lang="fr-FR" sz="1200" kern="1200" dirty="0" smtClean="0">
                <a:solidFill>
                  <a:schemeClr val="tx1"/>
                </a:solidFill>
                <a:effectLst/>
                <a:latin typeface="+mn-lt"/>
                <a:ea typeface="+mn-ea"/>
                <a:cs typeface="+mn-cs"/>
              </a:rPr>
              <a:t> (TWN). Cette dernière prend en compte l’interaction entre le GCM et le RCM. L’imbrication à double sens (TWN) est très peu utilisée jusqu’à présent, à cause de la difficulté technique et du coût de calcul </a:t>
            </a:r>
            <a:r>
              <a:rPr lang="fr-FR" sz="1200" i="1" kern="1200" dirty="0" smtClean="0">
                <a:solidFill>
                  <a:schemeClr val="tx1"/>
                </a:solidFill>
                <a:effectLst/>
                <a:latin typeface="+mn-lt"/>
                <a:ea typeface="+mn-ea"/>
                <a:cs typeface="+mn-cs"/>
              </a:rPr>
              <a:t>(Lorenz et al., 2005 ; </a:t>
            </a:r>
            <a:r>
              <a:rPr lang="fr-FR" sz="1200" i="1" kern="1200" dirty="0" err="1" smtClean="0">
                <a:solidFill>
                  <a:schemeClr val="tx1"/>
                </a:solidFill>
                <a:effectLst/>
                <a:latin typeface="+mn-lt"/>
                <a:ea typeface="+mn-ea"/>
                <a:cs typeface="+mn-cs"/>
              </a:rPr>
              <a:t>Rummukanien</a:t>
            </a:r>
            <a:r>
              <a:rPr lang="fr-FR" sz="1200" i="1" kern="1200" dirty="0" smtClean="0">
                <a:solidFill>
                  <a:schemeClr val="tx1"/>
                </a:solidFill>
                <a:effectLst/>
                <a:latin typeface="+mn-lt"/>
                <a:ea typeface="+mn-ea"/>
                <a:cs typeface="+mn-cs"/>
              </a:rPr>
              <a:t>, 2010 ; Giorgi, 2015).</a:t>
            </a:r>
            <a:r>
              <a:rPr lang="fr-FR" sz="1200" kern="1200" dirty="0" smtClean="0">
                <a:solidFill>
                  <a:schemeClr val="tx1"/>
                </a:solidFill>
                <a:effectLst/>
                <a:latin typeface="+mn-lt"/>
                <a:ea typeface="+mn-ea"/>
                <a:cs typeface="+mn-cs"/>
              </a:rPr>
              <a:t> L’étude de </a:t>
            </a:r>
            <a:r>
              <a:rPr lang="fr-FR" sz="1200" i="1" kern="1200" dirty="0" smtClean="0">
                <a:solidFill>
                  <a:schemeClr val="tx1"/>
                </a:solidFill>
                <a:effectLst/>
                <a:latin typeface="+mn-lt"/>
                <a:ea typeface="+mn-ea"/>
                <a:cs typeface="+mn-cs"/>
              </a:rPr>
              <a:t>Lorenz (2005)</a:t>
            </a:r>
            <a:r>
              <a:rPr lang="fr-FR" sz="1200" kern="1200" dirty="0" smtClean="0">
                <a:solidFill>
                  <a:schemeClr val="tx1"/>
                </a:solidFill>
                <a:effectLst/>
                <a:latin typeface="+mn-lt"/>
                <a:ea typeface="+mn-ea"/>
                <a:cs typeface="+mn-cs"/>
              </a:rPr>
              <a:t> a montré qu’en raffinant la région équatoriale pacifique occidentale, le TWN système mène une amélioration de la température de l’atmosphère du climat global. L’erreur systématique en comparant les données ré-analyses, est réduite. L’amélioration est représentée même dans des régions éloignées du domaine du RCM </a:t>
            </a:r>
            <a:r>
              <a:rPr lang="fr-FR" sz="1200" i="1" kern="1200" dirty="0" smtClean="0">
                <a:solidFill>
                  <a:schemeClr val="tx1"/>
                </a:solidFill>
                <a:effectLst/>
                <a:latin typeface="+mn-lt"/>
                <a:ea typeface="+mn-ea"/>
                <a:cs typeface="+mn-cs"/>
              </a:rPr>
              <a:t>(Lorenz et al., 2005)</a:t>
            </a:r>
            <a:r>
              <a:rPr lang="fr-FR" sz="1200" kern="1200" dirty="0" smtClean="0">
                <a:solidFill>
                  <a:schemeClr val="tx1"/>
                </a:solidFill>
                <a:effectLst/>
                <a:latin typeface="+mn-lt"/>
                <a:ea typeface="+mn-ea"/>
                <a:cs typeface="+mn-cs"/>
              </a:rPr>
              <a:t>. </a:t>
            </a:r>
          </a:p>
          <a:p>
            <a:r>
              <a:rPr lang="fr-FR" sz="1200" i="1" kern="1200" dirty="0" smtClean="0">
                <a:solidFill>
                  <a:schemeClr val="tx1"/>
                </a:solidFill>
                <a:effectLst/>
                <a:latin typeface="+mn-lt"/>
                <a:ea typeface="+mn-ea"/>
                <a:cs typeface="+mn-cs"/>
              </a:rPr>
              <a:t>Le projet CORDEX est le premier projet international sur la modélisation régionale qui une grande contribution à la communauté RCM (Jacob et al., 2014 ; </a:t>
            </a:r>
            <a:r>
              <a:rPr lang="fr-FR" sz="1200" i="1" kern="1200" dirty="0" err="1" smtClean="0">
                <a:solidFill>
                  <a:schemeClr val="tx1"/>
                </a:solidFill>
                <a:effectLst/>
                <a:latin typeface="+mn-lt"/>
                <a:ea typeface="+mn-ea"/>
                <a:cs typeface="+mn-cs"/>
              </a:rPr>
              <a:t>Vautard</a:t>
            </a:r>
            <a:r>
              <a:rPr lang="fr-FR" sz="1200" i="1" kern="1200" dirty="0" smtClean="0">
                <a:solidFill>
                  <a:schemeClr val="tx1"/>
                </a:solidFill>
                <a:effectLst/>
                <a:latin typeface="+mn-lt"/>
                <a:ea typeface="+mn-ea"/>
                <a:cs typeface="+mn-cs"/>
              </a:rPr>
              <a:t> et al., 2013 ; Wong et al., 2017 ; </a:t>
            </a:r>
            <a:r>
              <a:rPr lang="fr-FR" sz="1200" i="1" kern="1200" dirty="0" err="1" smtClean="0">
                <a:solidFill>
                  <a:schemeClr val="tx1"/>
                </a:solidFill>
                <a:effectLst/>
                <a:latin typeface="+mn-lt"/>
                <a:ea typeface="+mn-ea"/>
                <a:cs typeface="+mn-cs"/>
              </a:rPr>
              <a:t>Kotlarski</a:t>
            </a:r>
            <a:r>
              <a:rPr lang="fr-FR" sz="1200" i="1" kern="1200" dirty="0" smtClean="0">
                <a:solidFill>
                  <a:schemeClr val="tx1"/>
                </a:solidFill>
                <a:effectLst/>
                <a:latin typeface="+mn-lt"/>
                <a:ea typeface="+mn-ea"/>
                <a:cs typeface="+mn-cs"/>
              </a:rPr>
              <a:t> et al., 2014 ; </a:t>
            </a:r>
            <a:r>
              <a:rPr lang="fr-FR" sz="1200" i="1" kern="1200" dirty="0" err="1" smtClean="0">
                <a:solidFill>
                  <a:schemeClr val="tx1"/>
                </a:solidFill>
                <a:effectLst/>
                <a:latin typeface="+mn-lt"/>
                <a:ea typeface="+mn-ea"/>
                <a:cs typeface="+mn-cs"/>
              </a:rPr>
              <a:t>Nikulin</a:t>
            </a:r>
            <a:r>
              <a:rPr lang="fr-FR" sz="1200" i="1" kern="1200" dirty="0" smtClean="0">
                <a:solidFill>
                  <a:schemeClr val="tx1"/>
                </a:solidFill>
                <a:effectLst/>
                <a:latin typeface="+mn-lt"/>
                <a:ea typeface="+mn-ea"/>
                <a:cs typeface="+mn-cs"/>
              </a:rPr>
              <a:t> et al., 2012 ; </a:t>
            </a:r>
            <a:r>
              <a:rPr lang="fr-FR" sz="1200" i="1" kern="1200" dirty="0" err="1" smtClean="0">
                <a:solidFill>
                  <a:schemeClr val="tx1"/>
                </a:solidFill>
                <a:effectLst/>
                <a:latin typeface="+mn-lt"/>
                <a:ea typeface="+mn-ea"/>
                <a:cs typeface="+mn-cs"/>
              </a:rPr>
              <a:t>Ruti</a:t>
            </a:r>
            <a:r>
              <a:rPr lang="fr-FR" sz="1200" i="1" kern="1200" dirty="0" smtClean="0">
                <a:solidFill>
                  <a:schemeClr val="tx1"/>
                </a:solidFill>
                <a:effectLst/>
                <a:latin typeface="+mn-lt"/>
                <a:ea typeface="+mn-ea"/>
                <a:cs typeface="+mn-cs"/>
              </a:rPr>
              <a:t> et al., 2016 ; Giorgi et al., 2015). Il applique sur 14 domaines découpés qui couvrent l’ensemble du globe. Il est développé pour le but de mettre en place les coordinations des projections régionales au monde d’entier et de favoriser la communication ainsi l’échange de connaissances avec les utilisateurs de </a:t>
            </a:r>
            <a:r>
              <a:rPr lang="fr-FR" sz="1200" i="1" kern="1200" dirty="0" err="1" smtClean="0">
                <a:solidFill>
                  <a:schemeClr val="tx1"/>
                </a:solidFill>
                <a:effectLst/>
                <a:latin typeface="+mn-lt"/>
                <a:ea typeface="+mn-ea"/>
                <a:cs typeface="+mn-cs"/>
              </a:rPr>
              <a:t>RCMs</a:t>
            </a:r>
            <a:r>
              <a:rPr lang="fr-FR" sz="1200" i="1" kern="1200" dirty="0" smtClean="0">
                <a:solidFill>
                  <a:schemeClr val="tx1"/>
                </a:solidFill>
                <a:effectLst/>
                <a:latin typeface="+mn-lt"/>
                <a:ea typeface="+mn-ea"/>
                <a:cs typeface="+mn-cs"/>
              </a:rPr>
              <a:t> (Giorgi et al., 2015).</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7D23126E-A678-884E-861F-C56751BB44DD}" type="slidenum">
              <a:rPr lang="fr-FR" smtClean="0"/>
              <a:t>14</a:t>
            </a:fld>
            <a:endParaRPr lang="fr-FR"/>
          </a:p>
        </p:txBody>
      </p:sp>
    </p:spTree>
    <p:extLst>
      <p:ext uri="{BB962C8B-B14F-4D97-AF65-F5344CB8AC3E}">
        <p14:creationId xmlns:p14="http://schemas.microsoft.com/office/powerpoint/2010/main" val="1088748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D23126E-A678-884E-861F-C56751BB44DD}" type="slidenum">
              <a:rPr lang="fr-FR" smtClean="0"/>
              <a:t>15</a:t>
            </a:fld>
            <a:endParaRPr lang="fr-FR"/>
          </a:p>
        </p:txBody>
      </p:sp>
    </p:spTree>
    <p:extLst>
      <p:ext uri="{BB962C8B-B14F-4D97-AF65-F5344CB8AC3E}">
        <p14:creationId xmlns:p14="http://schemas.microsoft.com/office/powerpoint/2010/main" val="677701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Caractéristique du climat</a:t>
            </a:r>
            <a:endParaRPr lang="fr-F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Rappelons-nous que notre région d’étude est un grand domaine qui s’étend de l’équateur au Groenland </a:t>
            </a:r>
            <a:r>
              <a:rPr lang="fr-FR" sz="1200" i="1" kern="1200" dirty="0" smtClean="0">
                <a:solidFill>
                  <a:schemeClr val="tx1"/>
                </a:solidFill>
                <a:effectLst/>
                <a:latin typeface="+mn-lt"/>
                <a:ea typeface="+mn-ea"/>
                <a:cs typeface="+mn-cs"/>
              </a:rPr>
              <a:t>(longitude : entre 40.4° ouest et 42.4° est ; latitude : entre 2.4° sud et 82.4° nord)</a:t>
            </a:r>
            <a:r>
              <a:rPr lang="fr-FR" sz="1200" kern="1200" dirty="0" smtClean="0">
                <a:solidFill>
                  <a:schemeClr val="tx1"/>
                </a:solidFill>
                <a:effectLst/>
                <a:latin typeface="+mn-lt"/>
                <a:ea typeface="+mn-ea"/>
                <a:cs typeface="+mn-cs"/>
              </a:rPr>
              <a:t>, et du milieu de l’océan Atlantique Nord au Caucase. Ce domaine d’étude couvre des régions aux caractéristiques variées et complexes, telles que l’Atlantique du nord, l’Europe, la Méditerranée et l’Afrique du nord. Ce domaine englobe donc plusieurs sous régions communément utilisées dans les études CORDEX (</a:t>
            </a:r>
            <a:r>
              <a:rPr lang="fr-FR" sz="1200" i="1" u="sng" kern="1200" dirty="0" smtClean="0">
                <a:solidFill>
                  <a:schemeClr val="tx1"/>
                </a:solidFill>
                <a:effectLst/>
                <a:latin typeface="+mn-lt"/>
                <a:ea typeface="+mn-ea"/>
                <a:cs typeface="+mn-cs"/>
                <a:hlinkClick r:id="rId3"/>
              </a:rPr>
              <a:t>http://www.cordex.org/community/domains.html</a:t>
            </a:r>
            <a:r>
              <a:rPr lang="fr-FR" sz="1200" i="1" kern="1200" dirty="0" smtClean="0">
                <a:solidFill>
                  <a:schemeClr val="tx1"/>
                </a:solidFill>
                <a:effectLst/>
                <a:latin typeface="+mn-lt"/>
                <a:ea typeface="+mn-ea"/>
                <a:cs typeface="+mn-cs"/>
              </a:rPr>
              <a:t>,</a:t>
            </a:r>
            <a:r>
              <a:rPr lang="fr-FR" sz="1200" kern="1200" dirty="0" smtClean="0">
                <a:solidFill>
                  <a:schemeClr val="tx1"/>
                </a:solidFill>
                <a:effectLst/>
                <a:latin typeface="+mn-lt"/>
                <a:ea typeface="+mn-ea"/>
                <a:cs typeface="+mn-cs"/>
              </a:rPr>
              <a:t> Europe, Méditerranéen, Afrique) </a:t>
            </a:r>
          </a:p>
          <a:p>
            <a:endParaRPr lang="fr-FR" sz="1200" b="1"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 changement climatique a considérablement augmenté l’occurrence d’événements extrêmes, qui causaient entre 1980 et 2013 approximativement 400 milliards d’euros des dommages économiques pour les pays européens (EEA). D’ici à 2100, presque 2 européens sur 3 pourraient être exposés tous les ans aux catastrophes climatiques/météorologique contre 5% entre 1981 et 2010 (</a:t>
            </a:r>
            <a:r>
              <a:rPr lang="fr-FR" sz="1200" i="1" kern="1200" dirty="0" smtClean="0">
                <a:solidFill>
                  <a:schemeClr val="tx1"/>
                </a:solidFill>
                <a:effectLst/>
                <a:latin typeface="+mn-lt"/>
                <a:ea typeface="+mn-ea"/>
                <a:cs typeface="+mn-cs"/>
              </a:rPr>
              <a:t>Forzieri et al., 2017</a:t>
            </a:r>
            <a:r>
              <a:rPr lang="fr-FR" sz="1200" kern="1200" dirty="0" smtClean="0">
                <a:solidFill>
                  <a:schemeClr val="tx1"/>
                </a:solidFill>
                <a:effectLst/>
                <a:latin typeface="+mn-lt"/>
                <a:ea typeface="+mn-ea"/>
                <a:cs typeface="+mn-cs"/>
              </a:rPr>
              <a:t>). Europe est une des régions souvent frappées par les tempêtes des moyennes latitudes. Dans le contexte du réchauffement climatique, et depuis le début du 21ème siècle, une augmentation de la fréquence et de l’intensité des cyclones semble évidente dans l’observation. Entre 2010 et 2014, 14 grandes tempêtes ont été enregistrées contre 8 tempêtes des 10 premières années du XXI siècle et huit tempêtes de la deuxième moitié du XX siècle. Les risques de tempêtes hivernales menacent les infrastructures, les apprivoisements énergétiques et causent même les morts dans les zones littorales habitées de l’Atlantique Nord. Ce phénomène, puissant et destructeur, touche différents pays européens avec d’importants impacts à la société. Comprendre le processus physique et surtout les modes de variabilité du climat à l’échelle régionale est donc une des motivations de cette thèse.</a:t>
            </a:r>
            <a:r>
              <a:rPr lang="fr-FR" dirty="0" smtClean="0">
                <a:effectLst/>
              </a:rPr>
              <a:t> </a:t>
            </a:r>
            <a:endParaRPr lang="fr-FR" sz="1200" b="1"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7D23126E-A678-884E-861F-C56751BB44DD}" type="slidenum">
              <a:rPr lang="fr-FR" smtClean="0"/>
              <a:t>16</a:t>
            </a:fld>
            <a:endParaRPr lang="fr-FR"/>
          </a:p>
        </p:txBody>
      </p:sp>
    </p:spTree>
    <p:extLst>
      <p:ext uri="{BB962C8B-B14F-4D97-AF65-F5344CB8AC3E}">
        <p14:creationId xmlns:p14="http://schemas.microsoft.com/office/powerpoint/2010/main" val="1041621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D23126E-A678-884E-861F-C56751BB44DD}" type="slidenum">
              <a:rPr lang="fr-FR" smtClean="0"/>
              <a:t>17</a:t>
            </a:fld>
            <a:endParaRPr lang="fr-FR"/>
          </a:p>
        </p:txBody>
      </p:sp>
    </p:spTree>
    <p:extLst>
      <p:ext uri="{BB962C8B-B14F-4D97-AF65-F5344CB8AC3E}">
        <p14:creationId xmlns:p14="http://schemas.microsoft.com/office/powerpoint/2010/main" val="1396692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D23126E-A678-884E-861F-C56751BB44DD}" type="slidenum">
              <a:rPr lang="fr-FR" smtClean="0"/>
              <a:t>18</a:t>
            </a:fld>
            <a:endParaRPr lang="fr-FR"/>
          </a:p>
        </p:txBody>
      </p:sp>
    </p:spTree>
    <p:extLst>
      <p:ext uri="{BB962C8B-B14F-4D97-AF65-F5344CB8AC3E}">
        <p14:creationId xmlns:p14="http://schemas.microsoft.com/office/powerpoint/2010/main" val="1384551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D23126E-A678-884E-861F-C56751BB44DD}" type="slidenum">
              <a:rPr lang="fr-FR" smtClean="0"/>
              <a:t>20</a:t>
            </a:fld>
            <a:endParaRPr lang="fr-FR"/>
          </a:p>
        </p:txBody>
      </p:sp>
    </p:spTree>
    <p:extLst>
      <p:ext uri="{BB962C8B-B14F-4D97-AF65-F5344CB8AC3E}">
        <p14:creationId xmlns:p14="http://schemas.microsoft.com/office/powerpoint/2010/main" val="72901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latin typeface="Arial" charset="0"/>
                <a:ea typeface="Arial" charset="0"/>
                <a:cs typeface="Arial" charset="0"/>
              </a:rPr>
              <a:t>Le climat change constamment. Comment déterminer les causes des changements observés ?</a:t>
            </a:r>
          </a:p>
          <a:p>
            <a:endParaRPr lang="fr-FR"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Figure RT.9 | </a:t>
            </a:r>
            <a:r>
              <a:rPr lang="fr-FR" sz="1200" b="0" kern="1200" dirty="0" smtClean="0">
                <a:solidFill>
                  <a:schemeClr val="tx1"/>
                </a:solidFill>
                <a:effectLst/>
                <a:latin typeface="+mn-lt"/>
                <a:ea typeface="+mn-ea"/>
                <a:cs typeface="+mn-cs"/>
              </a:rPr>
              <a:t>Trois estimations observationnelles de la </a:t>
            </a:r>
            <a:r>
              <a:rPr lang="fr-FR" sz="1200" b="0" kern="1200" dirty="0" err="1" smtClean="0">
                <a:solidFill>
                  <a:schemeClr val="tx1"/>
                </a:solidFill>
                <a:effectLst/>
                <a:latin typeface="+mn-lt"/>
                <a:ea typeface="+mn-ea"/>
                <a:cs typeface="+mn-cs"/>
              </a:rPr>
              <a:t>température</a:t>
            </a:r>
            <a:r>
              <a:rPr lang="fr-FR" sz="1200" b="0" kern="1200" dirty="0" smtClean="0">
                <a:solidFill>
                  <a:schemeClr val="tx1"/>
                </a:solidFill>
                <a:effectLst/>
                <a:latin typeface="+mn-lt"/>
                <a:ea typeface="+mn-ea"/>
                <a:cs typeface="+mn-cs"/>
              </a:rPr>
              <a:t> moyenne à la surface du globe (lignes noires) </a:t>
            </a:r>
            <a:r>
              <a:rPr lang="fr-FR" sz="1200" b="0" kern="1200" dirty="0" err="1" smtClean="0">
                <a:solidFill>
                  <a:schemeClr val="tx1"/>
                </a:solidFill>
                <a:effectLst/>
                <a:latin typeface="+mn-lt"/>
                <a:ea typeface="+mn-ea"/>
                <a:cs typeface="+mn-cs"/>
              </a:rPr>
              <a:t>fondées</a:t>
            </a:r>
            <a:r>
              <a:rPr lang="fr-FR" sz="1200" b="0" kern="1200" dirty="0" smtClean="0">
                <a:solidFill>
                  <a:schemeClr val="tx1"/>
                </a:solidFill>
                <a:effectLst/>
                <a:latin typeface="+mn-lt"/>
                <a:ea typeface="+mn-ea"/>
                <a:cs typeface="+mn-cs"/>
              </a:rPr>
              <a:t> sur le jeu de </a:t>
            </a:r>
            <a:r>
              <a:rPr lang="fr-FR" sz="1200" b="0" kern="1200" dirty="0" err="1" smtClean="0">
                <a:solidFill>
                  <a:schemeClr val="tx1"/>
                </a:solidFill>
                <a:effectLst/>
                <a:latin typeface="+mn-lt"/>
                <a:ea typeface="+mn-ea"/>
                <a:cs typeface="+mn-cs"/>
              </a:rPr>
              <a:t>données</a:t>
            </a:r>
            <a:r>
              <a:rPr lang="fr-FR" sz="1200" b="0" kern="1200" dirty="0" smtClean="0">
                <a:solidFill>
                  <a:schemeClr val="tx1"/>
                </a:solidFill>
                <a:effectLst/>
                <a:latin typeface="+mn-lt"/>
                <a:ea typeface="+mn-ea"/>
                <a:cs typeface="+mn-cs"/>
              </a:rPr>
              <a:t> 4 de </a:t>
            </a:r>
            <a:r>
              <a:rPr lang="fr-FR" sz="1200" b="0" kern="1200" dirty="0" err="1" smtClean="0">
                <a:solidFill>
                  <a:schemeClr val="tx1"/>
                </a:solidFill>
                <a:effectLst/>
                <a:latin typeface="+mn-lt"/>
                <a:ea typeface="+mn-ea"/>
                <a:cs typeface="+mn-cs"/>
              </a:rPr>
              <a:t>températures</a:t>
            </a:r>
            <a:r>
              <a:rPr lang="fr-FR" sz="1200" b="0" kern="1200" dirty="0" smtClean="0">
                <a:solidFill>
                  <a:schemeClr val="tx1"/>
                </a:solidFill>
                <a:effectLst/>
                <a:latin typeface="+mn-lt"/>
                <a:ea typeface="+mn-ea"/>
                <a:cs typeface="+mn-cs"/>
              </a:rPr>
              <a:t> de surface aux points de grille de l’</a:t>
            </a:r>
            <a:r>
              <a:rPr lang="fr-FR" sz="1200" b="0" kern="1200" dirty="0" err="1" smtClean="0">
                <a:solidFill>
                  <a:schemeClr val="tx1"/>
                </a:solidFill>
                <a:effectLst/>
                <a:latin typeface="+mn-lt"/>
                <a:ea typeface="+mn-ea"/>
                <a:cs typeface="+mn-cs"/>
              </a:rPr>
              <a:t>Unite</a:t>
            </a:r>
            <a:r>
              <a:rPr lang="fr-FR" sz="1200" b="0" kern="1200" dirty="0" smtClean="0">
                <a:solidFill>
                  <a:schemeClr val="tx1"/>
                </a:solidFill>
                <a:effectLst/>
                <a:latin typeface="+mn-lt"/>
                <a:ea typeface="+mn-ea"/>
                <a:cs typeface="+mn-cs"/>
              </a:rPr>
              <a:t>́ de recherche sur le climat du Hadley Centre (HadCRUT4), l’analyse de la </a:t>
            </a:r>
            <a:r>
              <a:rPr lang="fr-FR" sz="1200" b="0" kern="1200" dirty="0" err="1" smtClean="0">
                <a:solidFill>
                  <a:schemeClr val="tx1"/>
                </a:solidFill>
                <a:effectLst/>
                <a:latin typeface="+mn-lt"/>
                <a:ea typeface="+mn-ea"/>
                <a:cs typeface="+mn-cs"/>
              </a:rPr>
              <a:t>température</a:t>
            </a:r>
            <a:r>
              <a:rPr lang="fr-FR" sz="1200" b="0" kern="1200" dirty="0" smtClean="0">
                <a:solidFill>
                  <a:schemeClr val="tx1"/>
                </a:solidFill>
                <a:effectLst/>
                <a:latin typeface="+mn-lt"/>
                <a:ea typeface="+mn-ea"/>
                <a:cs typeface="+mn-cs"/>
              </a:rPr>
              <a:t> en surface du Goddard Institute for </a:t>
            </a:r>
            <a:r>
              <a:rPr lang="fr-FR" sz="1200" b="0" kern="1200" dirty="0" err="1" smtClean="0">
                <a:solidFill>
                  <a:schemeClr val="tx1"/>
                </a:solidFill>
                <a:effectLst/>
                <a:latin typeface="+mn-lt"/>
                <a:ea typeface="+mn-ea"/>
                <a:cs typeface="+mn-cs"/>
              </a:rPr>
              <a:t>Space</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Studies</a:t>
            </a:r>
            <a:r>
              <a:rPr lang="fr-FR" sz="1200" b="0" kern="1200" dirty="0" smtClean="0">
                <a:solidFill>
                  <a:schemeClr val="tx1"/>
                </a:solidFill>
                <a:effectLst/>
                <a:latin typeface="+mn-lt"/>
                <a:ea typeface="+mn-ea"/>
                <a:cs typeface="+mn-cs"/>
              </a:rPr>
              <a:t> (GISTEMP) et des jeux de </a:t>
            </a:r>
            <a:r>
              <a:rPr lang="fr-FR" sz="1200" b="0" kern="1200" dirty="0" err="1" smtClean="0">
                <a:solidFill>
                  <a:schemeClr val="tx1"/>
                </a:solidFill>
                <a:effectLst/>
                <a:latin typeface="+mn-lt"/>
                <a:ea typeface="+mn-ea"/>
                <a:cs typeface="+mn-cs"/>
              </a:rPr>
              <a:t>données</a:t>
            </a:r>
            <a:r>
              <a:rPr lang="fr-FR" sz="1200" b="0" kern="1200" dirty="0" smtClean="0">
                <a:solidFill>
                  <a:schemeClr val="tx1"/>
                </a:solidFill>
                <a:effectLst/>
                <a:latin typeface="+mn-lt"/>
                <a:ea typeface="+mn-ea"/>
                <a:cs typeface="+mn-cs"/>
              </a:rPr>
              <a:t> de l’analyse des </a:t>
            </a:r>
            <a:r>
              <a:rPr lang="fr-FR" sz="1200" b="0" kern="1200" dirty="0" err="1" smtClean="0">
                <a:solidFill>
                  <a:schemeClr val="tx1"/>
                </a:solidFill>
                <a:effectLst/>
                <a:latin typeface="+mn-lt"/>
                <a:ea typeface="+mn-ea"/>
                <a:cs typeface="+mn-cs"/>
              </a:rPr>
              <a:t>températures</a:t>
            </a:r>
            <a:r>
              <a:rPr lang="fr-FR" sz="1200" b="0" kern="1200" dirty="0" smtClean="0">
                <a:solidFill>
                  <a:schemeClr val="tx1"/>
                </a:solidFill>
                <a:effectLst/>
                <a:latin typeface="+mn-lt"/>
                <a:ea typeface="+mn-ea"/>
                <a:cs typeface="+mn-cs"/>
              </a:rPr>
              <a:t> moyennes </a:t>
            </a:r>
            <a:r>
              <a:rPr lang="fr-FR" sz="1200" b="0" kern="1200" dirty="0" err="1" smtClean="0">
                <a:solidFill>
                  <a:schemeClr val="tx1"/>
                </a:solidFill>
                <a:effectLst/>
                <a:latin typeface="+mn-lt"/>
                <a:ea typeface="+mn-ea"/>
                <a:cs typeface="+mn-cs"/>
              </a:rPr>
              <a:t>combinées</a:t>
            </a:r>
            <a:r>
              <a:rPr lang="fr-FR" sz="1200" b="0" kern="1200" dirty="0" smtClean="0">
                <a:solidFill>
                  <a:schemeClr val="tx1"/>
                </a:solidFill>
                <a:effectLst/>
                <a:latin typeface="+mn-lt"/>
                <a:ea typeface="+mn-ea"/>
                <a:cs typeface="+mn-cs"/>
              </a:rPr>
              <a:t> sur les terres et les </a:t>
            </a:r>
            <a:r>
              <a:rPr lang="fr-FR" sz="1200" b="0" kern="1200" dirty="0" err="1" smtClean="0">
                <a:solidFill>
                  <a:schemeClr val="tx1"/>
                </a:solidFill>
                <a:effectLst/>
                <a:latin typeface="+mn-lt"/>
                <a:ea typeface="+mn-ea"/>
                <a:cs typeface="+mn-cs"/>
              </a:rPr>
              <a:t>océans</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Merged</a:t>
            </a:r>
            <a:r>
              <a:rPr lang="fr-FR" sz="1200" b="0" kern="1200" dirty="0" smtClean="0">
                <a:solidFill>
                  <a:schemeClr val="tx1"/>
                </a:solidFill>
                <a:effectLst/>
                <a:latin typeface="+mn-lt"/>
                <a:ea typeface="+mn-ea"/>
                <a:cs typeface="+mn-cs"/>
              </a:rPr>
              <a:t> Land-</a:t>
            </a:r>
            <a:r>
              <a:rPr lang="fr-FR" sz="1200" b="0" kern="1200" dirty="0" err="1" smtClean="0">
                <a:solidFill>
                  <a:schemeClr val="tx1"/>
                </a:solidFill>
                <a:effectLst/>
                <a:latin typeface="+mn-lt"/>
                <a:ea typeface="+mn-ea"/>
                <a:cs typeface="+mn-cs"/>
              </a:rPr>
              <a:t>Ocean</a:t>
            </a:r>
            <a:r>
              <a:rPr lang="fr-FR" sz="1200" b="0" kern="1200" dirty="0" smtClean="0">
                <a:solidFill>
                  <a:schemeClr val="tx1"/>
                </a:solidFill>
                <a:effectLst/>
                <a:latin typeface="+mn-lt"/>
                <a:ea typeface="+mn-ea"/>
                <a:cs typeface="+mn-cs"/>
              </a:rPr>
              <a:t> Surface </a:t>
            </a:r>
            <a:r>
              <a:rPr lang="fr-FR" sz="1200" b="0" kern="1200" dirty="0" err="1" smtClean="0">
                <a:solidFill>
                  <a:schemeClr val="tx1"/>
                </a:solidFill>
                <a:effectLst/>
                <a:latin typeface="+mn-lt"/>
                <a:ea typeface="+mn-ea"/>
                <a:cs typeface="+mn-cs"/>
              </a:rPr>
              <a:t>Temperature</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Analysis</a:t>
            </a:r>
            <a:r>
              <a:rPr lang="fr-FR" sz="1200" b="0" kern="1200" dirty="0" smtClean="0">
                <a:solidFill>
                  <a:schemeClr val="tx1"/>
                </a:solidFill>
                <a:effectLst/>
                <a:latin typeface="+mn-lt"/>
                <a:ea typeface="+mn-ea"/>
                <a:cs typeface="+mn-cs"/>
              </a:rPr>
              <a:t>, MLOST), </a:t>
            </a:r>
            <a:r>
              <a:rPr lang="fr-FR" sz="1200" b="0" kern="1200" dirty="0" err="1" smtClean="0">
                <a:solidFill>
                  <a:schemeClr val="tx1"/>
                </a:solidFill>
                <a:effectLst/>
                <a:latin typeface="+mn-lt"/>
                <a:ea typeface="+mn-ea"/>
                <a:cs typeface="+mn-cs"/>
              </a:rPr>
              <a:t>comparées</a:t>
            </a:r>
            <a:r>
              <a:rPr lang="fr-FR" sz="1200" b="0" kern="1200" dirty="0" smtClean="0">
                <a:solidFill>
                  <a:schemeClr val="tx1"/>
                </a:solidFill>
                <a:effectLst/>
                <a:latin typeface="+mn-lt"/>
                <a:ea typeface="+mn-ea"/>
                <a:cs typeface="+mn-cs"/>
              </a:rPr>
              <a:t> aux simulations à partir de </a:t>
            </a:r>
            <a:r>
              <a:rPr lang="fr-FR" sz="1200" b="0" kern="1200" dirty="0" err="1" smtClean="0">
                <a:solidFill>
                  <a:schemeClr val="tx1"/>
                </a:solidFill>
                <a:effectLst/>
                <a:latin typeface="+mn-lt"/>
                <a:ea typeface="+mn-ea"/>
                <a:cs typeface="+mn-cs"/>
              </a:rPr>
              <a:t>modèles</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modèles</a:t>
            </a:r>
            <a:r>
              <a:rPr lang="fr-FR" sz="1200" b="0" kern="1200" dirty="0" smtClean="0">
                <a:solidFill>
                  <a:schemeClr val="tx1"/>
                </a:solidFill>
                <a:effectLst/>
                <a:latin typeface="+mn-lt"/>
                <a:ea typeface="+mn-ea"/>
                <a:cs typeface="+mn-cs"/>
              </a:rPr>
              <a:t> CMIP3— lignes bleues </a:t>
            </a:r>
            <a:r>
              <a:rPr lang="fr-FR" sz="1200" b="0" kern="1200" dirty="0" err="1" smtClean="0">
                <a:solidFill>
                  <a:schemeClr val="tx1"/>
                </a:solidFill>
                <a:effectLst/>
                <a:latin typeface="+mn-lt"/>
                <a:ea typeface="+mn-ea"/>
                <a:cs typeface="+mn-cs"/>
              </a:rPr>
              <a:t>nes</a:t>
            </a:r>
            <a:r>
              <a:rPr lang="fr-FR" sz="1200" b="0" kern="1200" dirty="0" smtClean="0">
                <a:solidFill>
                  <a:schemeClr val="tx1"/>
                </a:solidFill>
                <a:effectLst/>
                <a:latin typeface="+mn-lt"/>
                <a:ea typeface="+mn-ea"/>
                <a:cs typeface="+mn-cs"/>
              </a:rPr>
              <a:t> et </a:t>
            </a:r>
            <a:r>
              <a:rPr lang="fr-FR" sz="1200" b="0" kern="1200" dirty="0" err="1" smtClean="0">
                <a:solidFill>
                  <a:schemeClr val="tx1"/>
                </a:solidFill>
                <a:effectLst/>
                <a:latin typeface="+mn-lt"/>
                <a:ea typeface="+mn-ea"/>
                <a:cs typeface="+mn-cs"/>
              </a:rPr>
              <a:t>modèles</a:t>
            </a:r>
            <a:r>
              <a:rPr lang="fr-FR" sz="1200" b="0" kern="1200" dirty="0" smtClean="0">
                <a:solidFill>
                  <a:schemeClr val="tx1"/>
                </a:solidFill>
                <a:effectLst/>
                <a:latin typeface="+mn-lt"/>
                <a:ea typeface="+mn-ea"/>
                <a:cs typeface="+mn-cs"/>
              </a:rPr>
              <a:t> CMIP5—lignes jaunes </a:t>
            </a:r>
            <a:r>
              <a:rPr lang="fr-FR" sz="1200" b="0" kern="1200" dirty="0" err="1" smtClean="0">
                <a:solidFill>
                  <a:schemeClr val="tx1"/>
                </a:solidFill>
                <a:effectLst/>
                <a:latin typeface="+mn-lt"/>
                <a:ea typeface="+mn-ea"/>
                <a:cs typeface="+mn-cs"/>
              </a:rPr>
              <a:t>nes</a:t>
            </a:r>
            <a:r>
              <a:rPr lang="fr-FR" sz="1200" b="0" kern="1200" dirty="0" smtClean="0">
                <a:solidFill>
                  <a:schemeClr val="tx1"/>
                </a:solidFill>
                <a:effectLst/>
                <a:latin typeface="+mn-lt"/>
                <a:ea typeface="+mn-ea"/>
                <a:cs typeface="+mn-cs"/>
              </a:rPr>
              <a:t>) avec </a:t>
            </a:r>
            <a:r>
              <a:rPr lang="fr-FR" sz="1200" b="0" kern="1200" dirty="0" err="1" smtClean="0">
                <a:solidFill>
                  <a:schemeClr val="tx1"/>
                </a:solidFill>
                <a:effectLst/>
                <a:latin typeface="+mn-lt"/>
                <a:ea typeface="+mn-ea"/>
                <a:cs typeface="+mn-cs"/>
              </a:rPr>
              <a:t>forçages</a:t>
            </a:r>
            <a:r>
              <a:rPr lang="fr-FR" sz="1200" b="0" kern="1200" dirty="0" smtClean="0">
                <a:solidFill>
                  <a:schemeClr val="tx1"/>
                </a:solidFill>
                <a:effectLst/>
                <a:latin typeface="+mn-lt"/>
                <a:ea typeface="+mn-ea"/>
                <a:cs typeface="+mn-cs"/>
              </a:rPr>
              <a:t> anthropiques et naturels a), </a:t>
            </a:r>
            <a:r>
              <a:rPr lang="fr-FR" sz="1200" b="0" kern="1200" dirty="0" err="1" smtClean="0">
                <a:solidFill>
                  <a:schemeClr val="tx1"/>
                </a:solidFill>
                <a:effectLst/>
                <a:latin typeface="+mn-lt"/>
                <a:ea typeface="+mn-ea"/>
                <a:cs typeface="+mn-cs"/>
              </a:rPr>
              <a:t>forçages</a:t>
            </a:r>
            <a:r>
              <a:rPr lang="fr-FR" sz="1200" b="0" kern="1200" dirty="0" smtClean="0">
                <a:solidFill>
                  <a:schemeClr val="tx1"/>
                </a:solidFill>
                <a:effectLst/>
                <a:latin typeface="+mn-lt"/>
                <a:ea typeface="+mn-ea"/>
                <a:cs typeface="+mn-cs"/>
              </a:rPr>
              <a:t> naturels seuls b) et </a:t>
            </a:r>
            <a:r>
              <a:rPr lang="fr-FR" sz="1200" b="0" kern="1200" dirty="0" err="1" smtClean="0">
                <a:solidFill>
                  <a:schemeClr val="tx1"/>
                </a:solidFill>
                <a:effectLst/>
                <a:latin typeface="+mn-lt"/>
                <a:ea typeface="+mn-ea"/>
                <a:cs typeface="+mn-cs"/>
              </a:rPr>
              <a:t>forçage</a:t>
            </a:r>
            <a:r>
              <a:rPr lang="fr-FR" sz="1200" b="0" kern="1200" dirty="0" smtClean="0">
                <a:solidFill>
                  <a:schemeClr val="tx1"/>
                </a:solidFill>
                <a:effectLst/>
                <a:latin typeface="+mn-lt"/>
                <a:ea typeface="+mn-ea"/>
                <a:cs typeface="+mn-cs"/>
              </a:rPr>
              <a:t> par les gaz à effet de serre c). Les lignes rouges et bleues </a:t>
            </a:r>
            <a:r>
              <a:rPr lang="fr-FR" sz="1200" b="0" kern="1200" dirty="0" err="1" smtClean="0">
                <a:solidFill>
                  <a:schemeClr val="tx1"/>
                </a:solidFill>
                <a:effectLst/>
                <a:latin typeface="+mn-lt"/>
                <a:ea typeface="+mn-ea"/>
                <a:cs typeface="+mn-cs"/>
              </a:rPr>
              <a:t>épaisses</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représentent</a:t>
            </a:r>
            <a:r>
              <a:rPr lang="fr-FR" sz="1200" b="0" kern="1200" dirty="0" smtClean="0">
                <a:solidFill>
                  <a:schemeClr val="tx1"/>
                </a:solidFill>
                <a:effectLst/>
                <a:latin typeface="+mn-lt"/>
                <a:ea typeface="+mn-ea"/>
                <a:cs typeface="+mn-cs"/>
              </a:rPr>
              <a:t> les moyennes de toutes les simulations CMIP5 et CMIP3 disponibles, respectivement. Toutes les </a:t>
            </a:r>
            <a:r>
              <a:rPr lang="fr-FR" sz="1200" b="0" kern="1200" dirty="0" err="1" smtClean="0">
                <a:solidFill>
                  <a:schemeClr val="tx1"/>
                </a:solidFill>
                <a:effectLst/>
                <a:latin typeface="+mn-lt"/>
                <a:ea typeface="+mn-ea"/>
                <a:cs typeface="+mn-cs"/>
              </a:rPr>
              <a:t>données</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simulées</a:t>
            </a:r>
            <a:r>
              <a:rPr lang="fr-FR" sz="1200" b="0" kern="1200" dirty="0" smtClean="0">
                <a:solidFill>
                  <a:schemeClr val="tx1"/>
                </a:solidFill>
                <a:effectLst/>
                <a:latin typeface="+mn-lt"/>
                <a:ea typeface="+mn-ea"/>
                <a:cs typeface="+mn-cs"/>
              </a:rPr>
              <a:t> et </a:t>
            </a:r>
            <a:r>
              <a:rPr lang="fr-FR" sz="1200" b="0" kern="1200" dirty="0" err="1" smtClean="0">
                <a:solidFill>
                  <a:schemeClr val="tx1"/>
                </a:solidFill>
                <a:effectLst/>
                <a:latin typeface="+mn-lt"/>
                <a:ea typeface="+mn-ea"/>
                <a:cs typeface="+mn-cs"/>
              </a:rPr>
              <a:t>observées</a:t>
            </a:r>
            <a:r>
              <a:rPr lang="fr-FR" sz="1200" b="0" kern="1200" dirty="0" smtClean="0">
                <a:solidFill>
                  <a:schemeClr val="tx1"/>
                </a:solidFill>
                <a:effectLst/>
                <a:latin typeface="+mn-lt"/>
                <a:ea typeface="+mn-ea"/>
                <a:cs typeface="+mn-cs"/>
              </a:rPr>
              <a:t> ont </a:t>
            </a:r>
            <a:r>
              <a:rPr lang="fr-FR" sz="1200" b="0" kern="1200" dirty="0" err="1" smtClean="0">
                <a:solidFill>
                  <a:schemeClr val="tx1"/>
                </a:solidFill>
                <a:effectLst/>
                <a:latin typeface="+mn-lt"/>
                <a:ea typeface="+mn-ea"/>
                <a:cs typeface="+mn-cs"/>
              </a:rPr>
              <a:t>éte</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masquées</a:t>
            </a:r>
            <a:r>
              <a:rPr lang="fr-FR" sz="1200" b="0" kern="1200" dirty="0" smtClean="0">
                <a:solidFill>
                  <a:schemeClr val="tx1"/>
                </a:solidFill>
                <a:effectLst/>
                <a:latin typeface="+mn-lt"/>
                <a:ea typeface="+mn-ea"/>
                <a:cs typeface="+mn-cs"/>
              </a:rPr>
              <a:t> à l’aide du jeu de </a:t>
            </a:r>
            <a:r>
              <a:rPr lang="fr-FR" sz="1200" b="0" kern="1200" dirty="0" err="1" smtClean="0">
                <a:solidFill>
                  <a:schemeClr val="tx1"/>
                </a:solidFill>
                <a:effectLst/>
                <a:latin typeface="+mn-lt"/>
                <a:ea typeface="+mn-ea"/>
                <a:cs typeface="+mn-cs"/>
              </a:rPr>
              <a:t>données</a:t>
            </a:r>
            <a:r>
              <a:rPr lang="fr-FR" sz="1200" b="0" kern="1200" dirty="0" smtClean="0">
                <a:solidFill>
                  <a:schemeClr val="tx1"/>
                </a:solidFill>
                <a:effectLst/>
                <a:latin typeface="+mn-lt"/>
                <a:ea typeface="+mn-ea"/>
                <a:cs typeface="+mn-cs"/>
              </a:rPr>
              <a:t> HadCRUT4 (sa couverture spatiale </a:t>
            </a:r>
            <a:r>
              <a:rPr lang="fr-FR" sz="1200" b="0" kern="1200" dirty="0" err="1" smtClean="0">
                <a:solidFill>
                  <a:schemeClr val="tx1"/>
                </a:solidFill>
                <a:effectLst/>
                <a:latin typeface="+mn-lt"/>
                <a:ea typeface="+mn-ea"/>
                <a:cs typeface="+mn-cs"/>
              </a:rPr>
              <a:t>étant</a:t>
            </a:r>
            <a:r>
              <a:rPr lang="fr-FR" sz="1200" b="0" kern="1200" dirty="0" smtClean="0">
                <a:solidFill>
                  <a:schemeClr val="tx1"/>
                </a:solidFill>
                <a:effectLst/>
                <a:latin typeface="+mn-lt"/>
                <a:ea typeface="+mn-ea"/>
                <a:cs typeface="+mn-cs"/>
              </a:rPr>
              <a:t> la plus restreinte), et les anomalies de la moyenne mondiale sont </a:t>
            </a:r>
            <a:r>
              <a:rPr lang="fr-FR" sz="1200" b="0" kern="1200" dirty="0" err="1" smtClean="0">
                <a:solidFill>
                  <a:schemeClr val="tx1"/>
                </a:solidFill>
                <a:effectLst/>
                <a:latin typeface="+mn-lt"/>
                <a:ea typeface="+mn-ea"/>
                <a:cs typeface="+mn-cs"/>
              </a:rPr>
              <a:t>indiquées</a:t>
            </a:r>
            <a:r>
              <a:rPr lang="fr-FR" sz="1200" b="0" kern="1200" dirty="0" smtClean="0">
                <a:solidFill>
                  <a:schemeClr val="tx1"/>
                </a:solidFill>
                <a:effectLst/>
                <a:latin typeface="+mn-lt"/>
                <a:ea typeface="+mn-ea"/>
                <a:cs typeface="+mn-cs"/>
              </a:rPr>
              <a:t> pour la </a:t>
            </a:r>
            <a:r>
              <a:rPr lang="fr-FR" sz="1200" b="0" kern="1200" dirty="0" err="1" smtClean="0">
                <a:solidFill>
                  <a:schemeClr val="tx1"/>
                </a:solidFill>
                <a:effectLst/>
                <a:latin typeface="+mn-lt"/>
                <a:ea typeface="+mn-ea"/>
                <a:cs typeface="+mn-cs"/>
              </a:rPr>
              <a:t>période</a:t>
            </a:r>
            <a:r>
              <a:rPr lang="fr-FR" sz="1200" b="0" kern="1200" dirty="0" smtClean="0">
                <a:solidFill>
                  <a:schemeClr val="tx1"/>
                </a:solidFill>
                <a:effectLst/>
                <a:latin typeface="+mn-lt"/>
                <a:ea typeface="+mn-ea"/>
                <a:cs typeface="+mn-cs"/>
              </a:rPr>
              <a:t> 1880–1919, sur laquelle toutes les </a:t>
            </a:r>
            <a:r>
              <a:rPr lang="fr-FR" sz="1200" b="0" kern="1200" dirty="0" err="1" smtClean="0">
                <a:solidFill>
                  <a:schemeClr val="tx1"/>
                </a:solidFill>
                <a:effectLst/>
                <a:latin typeface="+mn-lt"/>
                <a:ea typeface="+mn-ea"/>
                <a:cs typeface="+mn-cs"/>
              </a:rPr>
              <a:t>données</a:t>
            </a:r>
            <a:r>
              <a:rPr lang="fr-FR" sz="1200" b="0" kern="1200" dirty="0" smtClean="0">
                <a:solidFill>
                  <a:schemeClr val="tx1"/>
                </a:solidFill>
                <a:effectLst/>
                <a:latin typeface="+mn-lt"/>
                <a:ea typeface="+mn-ea"/>
                <a:cs typeface="+mn-cs"/>
              </a:rPr>
              <a:t> sont tout d’abord </a:t>
            </a:r>
            <a:r>
              <a:rPr lang="fr-FR" sz="1200" b="0" kern="1200" dirty="0" err="1" smtClean="0">
                <a:solidFill>
                  <a:schemeClr val="tx1"/>
                </a:solidFill>
                <a:effectLst/>
                <a:latin typeface="+mn-lt"/>
                <a:ea typeface="+mn-ea"/>
                <a:cs typeface="+mn-cs"/>
              </a:rPr>
              <a:t>calculées</a:t>
            </a:r>
            <a:r>
              <a:rPr lang="fr-FR" sz="1200" b="0" kern="1200" dirty="0" smtClean="0">
                <a:solidFill>
                  <a:schemeClr val="tx1"/>
                </a:solidFill>
                <a:effectLst/>
                <a:latin typeface="+mn-lt"/>
                <a:ea typeface="+mn-ea"/>
                <a:cs typeface="+mn-cs"/>
              </a:rPr>
              <a:t> comme des anomalies par rapport à la </a:t>
            </a:r>
            <a:r>
              <a:rPr lang="fr-FR" sz="1200" b="0" kern="1200" dirty="0" err="1" smtClean="0">
                <a:solidFill>
                  <a:schemeClr val="tx1"/>
                </a:solidFill>
                <a:effectLst/>
                <a:latin typeface="+mn-lt"/>
                <a:ea typeface="+mn-ea"/>
                <a:cs typeface="+mn-cs"/>
              </a:rPr>
              <a:t>période</a:t>
            </a:r>
            <a:r>
              <a:rPr lang="fr-FR" sz="1200" b="0" kern="1200" dirty="0" smtClean="0">
                <a:solidFill>
                  <a:schemeClr val="tx1"/>
                </a:solidFill>
                <a:effectLst/>
                <a:latin typeface="+mn-lt"/>
                <a:ea typeface="+mn-ea"/>
                <a:cs typeface="+mn-cs"/>
              </a:rPr>
              <a:t> 1961–1990 dans chaque section de la grille. L’insert du graphique b) </a:t>
            </a:r>
            <a:r>
              <a:rPr lang="fr-FR" sz="1200" b="0" kern="1200" dirty="0" err="1" smtClean="0">
                <a:solidFill>
                  <a:schemeClr val="tx1"/>
                </a:solidFill>
                <a:effectLst/>
                <a:latin typeface="+mn-lt"/>
                <a:ea typeface="+mn-ea"/>
                <a:cs typeface="+mn-cs"/>
              </a:rPr>
              <a:t>représente</a:t>
            </a:r>
            <a:r>
              <a:rPr lang="fr-FR" sz="1200" b="0" kern="1200" dirty="0" smtClean="0">
                <a:solidFill>
                  <a:schemeClr val="tx1"/>
                </a:solidFill>
                <a:effectLst/>
                <a:latin typeface="+mn-lt"/>
                <a:ea typeface="+mn-ea"/>
                <a:cs typeface="+mn-cs"/>
              </a:rPr>
              <a:t> les trois jeux de </a:t>
            </a:r>
            <a:r>
              <a:rPr lang="fr-FR" sz="1200" b="0" kern="1200" dirty="0" err="1" smtClean="0">
                <a:solidFill>
                  <a:schemeClr val="tx1"/>
                </a:solidFill>
                <a:effectLst/>
                <a:latin typeface="+mn-lt"/>
                <a:ea typeface="+mn-ea"/>
                <a:cs typeface="+mn-cs"/>
              </a:rPr>
              <a:t>données</a:t>
            </a:r>
            <a:r>
              <a:rPr lang="fr-FR" sz="1200" b="0" kern="1200" dirty="0" smtClean="0">
                <a:solidFill>
                  <a:schemeClr val="tx1"/>
                </a:solidFill>
                <a:effectLst/>
                <a:latin typeface="+mn-lt"/>
                <a:ea typeface="+mn-ea"/>
                <a:cs typeface="+mn-cs"/>
              </a:rPr>
              <a:t> d’observation </a:t>
            </a:r>
            <a:r>
              <a:rPr lang="fr-FR" sz="1200" b="0" kern="1200" dirty="0" err="1" smtClean="0">
                <a:solidFill>
                  <a:schemeClr val="tx1"/>
                </a:solidFill>
                <a:effectLst/>
                <a:latin typeface="+mn-lt"/>
                <a:ea typeface="+mn-ea"/>
                <a:cs typeface="+mn-cs"/>
              </a:rPr>
              <a:t>caractérisés</a:t>
            </a:r>
            <a:r>
              <a:rPr lang="fr-FR" sz="1200" b="0" kern="1200" dirty="0" smtClean="0">
                <a:solidFill>
                  <a:schemeClr val="tx1"/>
                </a:solidFill>
                <a:effectLst/>
                <a:latin typeface="+mn-lt"/>
                <a:ea typeface="+mn-ea"/>
                <a:cs typeface="+mn-cs"/>
              </a:rPr>
              <a:t> par </a:t>
            </a:r>
            <a:r>
              <a:rPr lang="fr-FR" sz="1200" b="0" kern="1200" dirty="0" err="1" smtClean="0">
                <a:solidFill>
                  <a:schemeClr val="tx1"/>
                </a:solidFill>
                <a:effectLst/>
                <a:latin typeface="+mn-lt"/>
                <a:ea typeface="+mn-ea"/>
                <a:cs typeface="+mn-cs"/>
              </a:rPr>
              <a:t>différentes</a:t>
            </a:r>
            <a:r>
              <a:rPr lang="fr-FR" sz="1200" b="0" kern="1200" dirty="0" smtClean="0">
                <a:solidFill>
                  <a:schemeClr val="tx1"/>
                </a:solidFill>
                <a:effectLst/>
                <a:latin typeface="+mn-lt"/>
                <a:ea typeface="+mn-ea"/>
                <a:cs typeface="+mn-cs"/>
              </a:rPr>
              <a:t> couleurs. {Figure 10.1} </a:t>
            </a:r>
            <a:endParaRPr lang="fr-FR" dirty="0" smtClean="0"/>
          </a:p>
          <a:p>
            <a:endParaRPr lang="fr-FR" sz="1200" b="1"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7D23126E-A678-884E-861F-C56751BB44DD}" type="slidenum">
              <a:rPr lang="fr-FR" smtClean="0"/>
              <a:t>2</a:t>
            </a:fld>
            <a:endParaRPr lang="fr-FR"/>
          </a:p>
        </p:txBody>
      </p:sp>
    </p:spTree>
    <p:extLst>
      <p:ext uri="{BB962C8B-B14F-4D97-AF65-F5344CB8AC3E}">
        <p14:creationId xmlns:p14="http://schemas.microsoft.com/office/powerpoint/2010/main" val="117081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D23126E-A678-884E-861F-C56751BB44DD}" type="slidenum">
              <a:rPr lang="fr-FR" smtClean="0"/>
              <a:t>21</a:t>
            </a:fld>
            <a:endParaRPr lang="fr-FR"/>
          </a:p>
        </p:txBody>
      </p:sp>
    </p:spTree>
    <p:extLst>
      <p:ext uri="{BB962C8B-B14F-4D97-AF65-F5344CB8AC3E}">
        <p14:creationId xmlns:p14="http://schemas.microsoft.com/office/powerpoint/2010/main" val="1960581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D23126E-A678-884E-861F-C56751BB44DD}" type="slidenum">
              <a:rPr lang="fr-FR" smtClean="0"/>
              <a:t>22</a:t>
            </a:fld>
            <a:endParaRPr lang="fr-FR"/>
          </a:p>
        </p:txBody>
      </p:sp>
    </p:spTree>
    <p:extLst>
      <p:ext uri="{BB962C8B-B14F-4D97-AF65-F5344CB8AC3E}">
        <p14:creationId xmlns:p14="http://schemas.microsoft.com/office/powerpoint/2010/main" val="12200660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D23126E-A678-884E-861F-C56751BB44DD}" type="slidenum">
              <a:rPr lang="fr-FR" smtClean="0"/>
              <a:t>23</a:t>
            </a:fld>
            <a:endParaRPr lang="fr-FR"/>
          </a:p>
        </p:txBody>
      </p:sp>
    </p:spTree>
    <p:extLst>
      <p:ext uri="{BB962C8B-B14F-4D97-AF65-F5344CB8AC3E}">
        <p14:creationId xmlns:p14="http://schemas.microsoft.com/office/powerpoint/2010/main" val="7964836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D23126E-A678-884E-861F-C56751BB44DD}" type="slidenum">
              <a:rPr lang="fr-FR" smtClean="0"/>
              <a:t>24</a:t>
            </a:fld>
            <a:endParaRPr lang="fr-FR"/>
          </a:p>
        </p:txBody>
      </p:sp>
    </p:spTree>
    <p:extLst>
      <p:ext uri="{BB962C8B-B14F-4D97-AF65-F5344CB8AC3E}">
        <p14:creationId xmlns:p14="http://schemas.microsoft.com/office/powerpoint/2010/main" val="3930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D23126E-A678-884E-861F-C56751BB44DD}" type="slidenum">
              <a:rPr lang="fr-FR" smtClean="0"/>
              <a:t>25</a:t>
            </a:fld>
            <a:endParaRPr lang="fr-FR"/>
          </a:p>
        </p:txBody>
      </p:sp>
    </p:spTree>
    <p:extLst>
      <p:ext uri="{BB962C8B-B14F-4D97-AF65-F5344CB8AC3E}">
        <p14:creationId xmlns:p14="http://schemas.microsoft.com/office/powerpoint/2010/main" val="3448809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D23126E-A678-884E-861F-C56751BB44DD}" type="slidenum">
              <a:rPr lang="fr-FR" smtClean="0"/>
              <a:t>26</a:t>
            </a:fld>
            <a:endParaRPr lang="fr-FR"/>
          </a:p>
        </p:txBody>
      </p:sp>
    </p:spTree>
    <p:extLst>
      <p:ext uri="{BB962C8B-B14F-4D97-AF65-F5344CB8AC3E}">
        <p14:creationId xmlns:p14="http://schemas.microsoft.com/office/powerpoint/2010/main" val="19019452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D23126E-A678-884E-861F-C56751BB44DD}" type="slidenum">
              <a:rPr lang="fr-FR" smtClean="0"/>
              <a:t>27</a:t>
            </a:fld>
            <a:endParaRPr lang="fr-FR"/>
          </a:p>
        </p:txBody>
      </p:sp>
    </p:spTree>
    <p:extLst>
      <p:ext uri="{BB962C8B-B14F-4D97-AF65-F5344CB8AC3E}">
        <p14:creationId xmlns:p14="http://schemas.microsoft.com/office/powerpoint/2010/main" val="14580573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i="1" kern="1200" dirty="0" smtClean="0">
                <a:solidFill>
                  <a:schemeClr val="tx1"/>
                </a:solidFill>
                <a:effectLst/>
                <a:latin typeface="+mn-lt"/>
                <a:ea typeface="+mn-ea"/>
                <a:cs typeface="+mn-cs"/>
              </a:rPr>
              <a:t>http://</a:t>
            </a:r>
            <a:r>
              <a:rPr lang="fr-FR" sz="1200" b="1" i="1" kern="1200" dirty="0" err="1" smtClean="0">
                <a:solidFill>
                  <a:schemeClr val="tx1"/>
                </a:solidFill>
                <a:effectLst/>
                <a:latin typeface="+mn-lt"/>
                <a:ea typeface="+mn-ea"/>
                <a:cs typeface="+mn-cs"/>
              </a:rPr>
              <a:t>sedac.ipcc-data.org</a:t>
            </a:r>
            <a:r>
              <a:rPr lang="fr-FR" sz="1200" b="1" i="1" kern="1200" dirty="0" smtClean="0">
                <a:solidFill>
                  <a:schemeClr val="tx1"/>
                </a:solidFill>
                <a:effectLst/>
                <a:latin typeface="+mn-lt"/>
                <a:ea typeface="+mn-ea"/>
                <a:cs typeface="+mn-cs"/>
              </a:rPr>
              <a:t>/</a:t>
            </a:r>
            <a:r>
              <a:rPr lang="fr-FR" sz="1200" b="1" i="1" kern="1200" dirty="0" err="1" smtClean="0">
                <a:solidFill>
                  <a:schemeClr val="tx1"/>
                </a:solidFill>
                <a:effectLst/>
                <a:latin typeface="+mn-lt"/>
                <a:ea typeface="+mn-ea"/>
                <a:cs typeface="+mn-cs"/>
              </a:rPr>
              <a:t>ddc</a:t>
            </a:r>
            <a:r>
              <a:rPr lang="fr-FR" sz="1200" b="1" i="1" kern="1200" dirty="0" smtClean="0">
                <a:solidFill>
                  <a:schemeClr val="tx1"/>
                </a:solidFill>
                <a:effectLst/>
                <a:latin typeface="+mn-lt"/>
                <a:ea typeface="+mn-ea"/>
                <a:cs typeface="+mn-cs"/>
              </a:rPr>
              <a:t>/</a:t>
            </a:r>
            <a:r>
              <a:rPr lang="fr-FR" sz="1200" b="1" i="1" kern="1200" dirty="0" err="1" smtClean="0">
                <a:solidFill>
                  <a:schemeClr val="tx1"/>
                </a:solidFill>
                <a:effectLst/>
                <a:latin typeface="+mn-lt"/>
                <a:ea typeface="+mn-ea"/>
                <a:cs typeface="+mn-cs"/>
              </a:rPr>
              <a:t>sres</a:t>
            </a:r>
            <a:r>
              <a:rPr lang="fr-FR" sz="1200" b="1" i="1" kern="1200" dirty="0" smtClean="0">
                <a:solidFill>
                  <a:schemeClr val="tx1"/>
                </a:solidFill>
                <a:effectLst/>
                <a:latin typeface="+mn-lt"/>
                <a:ea typeface="+mn-ea"/>
                <a:cs typeface="+mn-cs"/>
              </a:rPr>
              <a:t>/</a:t>
            </a:r>
            <a:r>
              <a:rPr lang="fr-FR" sz="1200" b="1" i="1" kern="1200" dirty="0" err="1" smtClean="0">
                <a:solidFill>
                  <a:schemeClr val="tx1"/>
                </a:solidFill>
                <a:effectLst/>
                <a:latin typeface="+mn-lt"/>
                <a:ea typeface="+mn-ea"/>
                <a:cs typeface="+mn-cs"/>
              </a:rPr>
              <a:t>index.html</a:t>
            </a:r>
            <a:endParaRPr lang="fr-FR" sz="1200" b="1" i="1" kern="1200" dirty="0" smtClean="0">
              <a:solidFill>
                <a:schemeClr val="tx1"/>
              </a:solidFill>
              <a:effectLst/>
              <a:latin typeface="+mn-lt"/>
              <a:ea typeface="+mn-ea"/>
              <a:cs typeface="+mn-cs"/>
            </a:endParaRPr>
          </a:p>
          <a:p>
            <a:endParaRPr lang="fr-FR" sz="1200" b="1" i="1" kern="1200" dirty="0" smtClean="0">
              <a:solidFill>
                <a:schemeClr val="tx1"/>
              </a:solidFill>
              <a:effectLst/>
              <a:latin typeface="+mn-lt"/>
              <a:ea typeface="+mn-ea"/>
              <a:cs typeface="+mn-cs"/>
            </a:endParaRPr>
          </a:p>
          <a:p>
            <a:r>
              <a:rPr lang="fr-FR" sz="1200" b="1" i="1" kern="1200" dirty="0" smtClean="0">
                <a:solidFill>
                  <a:schemeClr val="tx1"/>
                </a:solidFill>
                <a:effectLst/>
                <a:latin typeface="+mn-lt"/>
                <a:ea typeface="+mn-ea"/>
                <a:cs typeface="+mn-cs"/>
              </a:rPr>
              <a:t>Figure RiD.5</a:t>
            </a:r>
            <a:r>
              <a:rPr lang="fr-FR" sz="1200" i="1" kern="1200" dirty="0" smtClean="0">
                <a:solidFill>
                  <a:schemeClr val="tx1"/>
                </a:solidFill>
                <a:effectLst/>
                <a:latin typeface="+mn-lt"/>
                <a:ea typeface="+mn-ea"/>
                <a:cs typeface="+mn-cs"/>
              </a:rPr>
              <a:t>. </a:t>
            </a:r>
            <a:r>
              <a:rPr lang="fr-FR" sz="1200" b="1" i="1" kern="1200" dirty="0" smtClean="0">
                <a:solidFill>
                  <a:schemeClr val="tx1"/>
                </a:solidFill>
                <a:effectLst/>
                <a:latin typeface="+mn-lt"/>
                <a:ea typeface="+mn-ea"/>
                <a:cs typeface="+mn-cs"/>
              </a:rPr>
              <a:t>À gauche : </a:t>
            </a:r>
            <a:r>
              <a:rPr lang="fr-FR" sz="1200" i="1" kern="1200" dirty="0" err="1" smtClean="0">
                <a:solidFill>
                  <a:schemeClr val="tx1"/>
                </a:solidFill>
                <a:effectLst/>
                <a:latin typeface="+mn-lt"/>
                <a:ea typeface="+mn-ea"/>
                <a:cs typeface="+mn-cs"/>
              </a:rPr>
              <a:t>Émissions</a:t>
            </a:r>
            <a:r>
              <a:rPr lang="fr-FR" sz="1200" i="1" kern="1200" dirty="0" smtClean="0">
                <a:solidFill>
                  <a:schemeClr val="tx1"/>
                </a:solidFill>
                <a:effectLst/>
                <a:latin typeface="+mn-lt"/>
                <a:ea typeface="+mn-ea"/>
                <a:cs typeface="+mn-cs"/>
              </a:rPr>
              <a:t> mondiales de GES (en Gt </a:t>
            </a:r>
            <a:r>
              <a:rPr lang="fr-FR" sz="1200" i="1" kern="1200" dirty="0" err="1" smtClean="0">
                <a:solidFill>
                  <a:schemeClr val="tx1"/>
                </a:solidFill>
                <a:effectLst/>
                <a:latin typeface="+mn-lt"/>
                <a:ea typeface="+mn-ea"/>
                <a:cs typeface="+mn-cs"/>
              </a:rPr>
              <a:t>équiv</a:t>
            </a:r>
            <a:r>
              <a:rPr lang="fr-FR" sz="1200" i="1" kern="1200" dirty="0" smtClean="0">
                <a:solidFill>
                  <a:schemeClr val="tx1"/>
                </a:solidFill>
                <a:effectLst/>
                <a:latin typeface="+mn-lt"/>
                <a:ea typeface="+mn-ea"/>
                <a:cs typeface="+mn-cs"/>
              </a:rPr>
              <a:t>.-CO ) en l’absence de politiques climatiques : six </a:t>
            </a:r>
            <a:r>
              <a:rPr lang="fr-FR" sz="1200" i="1" kern="1200" dirty="0" err="1" smtClean="0">
                <a:solidFill>
                  <a:schemeClr val="tx1"/>
                </a:solidFill>
                <a:effectLst/>
                <a:latin typeface="+mn-lt"/>
                <a:ea typeface="+mn-ea"/>
                <a:cs typeface="+mn-cs"/>
              </a:rPr>
              <a:t>scénarios</a:t>
            </a:r>
            <a:r>
              <a:rPr lang="fr-FR" sz="1200" i="1" kern="1200" dirty="0" smtClean="0">
                <a:solidFill>
                  <a:schemeClr val="tx1"/>
                </a:solidFill>
                <a:effectLst/>
                <a:latin typeface="+mn-lt"/>
                <a:ea typeface="+mn-ea"/>
                <a:cs typeface="+mn-cs"/>
              </a:rPr>
              <a:t> illustratifs de </a:t>
            </a:r>
            <a:r>
              <a:rPr lang="fr-FR" sz="1200" i="1" kern="1200" dirty="0" err="1" smtClean="0">
                <a:solidFill>
                  <a:schemeClr val="tx1"/>
                </a:solidFill>
                <a:effectLst/>
                <a:latin typeface="+mn-lt"/>
                <a:ea typeface="+mn-ea"/>
                <a:cs typeface="+mn-cs"/>
              </a:rPr>
              <a:t>référence</a:t>
            </a:r>
            <a:r>
              <a:rPr lang="fr-FR" sz="1200" i="1" kern="1200" dirty="0" smtClean="0">
                <a:solidFill>
                  <a:schemeClr val="tx1"/>
                </a:solidFill>
                <a:effectLst/>
                <a:latin typeface="+mn-lt"/>
                <a:ea typeface="+mn-ea"/>
                <a:cs typeface="+mn-cs"/>
              </a:rPr>
              <a:t> 2 </a:t>
            </a:r>
            <a:endParaRPr lang="fr-FR" dirty="0" smtClean="0"/>
          </a:p>
          <a:p>
            <a:r>
              <a:rPr lang="fr-FR" sz="1200" i="1" kern="1200" dirty="0" smtClean="0">
                <a:solidFill>
                  <a:schemeClr val="tx1"/>
                </a:solidFill>
                <a:effectLst/>
                <a:latin typeface="+mn-lt"/>
                <a:ea typeface="+mn-ea"/>
                <a:cs typeface="+mn-cs"/>
              </a:rPr>
              <a:t>(SRES, lignes </a:t>
            </a:r>
            <a:r>
              <a:rPr lang="fr-FR" sz="1200" i="1" kern="1200" dirty="0" err="1" smtClean="0">
                <a:solidFill>
                  <a:schemeClr val="tx1"/>
                </a:solidFill>
                <a:effectLst/>
                <a:latin typeface="+mn-lt"/>
                <a:ea typeface="+mn-ea"/>
                <a:cs typeface="+mn-cs"/>
              </a:rPr>
              <a:t>colorées</a:t>
            </a:r>
            <a:r>
              <a:rPr lang="fr-FR" sz="1200" i="1" kern="1200" dirty="0" smtClean="0">
                <a:solidFill>
                  <a:schemeClr val="tx1"/>
                </a:solidFill>
                <a:effectLst/>
                <a:latin typeface="+mn-lt"/>
                <a:ea typeface="+mn-ea"/>
                <a:cs typeface="+mn-cs"/>
              </a:rPr>
              <a:t>) et intervalle au 80e percentile des </a:t>
            </a:r>
            <a:r>
              <a:rPr lang="fr-FR" sz="1200" i="1" kern="1200" dirty="0" err="1" smtClean="0">
                <a:solidFill>
                  <a:schemeClr val="tx1"/>
                </a:solidFill>
                <a:effectLst/>
                <a:latin typeface="+mn-lt"/>
                <a:ea typeface="+mn-ea"/>
                <a:cs typeface="+mn-cs"/>
              </a:rPr>
              <a:t>scénarios</a:t>
            </a:r>
            <a:r>
              <a:rPr lang="fr-FR" sz="1200" i="1" kern="1200" dirty="0" smtClean="0">
                <a:solidFill>
                  <a:schemeClr val="tx1"/>
                </a:solidFill>
                <a:effectLst/>
                <a:latin typeface="+mn-lt"/>
                <a:ea typeface="+mn-ea"/>
                <a:cs typeface="+mn-cs"/>
              </a:rPr>
              <a:t> </a:t>
            </a:r>
            <a:r>
              <a:rPr lang="fr-FR" sz="1200" i="1" kern="1200" dirty="0" err="1" smtClean="0">
                <a:solidFill>
                  <a:schemeClr val="tx1"/>
                </a:solidFill>
                <a:effectLst/>
                <a:latin typeface="+mn-lt"/>
                <a:ea typeface="+mn-ea"/>
                <a:cs typeface="+mn-cs"/>
              </a:rPr>
              <a:t>publiés</a:t>
            </a:r>
            <a:r>
              <a:rPr lang="fr-FR" sz="1200" i="1" kern="1200" dirty="0" smtClean="0">
                <a:solidFill>
                  <a:schemeClr val="tx1"/>
                </a:solidFill>
                <a:effectLst/>
                <a:latin typeface="+mn-lt"/>
                <a:ea typeface="+mn-ea"/>
                <a:cs typeface="+mn-cs"/>
              </a:rPr>
              <a:t> depuis le SRES (post-SRES, partie </a:t>
            </a:r>
            <a:r>
              <a:rPr lang="fr-FR" sz="1200" i="1" kern="1200" dirty="0" err="1" smtClean="0">
                <a:solidFill>
                  <a:schemeClr val="tx1"/>
                </a:solidFill>
                <a:effectLst/>
                <a:latin typeface="+mn-lt"/>
                <a:ea typeface="+mn-ea"/>
                <a:cs typeface="+mn-cs"/>
              </a:rPr>
              <a:t>ombrée</a:t>
            </a:r>
            <a:r>
              <a:rPr lang="fr-FR" sz="1200" i="1" kern="1200" dirty="0" smtClean="0">
                <a:solidFill>
                  <a:schemeClr val="tx1"/>
                </a:solidFill>
                <a:effectLst/>
                <a:latin typeface="+mn-lt"/>
                <a:ea typeface="+mn-ea"/>
                <a:cs typeface="+mn-cs"/>
              </a:rPr>
              <a:t>). Les lignes en pointillé </a:t>
            </a:r>
            <a:r>
              <a:rPr lang="fr-FR" sz="1200" i="1" kern="1200" dirty="0" err="1" smtClean="0">
                <a:solidFill>
                  <a:schemeClr val="tx1"/>
                </a:solidFill>
                <a:effectLst/>
                <a:latin typeface="+mn-lt"/>
                <a:ea typeface="+mn-ea"/>
                <a:cs typeface="+mn-cs"/>
              </a:rPr>
              <a:t>délimitent</a:t>
            </a:r>
            <a:r>
              <a:rPr lang="fr-FR" sz="1200" i="1" kern="1200" dirty="0" smtClean="0">
                <a:solidFill>
                  <a:schemeClr val="tx1"/>
                </a:solidFill>
                <a:effectLst/>
                <a:latin typeface="+mn-lt"/>
                <a:ea typeface="+mn-ea"/>
                <a:cs typeface="+mn-cs"/>
              </a:rPr>
              <a:t> la </a:t>
            </a:r>
            <a:endParaRPr lang="fr-FR" dirty="0" smtClean="0"/>
          </a:p>
          <a:p>
            <a:r>
              <a:rPr lang="fr-FR" sz="1200" i="1" kern="1200" dirty="0" smtClean="0">
                <a:solidFill>
                  <a:schemeClr val="tx1"/>
                </a:solidFill>
                <a:effectLst/>
                <a:latin typeface="+mn-lt"/>
                <a:ea typeface="+mn-ea"/>
                <a:cs typeface="+mn-cs"/>
              </a:rPr>
              <a:t>plage </a:t>
            </a:r>
            <a:r>
              <a:rPr lang="fr-FR" sz="1200" i="1" kern="1200" dirty="0" err="1" smtClean="0">
                <a:solidFill>
                  <a:schemeClr val="tx1"/>
                </a:solidFill>
                <a:effectLst/>
                <a:latin typeface="+mn-lt"/>
                <a:ea typeface="+mn-ea"/>
                <a:cs typeface="+mn-cs"/>
              </a:rPr>
              <a:t>complète</a:t>
            </a:r>
            <a:r>
              <a:rPr lang="fr-FR" sz="1200" i="1" kern="1200" dirty="0" smtClean="0">
                <a:solidFill>
                  <a:schemeClr val="tx1"/>
                </a:solidFill>
                <a:effectLst/>
                <a:latin typeface="+mn-lt"/>
                <a:ea typeface="+mn-ea"/>
                <a:cs typeface="+mn-cs"/>
              </a:rPr>
              <a:t> des </a:t>
            </a:r>
            <a:r>
              <a:rPr lang="fr-FR" sz="1200" i="1" kern="1200" dirty="0" err="1" smtClean="0">
                <a:solidFill>
                  <a:schemeClr val="tx1"/>
                </a:solidFill>
                <a:effectLst/>
                <a:latin typeface="+mn-lt"/>
                <a:ea typeface="+mn-ea"/>
                <a:cs typeface="+mn-cs"/>
              </a:rPr>
              <a:t>scénarios</a:t>
            </a:r>
            <a:r>
              <a:rPr lang="fr-FR" sz="1200" i="1" kern="1200" dirty="0" smtClean="0">
                <a:solidFill>
                  <a:schemeClr val="tx1"/>
                </a:solidFill>
                <a:effectLst/>
                <a:latin typeface="+mn-lt"/>
                <a:ea typeface="+mn-ea"/>
                <a:cs typeface="+mn-cs"/>
              </a:rPr>
              <a:t> post-SRES. Les GES sont le CO , le CH , le N O et les gaz </a:t>
            </a:r>
            <a:r>
              <a:rPr lang="fr-FR" sz="1200" i="1" kern="1200" dirty="0" err="1" smtClean="0">
                <a:solidFill>
                  <a:schemeClr val="tx1"/>
                </a:solidFill>
                <a:effectLst/>
                <a:latin typeface="+mn-lt"/>
                <a:ea typeface="+mn-ea"/>
                <a:cs typeface="+mn-cs"/>
              </a:rPr>
              <a:t>fluorés</a:t>
            </a:r>
            <a:r>
              <a:rPr lang="fr-FR" sz="1200" i="1" kern="1200" dirty="0" smtClean="0">
                <a:solidFill>
                  <a:schemeClr val="tx1"/>
                </a:solidFill>
                <a:effectLst/>
                <a:latin typeface="+mn-lt"/>
                <a:ea typeface="+mn-ea"/>
                <a:cs typeface="+mn-cs"/>
              </a:rPr>
              <a:t>. </a:t>
            </a:r>
            <a:r>
              <a:rPr lang="fr-FR" sz="1200" b="1" i="1" kern="1200" dirty="0" smtClean="0">
                <a:solidFill>
                  <a:schemeClr val="tx1"/>
                </a:solidFill>
                <a:effectLst/>
                <a:latin typeface="+mn-lt"/>
                <a:ea typeface="+mn-ea"/>
                <a:cs typeface="+mn-cs"/>
              </a:rPr>
              <a:t>À droite : </a:t>
            </a:r>
            <a:r>
              <a:rPr lang="fr-FR" sz="1200" i="1" kern="1200" dirty="0" smtClean="0">
                <a:solidFill>
                  <a:schemeClr val="tx1"/>
                </a:solidFill>
                <a:effectLst/>
                <a:latin typeface="+mn-lt"/>
                <a:ea typeface="+mn-ea"/>
                <a:cs typeface="+mn-cs"/>
              </a:rPr>
              <a:t>Les courbes en trait plein correspondent aux 242 </a:t>
            </a:r>
            <a:endParaRPr lang="fr-FR" dirty="0" smtClean="0"/>
          </a:p>
          <a:p>
            <a:r>
              <a:rPr lang="fr-FR" sz="1200" i="1" kern="1200" dirty="0" smtClean="0">
                <a:solidFill>
                  <a:schemeClr val="tx1"/>
                </a:solidFill>
                <a:effectLst/>
                <a:latin typeface="+mn-lt"/>
                <a:ea typeface="+mn-ea"/>
                <a:cs typeface="+mn-cs"/>
              </a:rPr>
              <a:t>moyennes mondiales </a:t>
            </a:r>
            <a:r>
              <a:rPr lang="fr-FR" sz="1200" i="1" kern="1200" dirty="0" err="1" smtClean="0">
                <a:solidFill>
                  <a:schemeClr val="tx1"/>
                </a:solidFill>
                <a:effectLst/>
                <a:latin typeface="+mn-lt"/>
                <a:ea typeface="+mn-ea"/>
                <a:cs typeface="+mn-cs"/>
              </a:rPr>
              <a:t>multimodèles</a:t>
            </a:r>
            <a:r>
              <a:rPr lang="fr-FR" sz="1200" i="1" kern="1200" dirty="0" smtClean="0">
                <a:solidFill>
                  <a:schemeClr val="tx1"/>
                </a:solidFill>
                <a:effectLst/>
                <a:latin typeface="+mn-lt"/>
                <a:ea typeface="+mn-ea"/>
                <a:cs typeface="+mn-cs"/>
              </a:rPr>
              <a:t> du </a:t>
            </a:r>
            <a:r>
              <a:rPr lang="fr-FR" sz="1200" i="1" kern="1200" dirty="0" err="1" smtClean="0">
                <a:solidFill>
                  <a:schemeClr val="tx1"/>
                </a:solidFill>
                <a:effectLst/>
                <a:latin typeface="+mn-lt"/>
                <a:ea typeface="+mn-ea"/>
                <a:cs typeface="+mn-cs"/>
              </a:rPr>
              <a:t>réchauffement</a:t>
            </a:r>
            <a:r>
              <a:rPr lang="fr-FR" sz="1200" i="1" kern="1200" dirty="0" smtClean="0">
                <a:solidFill>
                  <a:schemeClr val="tx1"/>
                </a:solidFill>
                <a:effectLst/>
                <a:latin typeface="+mn-lt"/>
                <a:ea typeface="+mn-ea"/>
                <a:cs typeface="+mn-cs"/>
              </a:rPr>
              <a:t> en surface pour les </a:t>
            </a:r>
            <a:r>
              <a:rPr lang="fr-FR" sz="1200" i="1" kern="1200" dirty="0" err="1" smtClean="0">
                <a:solidFill>
                  <a:schemeClr val="tx1"/>
                </a:solidFill>
                <a:effectLst/>
                <a:latin typeface="+mn-lt"/>
                <a:ea typeface="+mn-ea"/>
                <a:cs typeface="+mn-cs"/>
              </a:rPr>
              <a:t>scénarios</a:t>
            </a:r>
            <a:r>
              <a:rPr lang="fr-FR" sz="1200" i="1" kern="1200" dirty="0" smtClean="0">
                <a:solidFill>
                  <a:schemeClr val="tx1"/>
                </a:solidFill>
                <a:effectLst/>
                <a:latin typeface="+mn-lt"/>
                <a:ea typeface="+mn-ea"/>
                <a:cs typeface="+mn-cs"/>
              </a:rPr>
              <a:t> A2, A1B et B1, en prolongement des simulations relatives au XXe </a:t>
            </a:r>
            <a:r>
              <a:rPr lang="fr-FR" sz="1200" i="1" kern="1200" dirty="0" err="1" smtClean="0">
                <a:solidFill>
                  <a:schemeClr val="tx1"/>
                </a:solidFill>
                <a:effectLst/>
                <a:latin typeface="+mn-lt"/>
                <a:ea typeface="+mn-ea"/>
                <a:cs typeface="+mn-cs"/>
              </a:rPr>
              <a:t>siècle</a:t>
            </a:r>
            <a:r>
              <a:rPr lang="fr-FR" sz="1200" i="1" kern="1200" dirty="0" smtClean="0">
                <a:solidFill>
                  <a:schemeClr val="tx1"/>
                </a:solidFill>
                <a:effectLst/>
                <a:latin typeface="+mn-lt"/>
                <a:ea typeface="+mn-ea"/>
                <a:cs typeface="+mn-cs"/>
              </a:rPr>
              <a:t>. Ces projections </a:t>
            </a:r>
            <a:r>
              <a:rPr lang="fr-FR" sz="1200" i="1" kern="1200" dirty="0" err="1" smtClean="0">
                <a:solidFill>
                  <a:schemeClr val="tx1"/>
                </a:solidFill>
                <a:effectLst/>
                <a:latin typeface="+mn-lt"/>
                <a:ea typeface="+mn-ea"/>
                <a:cs typeface="+mn-cs"/>
              </a:rPr>
              <a:t>intègrent</a:t>
            </a:r>
            <a:r>
              <a:rPr lang="fr-FR" sz="1200" i="1" kern="1200" dirty="0" smtClean="0">
                <a:solidFill>
                  <a:schemeClr val="tx1"/>
                </a:solidFill>
                <a:effectLst/>
                <a:latin typeface="+mn-lt"/>
                <a:ea typeface="+mn-ea"/>
                <a:cs typeface="+mn-cs"/>
              </a:rPr>
              <a:t> les </a:t>
            </a:r>
            <a:r>
              <a:rPr lang="fr-FR" sz="1200" i="1" kern="1200" dirty="0" err="1" smtClean="0">
                <a:solidFill>
                  <a:schemeClr val="tx1"/>
                </a:solidFill>
                <a:effectLst/>
                <a:latin typeface="+mn-lt"/>
                <a:ea typeface="+mn-ea"/>
                <a:cs typeface="+mn-cs"/>
              </a:rPr>
              <a:t>émissions</a:t>
            </a:r>
            <a:r>
              <a:rPr lang="fr-FR" sz="1200" i="1" kern="1200" dirty="0" smtClean="0">
                <a:solidFill>
                  <a:schemeClr val="tx1"/>
                </a:solidFill>
                <a:effectLst/>
                <a:latin typeface="+mn-lt"/>
                <a:ea typeface="+mn-ea"/>
                <a:cs typeface="+mn-cs"/>
              </a:rPr>
              <a:t> de GES et d’</a:t>
            </a:r>
            <a:r>
              <a:rPr lang="fr-FR" sz="1200" i="1" kern="1200" dirty="0" err="1" smtClean="0">
                <a:solidFill>
                  <a:schemeClr val="tx1"/>
                </a:solidFill>
                <a:effectLst/>
                <a:latin typeface="+mn-lt"/>
                <a:ea typeface="+mn-ea"/>
                <a:cs typeface="+mn-cs"/>
              </a:rPr>
              <a:t>aérosols</a:t>
            </a:r>
            <a:r>
              <a:rPr lang="fr-FR" sz="1200" i="1" kern="1200" dirty="0" smtClean="0">
                <a:solidFill>
                  <a:schemeClr val="tx1"/>
                </a:solidFill>
                <a:effectLst/>
                <a:latin typeface="+mn-lt"/>
                <a:ea typeface="+mn-ea"/>
                <a:cs typeface="+mn-cs"/>
              </a:rPr>
              <a:t> de courte </a:t>
            </a:r>
            <a:r>
              <a:rPr lang="fr-FR" sz="1200" i="1" kern="1200" dirty="0" err="1" smtClean="0">
                <a:solidFill>
                  <a:schemeClr val="tx1"/>
                </a:solidFill>
                <a:effectLst/>
                <a:latin typeface="+mn-lt"/>
                <a:ea typeface="+mn-ea"/>
                <a:cs typeface="+mn-cs"/>
              </a:rPr>
              <a:t>durée</a:t>
            </a:r>
            <a:r>
              <a:rPr lang="fr-FR" sz="1200" i="1" kern="1200" dirty="0" smtClean="0">
                <a:solidFill>
                  <a:schemeClr val="tx1"/>
                </a:solidFill>
                <a:effectLst/>
                <a:latin typeface="+mn-lt"/>
                <a:ea typeface="+mn-ea"/>
                <a:cs typeface="+mn-cs"/>
              </a:rPr>
              <a:t> de vie. La courbe en rose ne correspond pas à un </a:t>
            </a:r>
            <a:r>
              <a:rPr lang="fr-FR" sz="1200" i="1" kern="1200" dirty="0" err="1" smtClean="0">
                <a:solidFill>
                  <a:schemeClr val="tx1"/>
                </a:solidFill>
                <a:effectLst/>
                <a:latin typeface="+mn-lt"/>
                <a:ea typeface="+mn-ea"/>
                <a:cs typeface="+mn-cs"/>
              </a:rPr>
              <a:t>scénario</a:t>
            </a:r>
            <a:r>
              <a:rPr lang="fr-FR" sz="1200" i="1" kern="1200" dirty="0" smtClean="0">
                <a:solidFill>
                  <a:schemeClr val="tx1"/>
                </a:solidFill>
                <a:effectLst/>
                <a:latin typeface="+mn-lt"/>
                <a:ea typeface="+mn-ea"/>
                <a:cs typeface="+mn-cs"/>
              </a:rPr>
              <a:t> mais aux simulations </a:t>
            </a:r>
            <a:r>
              <a:rPr lang="fr-FR" sz="1200" i="1" kern="1200" dirty="0" err="1" smtClean="0">
                <a:solidFill>
                  <a:schemeClr val="tx1"/>
                </a:solidFill>
                <a:effectLst/>
                <a:latin typeface="+mn-lt"/>
                <a:ea typeface="+mn-ea"/>
                <a:cs typeface="+mn-cs"/>
              </a:rPr>
              <a:t>effectuées</a:t>
            </a:r>
            <a:r>
              <a:rPr lang="fr-FR" sz="1200" i="1" kern="1200" dirty="0" smtClean="0">
                <a:solidFill>
                  <a:schemeClr val="tx1"/>
                </a:solidFill>
                <a:effectLst/>
                <a:latin typeface="+mn-lt"/>
                <a:ea typeface="+mn-ea"/>
                <a:cs typeface="+mn-cs"/>
              </a:rPr>
              <a:t> à l’aide de </a:t>
            </a:r>
            <a:r>
              <a:rPr lang="fr-FR" sz="1200" i="1" kern="1200" dirty="0" err="1" smtClean="0">
                <a:solidFill>
                  <a:schemeClr val="tx1"/>
                </a:solidFill>
                <a:effectLst/>
                <a:latin typeface="+mn-lt"/>
                <a:ea typeface="+mn-ea"/>
                <a:cs typeface="+mn-cs"/>
              </a:rPr>
              <a:t>modèles</a:t>
            </a:r>
            <a:r>
              <a:rPr lang="fr-FR" sz="1200" i="1" kern="1200" dirty="0" smtClean="0">
                <a:solidFill>
                  <a:schemeClr val="tx1"/>
                </a:solidFill>
                <a:effectLst/>
                <a:latin typeface="+mn-lt"/>
                <a:ea typeface="+mn-ea"/>
                <a:cs typeface="+mn-cs"/>
              </a:rPr>
              <a:t> de la circulation </a:t>
            </a:r>
            <a:r>
              <a:rPr lang="fr-FR" sz="1200" i="1" kern="1200" dirty="0" err="1" smtClean="0">
                <a:solidFill>
                  <a:schemeClr val="tx1"/>
                </a:solidFill>
                <a:effectLst/>
                <a:latin typeface="+mn-lt"/>
                <a:ea typeface="+mn-ea"/>
                <a:cs typeface="+mn-cs"/>
              </a:rPr>
              <a:t>générale</a:t>
            </a:r>
            <a:r>
              <a:rPr lang="fr-FR" sz="1200" i="1" kern="1200" dirty="0" smtClean="0">
                <a:solidFill>
                  <a:schemeClr val="tx1"/>
                </a:solidFill>
                <a:effectLst/>
                <a:latin typeface="+mn-lt"/>
                <a:ea typeface="+mn-ea"/>
                <a:cs typeface="+mn-cs"/>
              </a:rPr>
              <a:t> </a:t>
            </a:r>
            <a:r>
              <a:rPr lang="fr-FR" sz="1200" i="1" kern="1200" dirty="0" err="1" smtClean="0">
                <a:solidFill>
                  <a:schemeClr val="tx1"/>
                </a:solidFill>
                <a:effectLst/>
                <a:latin typeface="+mn-lt"/>
                <a:ea typeface="+mn-ea"/>
                <a:cs typeface="+mn-cs"/>
              </a:rPr>
              <a:t>couplés</a:t>
            </a:r>
            <a:r>
              <a:rPr lang="fr-FR" sz="1200" i="1" kern="1200" dirty="0" smtClean="0">
                <a:solidFill>
                  <a:schemeClr val="tx1"/>
                </a:solidFill>
                <a:effectLst/>
                <a:latin typeface="+mn-lt"/>
                <a:ea typeface="+mn-ea"/>
                <a:cs typeface="+mn-cs"/>
              </a:rPr>
              <a:t> </a:t>
            </a:r>
            <a:r>
              <a:rPr lang="fr-FR" sz="1200" i="1" kern="1200" dirty="0" err="1" smtClean="0">
                <a:solidFill>
                  <a:schemeClr val="tx1"/>
                </a:solidFill>
                <a:effectLst/>
                <a:latin typeface="+mn-lt"/>
                <a:ea typeface="+mn-ea"/>
                <a:cs typeface="+mn-cs"/>
              </a:rPr>
              <a:t>atmosphère-océan</a:t>
            </a:r>
            <a:r>
              <a:rPr lang="fr-FR" sz="1200" i="1" kern="1200" dirty="0" smtClean="0">
                <a:solidFill>
                  <a:schemeClr val="tx1"/>
                </a:solidFill>
                <a:effectLst/>
                <a:latin typeface="+mn-lt"/>
                <a:ea typeface="+mn-ea"/>
                <a:cs typeface="+mn-cs"/>
              </a:rPr>
              <a:t> (MCGAO) en maintenant les concentrations </a:t>
            </a:r>
            <a:r>
              <a:rPr lang="fr-FR" sz="1200" i="1" kern="1200" dirty="0" err="1" smtClean="0">
                <a:solidFill>
                  <a:schemeClr val="tx1"/>
                </a:solidFill>
                <a:effectLst/>
                <a:latin typeface="+mn-lt"/>
                <a:ea typeface="+mn-ea"/>
                <a:cs typeface="+mn-cs"/>
              </a:rPr>
              <a:t>atmosphériques</a:t>
            </a:r>
            <a:r>
              <a:rPr lang="fr-FR" sz="1200" i="1" kern="1200" dirty="0" smtClean="0">
                <a:solidFill>
                  <a:schemeClr val="tx1"/>
                </a:solidFill>
                <a:effectLst/>
                <a:latin typeface="+mn-lt"/>
                <a:ea typeface="+mn-ea"/>
                <a:cs typeface="+mn-cs"/>
              </a:rPr>
              <a:t> aux niveaux de 2000. Les barres sur la droite </a:t>
            </a:r>
            <a:r>
              <a:rPr lang="fr-FR" sz="1200" i="1" kern="1200" dirty="0" err="1" smtClean="0">
                <a:solidFill>
                  <a:schemeClr val="tx1"/>
                </a:solidFill>
                <a:effectLst/>
                <a:latin typeface="+mn-lt"/>
                <a:ea typeface="+mn-ea"/>
                <a:cs typeface="+mn-cs"/>
              </a:rPr>
              <a:t>précisent</a:t>
            </a:r>
            <a:r>
              <a:rPr lang="fr-FR" sz="1200" i="1" kern="1200" dirty="0" smtClean="0">
                <a:solidFill>
                  <a:schemeClr val="tx1"/>
                </a:solidFill>
                <a:effectLst/>
                <a:latin typeface="+mn-lt"/>
                <a:ea typeface="+mn-ea"/>
                <a:cs typeface="+mn-cs"/>
              </a:rPr>
              <a:t> la valeur la plus probable (zone </a:t>
            </a:r>
            <a:r>
              <a:rPr lang="fr-FR" sz="1200" i="1" kern="1200" dirty="0" err="1" smtClean="0">
                <a:solidFill>
                  <a:schemeClr val="tx1"/>
                </a:solidFill>
                <a:effectLst/>
                <a:latin typeface="+mn-lt"/>
                <a:ea typeface="+mn-ea"/>
                <a:cs typeface="+mn-cs"/>
              </a:rPr>
              <a:t>foncée</a:t>
            </a:r>
            <a:r>
              <a:rPr lang="fr-FR" sz="1200" i="1" kern="1200" dirty="0" smtClean="0">
                <a:solidFill>
                  <a:schemeClr val="tx1"/>
                </a:solidFill>
                <a:effectLst/>
                <a:latin typeface="+mn-lt"/>
                <a:ea typeface="+mn-ea"/>
                <a:cs typeface="+mn-cs"/>
              </a:rPr>
              <a:t>) et la fourchette probable correspondant aux six </a:t>
            </a:r>
            <a:r>
              <a:rPr lang="fr-FR" sz="1200" i="1" kern="1200" dirty="0" err="1" smtClean="0">
                <a:solidFill>
                  <a:schemeClr val="tx1"/>
                </a:solidFill>
                <a:effectLst/>
                <a:latin typeface="+mn-lt"/>
                <a:ea typeface="+mn-ea"/>
                <a:cs typeface="+mn-cs"/>
              </a:rPr>
              <a:t>scénarios</a:t>
            </a:r>
            <a:r>
              <a:rPr lang="fr-FR" sz="1200" i="1" kern="1200" dirty="0" smtClean="0">
                <a:solidFill>
                  <a:schemeClr val="tx1"/>
                </a:solidFill>
                <a:effectLst/>
                <a:latin typeface="+mn-lt"/>
                <a:ea typeface="+mn-ea"/>
                <a:cs typeface="+mn-cs"/>
              </a:rPr>
              <a:t> de </a:t>
            </a:r>
            <a:r>
              <a:rPr lang="fr-FR" sz="1200" i="1" kern="1200" dirty="0" err="1" smtClean="0">
                <a:solidFill>
                  <a:schemeClr val="tx1"/>
                </a:solidFill>
                <a:effectLst/>
                <a:latin typeface="+mn-lt"/>
                <a:ea typeface="+mn-ea"/>
                <a:cs typeface="+mn-cs"/>
              </a:rPr>
              <a:t>référence</a:t>
            </a:r>
            <a:r>
              <a:rPr lang="fr-FR" sz="1200" i="1" kern="1200" dirty="0" smtClean="0">
                <a:solidFill>
                  <a:schemeClr val="tx1"/>
                </a:solidFill>
                <a:effectLst/>
                <a:latin typeface="+mn-lt"/>
                <a:ea typeface="+mn-ea"/>
                <a:cs typeface="+mn-cs"/>
              </a:rPr>
              <a:t> du SRES pour la </a:t>
            </a:r>
            <a:r>
              <a:rPr lang="fr-FR" sz="1200" i="1" kern="1200" dirty="0" err="1" smtClean="0">
                <a:solidFill>
                  <a:schemeClr val="tx1"/>
                </a:solidFill>
                <a:effectLst/>
                <a:latin typeface="+mn-lt"/>
                <a:ea typeface="+mn-ea"/>
                <a:cs typeface="+mn-cs"/>
              </a:rPr>
              <a:t>période</a:t>
            </a:r>
            <a:r>
              <a:rPr lang="fr-FR" sz="1200" i="1" kern="1200" dirty="0" smtClean="0">
                <a:solidFill>
                  <a:schemeClr val="tx1"/>
                </a:solidFill>
                <a:effectLst/>
                <a:latin typeface="+mn-lt"/>
                <a:ea typeface="+mn-ea"/>
                <a:cs typeface="+mn-cs"/>
              </a:rPr>
              <a:t> 2090-2099. Tous les </a:t>
            </a:r>
            <a:r>
              <a:rPr lang="fr-FR" sz="1200" i="1" kern="1200" dirty="0" err="1" smtClean="0">
                <a:solidFill>
                  <a:schemeClr val="tx1"/>
                </a:solidFill>
                <a:effectLst/>
                <a:latin typeface="+mn-lt"/>
                <a:ea typeface="+mn-ea"/>
                <a:cs typeface="+mn-cs"/>
              </a:rPr>
              <a:t>écarts</a:t>
            </a:r>
            <a:r>
              <a:rPr lang="fr-FR" sz="1200" i="1" kern="1200" dirty="0" smtClean="0">
                <a:solidFill>
                  <a:schemeClr val="tx1"/>
                </a:solidFill>
                <a:effectLst/>
                <a:latin typeface="+mn-lt"/>
                <a:ea typeface="+mn-ea"/>
                <a:cs typeface="+mn-cs"/>
              </a:rPr>
              <a:t> de </a:t>
            </a:r>
            <a:r>
              <a:rPr lang="fr-FR" sz="1200" i="1" kern="1200" dirty="0" err="1" smtClean="0">
                <a:solidFill>
                  <a:schemeClr val="tx1"/>
                </a:solidFill>
                <a:effectLst/>
                <a:latin typeface="+mn-lt"/>
                <a:ea typeface="+mn-ea"/>
                <a:cs typeface="+mn-cs"/>
              </a:rPr>
              <a:t>température</a:t>
            </a:r>
            <a:r>
              <a:rPr lang="fr-FR" sz="1200" i="1" kern="1200" dirty="0" smtClean="0">
                <a:solidFill>
                  <a:schemeClr val="tx1"/>
                </a:solidFill>
                <a:effectLst/>
                <a:latin typeface="+mn-lt"/>
                <a:ea typeface="+mn-ea"/>
                <a:cs typeface="+mn-cs"/>
              </a:rPr>
              <a:t> sont </a:t>
            </a:r>
            <a:r>
              <a:rPr lang="fr-FR" sz="1200" i="1" kern="1200" dirty="0" err="1" smtClean="0">
                <a:solidFill>
                  <a:schemeClr val="tx1"/>
                </a:solidFill>
                <a:effectLst/>
                <a:latin typeface="+mn-lt"/>
                <a:ea typeface="+mn-ea"/>
                <a:cs typeface="+mn-cs"/>
              </a:rPr>
              <a:t>calculés</a:t>
            </a:r>
            <a:r>
              <a:rPr lang="fr-FR" sz="1200" i="1" kern="1200" dirty="0" smtClean="0">
                <a:solidFill>
                  <a:schemeClr val="tx1"/>
                </a:solidFill>
                <a:effectLst/>
                <a:latin typeface="+mn-lt"/>
                <a:ea typeface="+mn-ea"/>
                <a:cs typeface="+mn-cs"/>
              </a:rPr>
              <a:t> par rapport à 1980-1999. {Figures 3.1, 3.2} </a:t>
            </a:r>
            <a:endParaRPr lang="fr-FR" dirty="0"/>
          </a:p>
        </p:txBody>
      </p:sp>
      <p:sp>
        <p:nvSpPr>
          <p:cNvPr id="4" name="Espace réservé du numéro de diapositive 3"/>
          <p:cNvSpPr>
            <a:spLocks noGrp="1"/>
          </p:cNvSpPr>
          <p:nvPr>
            <p:ph type="sldNum" sz="quarter" idx="10"/>
          </p:nvPr>
        </p:nvSpPr>
        <p:spPr/>
        <p:txBody>
          <a:bodyPr/>
          <a:lstStyle/>
          <a:p>
            <a:fld id="{7D23126E-A678-884E-861F-C56751BB44DD}" type="slidenum">
              <a:rPr lang="fr-FR" smtClean="0"/>
              <a:t>28</a:t>
            </a:fld>
            <a:endParaRPr lang="fr-FR"/>
          </a:p>
        </p:txBody>
      </p:sp>
    </p:spTree>
    <p:extLst>
      <p:ext uri="{BB962C8B-B14F-4D97-AF65-F5344CB8AC3E}">
        <p14:creationId xmlns:p14="http://schemas.microsoft.com/office/powerpoint/2010/main" val="5579507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D23126E-A678-884E-861F-C56751BB44DD}" type="slidenum">
              <a:rPr lang="fr-FR" smtClean="0"/>
              <a:t>29</a:t>
            </a:fld>
            <a:endParaRPr lang="fr-FR"/>
          </a:p>
        </p:txBody>
      </p:sp>
    </p:spTree>
    <p:extLst>
      <p:ext uri="{BB962C8B-B14F-4D97-AF65-F5344CB8AC3E}">
        <p14:creationId xmlns:p14="http://schemas.microsoft.com/office/powerpoint/2010/main" val="8208077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i="1" kern="1200" baseline="30000" dirty="0" smtClean="0">
                <a:solidFill>
                  <a:schemeClr val="tx1"/>
                </a:solidFill>
                <a:effectLst/>
                <a:latin typeface="+mn-lt"/>
                <a:ea typeface="+mn-ea"/>
                <a:cs typeface="+mn-cs"/>
              </a:rPr>
              <a:t>Le projet CORDEX est le premier projet international sur la modélisation régionale qui une grande contribution à la communauté RCM (Jacob et al., 2014 ; </a:t>
            </a:r>
            <a:r>
              <a:rPr lang="fr-FR" sz="1200" i="1" kern="1200" baseline="30000" dirty="0" err="1" smtClean="0">
                <a:solidFill>
                  <a:schemeClr val="tx1"/>
                </a:solidFill>
                <a:effectLst/>
                <a:latin typeface="+mn-lt"/>
                <a:ea typeface="+mn-ea"/>
                <a:cs typeface="+mn-cs"/>
              </a:rPr>
              <a:t>Vautard</a:t>
            </a:r>
            <a:r>
              <a:rPr lang="fr-FR" sz="1200" i="1" kern="1200" baseline="30000" dirty="0" smtClean="0">
                <a:solidFill>
                  <a:schemeClr val="tx1"/>
                </a:solidFill>
                <a:effectLst/>
                <a:latin typeface="+mn-lt"/>
                <a:ea typeface="+mn-ea"/>
                <a:cs typeface="+mn-cs"/>
              </a:rPr>
              <a:t> et al., 2013 ; Wong et al., 2017 ; </a:t>
            </a:r>
            <a:r>
              <a:rPr lang="fr-FR" sz="1200" i="1" kern="1200" baseline="30000" dirty="0" err="1" smtClean="0">
                <a:solidFill>
                  <a:schemeClr val="tx1"/>
                </a:solidFill>
                <a:effectLst/>
                <a:latin typeface="+mn-lt"/>
                <a:ea typeface="+mn-ea"/>
                <a:cs typeface="+mn-cs"/>
              </a:rPr>
              <a:t>Kotlarski</a:t>
            </a:r>
            <a:r>
              <a:rPr lang="fr-FR" sz="1200" i="1" kern="1200" baseline="30000" dirty="0" smtClean="0">
                <a:solidFill>
                  <a:schemeClr val="tx1"/>
                </a:solidFill>
                <a:effectLst/>
                <a:latin typeface="+mn-lt"/>
                <a:ea typeface="+mn-ea"/>
                <a:cs typeface="+mn-cs"/>
              </a:rPr>
              <a:t> et al., 2014 ; </a:t>
            </a:r>
            <a:r>
              <a:rPr lang="fr-FR" sz="1200" i="1" kern="1200" baseline="30000" dirty="0" err="1" smtClean="0">
                <a:solidFill>
                  <a:schemeClr val="tx1"/>
                </a:solidFill>
                <a:effectLst/>
                <a:latin typeface="+mn-lt"/>
                <a:ea typeface="+mn-ea"/>
                <a:cs typeface="+mn-cs"/>
              </a:rPr>
              <a:t>Nikulin</a:t>
            </a:r>
            <a:r>
              <a:rPr lang="fr-FR" sz="1200" i="1" kern="1200" baseline="30000" dirty="0" smtClean="0">
                <a:solidFill>
                  <a:schemeClr val="tx1"/>
                </a:solidFill>
                <a:effectLst/>
                <a:latin typeface="+mn-lt"/>
                <a:ea typeface="+mn-ea"/>
                <a:cs typeface="+mn-cs"/>
              </a:rPr>
              <a:t> et al., 2012 ; </a:t>
            </a:r>
            <a:r>
              <a:rPr lang="fr-FR" sz="1200" i="1" kern="1200" baseline="30000" dirty="0" err="1" smtClean="0">
                <a:solidFill>
                  <a:schemeClr val="tx1"/>
                </a:solidFill>
                <a:effectLst/>
                <a:latin typeface="+mn-lt"/>
                <a:ea typeface="+mn-ea"/>
                <a:cs typeface="+mn-cs"/>
              </a:rPr>
              <a:t>Ruti</a:t>
            </a:r>
            <a:r>
              <a:rPr lang="fr-FR" sz="1200" i="1" kern="1200" baseline="30000" dirty="0" smtClean="0">
                <a:solidFill>
                  <a:schemeClr val="tx1"/>
                </a:solidFill>
                <a:effectLst/>
                <a:latin typeface="+mn-lt"/>
                <a:ea typeface="+mn-ea"/>
                <a:cs typeface="+mn-cs"/>
              </a:rPr>
              <a:t> et al., 2016 ; Giorgi et al., 2015). Il applique sur 14 domaines découpés qui couvrent l’ensemble du globe. Il est développé pour le but de mettre en place les coordinations des projections régionales au monde d’entier et de favoriser la communication ainsi l’échange de connaissances avec les utilisateurs de </a:t>
            </a:r>
            <a:r>
              <a:rPr lang="fr-FR" sz="1200" i="1" kern="1200" baseline="30000" dirty="0" err="1" smtClean="0">
                <a:solidFill>
                  <a:schemeClr val="tx1"/>
                </a:solidFill>
                <a:effectLst/>
                <a:latin typeface="+mn-lt"/>
                <a:ea typeface="+mn-ea"/>
                <a:cs typeface="+mn-cs"/>
              </a:rPr>
              <a:t>RCMs</a:t>
            </a:r>
            <a:r>
              <a:rPr lang="fr-FR" sz="1200" i="1" kern="1200" baseline="30000" dirty="0" smtClean="0">
                <a:solidFill>
                  <a:schemeClr val="tx1"/>
                </a:solidFill>
                <a:effectLst/>
                <a:latin typeface="+mn-lt"/>
                <a:ea typeface="+mn-ea"/>
                <a:cs typeface="+mn-cs"/>
              </a:rPr>
              <a:t> (Giorgi et al., 2015).</a:t>
            </a:r>
          </a:p>
          <a:p>
            <a:endParaRPr lang="fr-FR" sz="1200" i="1" kern="1200" baseline="300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L’approche one-</a:t>
            </a:r>
            <a:r>
              <a:rPr lang="fr-FR" sz="1200" kern="1200" dirty="0" err="1" smtClean="0">
                <a:solidFill>
                  <a:schemeClr val="tx1"/>
                </a:solidFill>
                <a:effectLst/>
                <a:latin typeface="+mn-lt"/>
                <a:ea typeface="+mn-ea"/>
                <a:cs typeface="+mn-cs"/>
              </a:rPr>
              <a:t>way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nesting</a:t>
            </a:r>
            <a:r>
              <a:rPr lang="fr-FR" sz="1200" kern="1200" dirty="0" smtClean="0">
                <a:solidFill>
                  <a:schemeClr val="tx1"/>
                </a:solidFill>
                <a:effectLst/>
                <a:latin typeface="+mn-lt"/>
                <a:ea typeface="+mn-ea"/>
                <a:cs typeface="+mn-cs"/>
              </a:rPr>
              <a:t> </a:t>
            </a:r>
            <a:r>
              <a:rPr lang="fr-FR" sz="1200" i="1" kern="1200" dirty="0" smtClean="0">
                <a:solidFill>
                  <a:schemeClr val="tx1"/>
                </a:solidFill>
                <a:effectLst/>
                <a:latin typeface="+mn-lt"/>
                <a:ea typeface="+mn-ea"/>
                <a:cs typeface="+mn-cs"/>
              </a:rPr>
              <a:t>(OWN)</a:t>
            </a:r>
            <a:r>
              <a:rPr lang="fr-FR" sz="1200" kern="1200" dirty="0" smtClean="0">
                <a:solidFill>
                  <a:schemeClr val="tx1"/>
                </a:solidFill>
                <a:effectLst/>
                <a:latin typeface="+mn-lt"/>
                <a:ea typeface="+mn-ea"/>
                <a:cs typeface="+mn-cs"/>
              </a:rPr>
              <a:t> (imbrication à sens unique) est la méthodologie classique largement appliquée à la régionalisation du climat. Elle consiste à prendre les sorties du GCM et les utiliser pour forcer le RCM dans ses conditions aux limites latérales. Il n’y a aucun retour venant du RCM pour le GCM. Les échanges d’informations entre le GCM et le RCM suivent donc une stratégie du sens unique. Cette situation est presque le cas à 100% dans la communauté CORDEX pour l’étude du climat régional. Elle est aussi expliquée par le fait que les scientifiques du climat global et ceux du climat régional font souvent partie de deux communautés distinctes. Il est en revanche clair que OWN n’est pas satisfaisant. Il coupe artificiellement un processus fondamental de l’écoulement atmosphérique sur l’interaction des échelles spatio-temporelles. Ce manque d’échange mutuel pourrait influencer la représentation du climat régional. </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	Dans notre étude, nous appliquons deux approches à la régionalisation du climat : one-</a:t>
            </a:r>
            <a:r>
              <a:rPr lang="fr-FR" sz="1200" kern="1200" dirty="0" err="1" smtClean="0">
                <a:solidFill>
                  <a:schemeClr val="tx1"/>
                </a:solidFill>
                <a:effectLst/>
                <a:latin typeface="+mn-lt"/>
                <a:ea typeface="+mn-ea"/>
                <a:cs typeface="+mn-cs"/>
              </a:rPr>
              <a:t>way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nesting</a:t>
            </a:r>
            <a:r>
              <a:rPr lang="fr-FR" sz="1200" kern="1200" dirty="0" smtClean="0">
                <a:solidFill>
                  <a:schemeClr val="tx1"/>
                </a:solidFill>
                <a:effectLst/>
                <a:latin typeface="+mn-lt"/>
                <a:ea typeface="+mn-ea"/>
                <a:cs typeface="+mn-cs"/>
              </a:rPr>
              <a:t> et </a:t>
            </a:r>
            <a:r>
              <a:rPr lang="fr-FR" sz="1200" kern="1200" dirty="0" err="1" smtClean="0">
                <a:solidFill>
                  <a:schemeClr val="tx1"/>
                </a:solidFill>
                <a:effectLst/>
                <a:latin typeface="+mn-lt"/>
                <a:ea typeface="+mn-ea"/>
                <a:cs typeface="+mn-cs"/>
              </a:rPr>
              <a:t>two-way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nesting</a:t>
            </a:r>
            <a:r>
              <a:rPr lang="fr-FR" sz="1200" kern="1200" dirty="0" smtClean="0">
                <a:solidFill>
                  <a:schemeClr val="tx1"/>
                </a:solidFill>
                <a:effectLst/>
                <a:latin typeface="+mn-lt"/>
                <a:ea typeface="+mn-ea"/>
                <a:cs typeface="+mn-cs"/>
              </a:rPr>
              <a:t> (TWN). Cette dernière prend en compte l’interaction entre le GCM et le RCM. L’imbrication à double sens (TWN) est très peu utilisée jusqu’à présent, à cause de la difficulté technique et du coût de calcul </a:t>
            </a:r>
            <a:r>
              <a:rPr lang="fr-FR" sz="1200" i="1" kern="1200" dirty="0" smtClean="0">
                <a:solidFill>
                  <a:schemeClr val="tx1"/>
                </a:solidFill>
                <a:effectLst/>
                <a:latin typeface="+mn-lt"/>
                <a:ea typeface="+mn-ea"/>
                <a:cs typeface="+mn-cs"/>
              </a:rPr>
              <a:t>(Lorenz et al., 2005 ; </a:t>
            </a:r>
            <a:r>
              <a:rPr lang="fr-FR" sz="1200" i="1" kern="1200" dirty="0" err="1" smtClean="0">
                <a:solidFill>
                  <a:schemeClr val="tx1"/>
                </a:solidFill>
                <a:effectLst/>
                <a:latin typeface="+mn-lt"/>
                <a:ea typeface="+mn-ea"/>
                <a:cs typeface="+mn-cs"/>
              </a:rPr>
              <a:t>Rummukanien</a:t>
            </a:r>
            <a:r>
              <a:rPr lang="fr-FR" sz="1200" i="1" kern="1200" dirty="0" smtClean="0">
                <a:solidFill>
                  <a:schemeClr val="tx1"/>
                </a:solidFill>
                <a:effectLst/>
                <a:latin typeface="+mn-lt"/>
                <a:ea typeface="+mn-ea"/>
                <a:cs typeface="+mn-cs"/>
              </a:rPr>
              <a:t>, 2010 ; Giorgi, 2015).</a:t>
            </a:r>
            <a:r>
              <a:rPr lang="fr-FR" sz="1200" kern="1200" dirty="0" smtClean="0">
                <a:solidFill>
                  <a:schemeClr val="tx1"/>
                </a:solidFill>
                <a:effectLst/>
                <a:latin typeface="+mn-lt"/>
                <a:ea typeface="+mn-ea"/>
                <a:cs typeface="+mn-cs"/>
              </a:rPr>
              <a:t> L’étude de </a:t>
            </a:r>
            <a:r>
              <a:rPr lang="fr-FR" sz="1200" i="1" kern="1200" dirty="0" smtClean="0">
                <a:solidFill>
                  <a:schemeClr val="tx1"/>
                </a:solidFill>
                <a:effectLst/>
                <a:latin typeface="+mn-lt"/>
                <a:ea typeface="+mn-ea"/>
                <a:cs typeface="+mn-cs"/>
              </a:rPr>
              <a:t>Lorenz (2005)</a:t>
            </a:r>
            <a:r>
              <a:rPr lang="fr-FR" sz="1200" kern="1200" dirty="0" smtClean="0">
                <a:solidFill>
                  <a:schemeClr val="tx1"/>
                </a:solidFill>
                <a:effectLst/>
                <a:latin typeface="+mn-lt"/>
                <a:ea typeface="+mn-ea"/>
                <a:cs typeface="+mn-cs"/>
              </a:rPr>
              <a:t> a montré qu’en raffinant la région équatoriale pacifique occidentale, le TWN système mène une amélioration de la température de l’atmosphère du climat global. L’erreur systématique en comparant les données ré-analyses, est réduite. L’amélioration est représentée même dans des régions éloignées du domaine du RCM </a:t>
            </a:r>
            <a:r>
              <a:rPr lang="fr-FR" sz="1200" i="1" kern="1200" dirty="0" smtClean="0">
                <a:solidFill>
                  <a:schemeClr val="tx1"/>
                </a:solidFill>
                <a:effectLst/>
                <a:latin typeface="+mn-lt"/>
                <a:ea typeface="+mn-ea"/>
                <a:cs typeface="+mn-cs"/>
              </a:rPr>
              <a:t>(Lorenz et al., 2005)</a:t>
            </a:r>
            <a:r>
              <a:rPr lang="fr-FR" sz="1200" kern="1200" dirty="0" smtClean="0">
                <a:solidFill>
                  <a:schemeClr val="tx1"/>
                </a:solidFill>
                <a:effectLst/>
                <a:latin typeface="+mn-lt"/>
                <a:ea typeface="+mn-ea"/>
                <a:cs typeface="+mn-cs"/>
              </a:rPr>
              <a:t>. </a:t>
            </a:r>
          </a:p>
          <a:p>
            <a:r>
              <a:rPr lang="fr-FR" sz="1200" i="1" kern="1200" dirty="0" smtClean="0">
                <a:solidFill>
                  <a:schemeClr val="tx1"/>
                </a:solidFill>
                <a:effectLst/>
                <a:latin typeface="+mn-lt"/>
                <a:ea typeface="+mn-ea"/>
                <a:cs typeface="+mn-cs"/>
              </a:rPr>
              <a:t>Le projet CORDEX est le premier projet international sur la modélisation régionale qui une grande contribution à la communauté RCM (Jacob et al., 2014 ; </a:t>
            </a:r>
            <a:r>
              <a:rPr lang="fr-FR" sz="1200" i="1" kern="1200" dirty="0" err="1" smtClean="0">
                <a:solidFill>
                  <a:schemeClr val="tx1"/>
                </a:solidFill>
                <a:effectLst/>
                <a:latin typeface="+mn-lt"/>
                <a:ea typeface="+mn-ea"/>
                <a:cs typeface="+mn-cs"/>
              </a:rPr>
              <a:t>Vautard</a:t>
            </a:r>
            <a:r>
              <a:rPr lang="fr-FR" sz="1200" i="1" kern="1200" dirty="0" smtClean="0">
                <a:solidFill>
                  <a:schemeClr val="tx1"/>
                </a:solidFill>
                <a:effectLst/>
                <a:latin typeface="+mn-lt"/>
                <a:ea typeface="+mn-ea"/>
                <a:cs typeface="+mn-cs"/>
              </a:rPr>
              <a:t> et al., 2013 ; Wong et al., 2017 ; </a:t>
            </a:r>
            <a:r>
              <a:rPr lang="fr-FR" sz="1200" i="1" kern="1200" dirty="0" err="1" smtClean="0">
                <a:solidFill>
                  <a:schemeClr val="tx1"/>
                </a:solidFill>
                <a:effectLst/>
                <a:latin typeface="+mn-lt"/>
                <a:ea typeface="+mn-ea"/>
                <a:cs typeface="+mn-cs"/>
              </a:rPr>
              <a:t>Kotlarski</a:t>
            </a:r>
            <a:r>
              <a:rPr lang="fr-FR" sz="1200" i="1" kern="1200" dirty="0" smtClean="0">
                <a:solidFill>
                  <a:schemeClr val="tx1"/>
                </a:solidFill>
                <a:effectLst/>
                <a:latin typeface="+mn-lt"/>
                <a:ea typeface="+mn-ea"/>
                <a:cs typeface="+mn-cs"/>
              </a:rPr>
              <a:t> et al., 2014 ; </a:t>
            </a:r>
            <a:r>
              <a:rPr lang="fr-FR" sz="1200" i="1" kern="1200" dirty="0" err="1" smtClean="0">
                <a:solidFill>
                  <a:schemeClr val="tx1"/>
                </a:solidFill>
                <a:effectLst/>
                <a:latin typeface="+mn-lt"/>
                <a:ea typeface="+mn-ea"/>
                <a:cs typeface="+mn-cs"/>
              </a:rPr>
              <a:t>Nikulin</a:t>
            </a:r>
            <a:r>
              <a:rPr lang="fr-FR" sz="1200" i="1" kern="1200" dirty="0" smtClean="0">
                <a:solidFill>
                  <a:schemeClr val="tx1"/>
                </a:solidFill>
                <a:effectLst/>
                <a:latin typeface="+mn-lt"/>
                <a:ea typeface="+mn-ea"/>
                <a:cs typeface="+mn-cs"/>
              </a:rPr>
              <a:t> et al., 2012 ; </a:t>
            </a:r>
            <a:r>
              <a:rPr lang="fr-FR" sz="1200" i="1" kern="1200" dirty="0" err="1" smtClean="0">
                <a:solidFill>
                  <a:schemeClr val="tx1"/>
                </a:solidFill>
                <a:effectLst/>
                <a:latin typeface="+mn-lt"/>
                <a:ea typeface="+mn-ea"/>
                <a:cs typeface="+mn-cs"/>
              </a:rPr>
              <a:t>Ruti</a:t>
            </a:r>
            <a:r>
              <a:rPr lang="fr-FR" sz="1200" i="1" kern="1200" dirty="0" smtClean="0">
                <a:solidFill>
                  <a:schemeClr val="tx1"/>
                </a:solidFill>
                <a:effectLst/>
                <a:latin typeface="+mn-lt"/>
                <a:ea typeface="+mn-ea"/>
                <a:cs typeface="+mn-cs"/>
              </a:rPr>
              <a:t> et al., 2016 ; Giorgi et al., 2015). Il applique sur 14 domaines découpés qui couvrent l’ensemble du globe. Il est développé pour le but de mettre en place les coordinations des projections régionales au monde d’entier et de favoriser la communication ainsi l’échange de connaissances avec les utilisateurs de </a:t>
            </a:r>
            <a:r>
              <a:rPr lang="fr-FR" sz="1200" i="1" kern="1200" dirty="0" err="1" smtClean="0">
                <a:solidFill>
                  <a:schemeClr val="tx1"/>
                </a:solidFill>
                <a:effectLst/>
                <a:latin typeface="+mn-lt"/>
                <a:ea typeface="+mn-ea"/>
                <a:cs typeface="+mn-cs"/>
              </a:rPr>
              <a:t>RCMs</a:t>
            </a:r>
            <a:r>
              <a:rPr lang="fr-FR" sz="1200" i="1" kern="1200" dirty="0" smtClean="0">
                <a:solidFill>
                  <a:schemeClr val="tx1"/>
                </a:solidFill>
                <a:effectLst/>
                <a:latin typeface="+mn-lt"/>
                <a:ea typeface="+mn-ea"/>
                <a:cs typeface="+mn-cs"/>
              </a:rPr>
              <a:t> (Giorgi et al., 2015).</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7D23126E-A678-884E-861F-C56751BB44DD}" type="slidenum">
              <a:rPr lang="fr-FR" smtClean="0"/>
              <a:t>30</a:t>
            </a:fld>
            <a:endParaRPr lang="fr-FR"/>
          </a:p>
        </p:txBody>
      </p:sp>
    </p:spTree>
    <p:extLst>
      <p:ext uri="{BB962C8B-B14F-4D97-AF65-F5344CB8AC3E}">
        <p14:creationId xmlns:p14="http://schemas.microsoft.com/office/powerpoint/2010/main" val="271389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0" kern="1200" dirty="0" smtClean="0">
                <a:solidFill>
                  <a:schemeClr val="tx1"/>
                </a:solidFill>
                <a:effectLst/>
                <a:latin typeface="+mn-lt"/>
                <a:ea typeface="+mn-ea"/>
                <a:cs typeface="+mn-cs"/>
              </a:rPr>
              <a:t>Global, land, </a:t>
            </a:r>
            <a:r>
              <a:rPr lang="fr-FR" sz="1200" b="0" kern="1200" dirty="0" err="1" smtClean="0">
                <a:solidFill>
                  <a:schemeClr val="tx1"/>
                </a:solidFill>
                <a:effectLst/>
                <a:latin typeface="+mn-lt"/>
                <a:ea typeface="+mn-ea"/>
                <a:cs typeface="+mn-cs"/>
              </a:rPr>
              <a:t>ocean</a:t>
            </a:r>
            <a:r>
              <a:rPr lang="fr-FR" sz="1200" b="0" kern="1200" dirty="0" smtClean="0">
                <a:solidFill>
                  <a:schemeClr val="tx1"/>
                </a:solidFill>
                <a:effectLst/>
                <a:latin typeface="+mn-lt"/>
                <a:ea typeface="+mn-ea"/>
                <a:cs typeface="+mn-cs"/>
              </a:rPr>
              <a:t> and continental </a:t>
            </a:r>
            <a:r>
              <a:rPr lang="fr-FR" sz="1200" b="0" kern="1200" dirty="0" err="1" smtClean="0">
                <a:solidFill>
                  <a:schemeClr val="tx1"/>
                </a:solidFill>
                <a:effectLst/>
                <a:latin typeface="+mn-lt"/>
                <a:ea typeface="+mn-ea"/>
                <a:cs typeface="+mn-cs"/>
              </a:rPr>
              <a:t>annual</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mean</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temperatures</a:t>
            </a:r>
            <a:r>
              <a:rPr lang="fr-FR" sz="1200" b="0" kern="1200" dirty="0" smtClean="0">
                <a:solidFill>
                  <a:schemeClr val="tx1"/>
                </a:solidFill>
                <a:effectLst/>
                <a:latin typeface="+mn-lt"/>
                <a:ea typeface="+mn-ea"/>
                <a:cs typeface="+mn-cs"/>
              </a:rPr>
              <a:t> for CMIP3 and CMIP5 </a:t>
            </a:r>
            <a:r>
              <a:rPr lang="fr-FR" sz="1200" b="0" kern="1200" dirty="0" err="1" smtClean="0">
                <a:solidFill>
                  <a:schemeClr val="tx1"/>
                </a:solidFill>
                <a:effectLst/>
                <a:latin typeface="+mn-lt"/>
                <a:ea typeface="+mn-ea"/>
                <a:cs typeface="+mn-cs"/>
              </a:rPr>
              <a:t>historical</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red</a:t>
            </a:r>
            <a:r>
              <a:rPr lang="fr-FR" sz="1200" b="0" kern="1200" dirty="0" smtClean="0">
                <a:solidFill>
                  <a:schemeClr val="tx1"/>
                </a:solidFill>
                <a:effectLst/>
                <a:latin typeface="+mn-lt"/>
                <a:ea typeface="+mn-ea"/>
                <a:cs typeface="+mn-cs"/>
              </a:rPr>
              <a:t>) and </a:t>
            </a:r>
            <a:r>
              <a:rPr lang="fr-FR" sz="1200" b="0" kern="1200" dirty="0" err="1" smtClean="0">
                <a:solidFill>
                  <a:schemeClr val="tx1"/>
                </a:solidFill>
                <a:effectLst/>
                <a:latin typeface="+mn-lt"/>
                <a:ea typeface="+mn-ea"/>
                <a:cs typeface="+mn-cs"/>
              </a:rPr>
              <a:t>historicalNat</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blue</a:t>
            </a:r>
            <a:r>
              <a:rPr lang="fr-FR" sz="1200" b="0" kern="1200" dirty="0" smtClean="0">
                <a:solidFill>
                  <a:schemeClr val="tx1"/>
                </a:solidFill>
                <a:effectLst/>
                <a:latin typeface="+mn-lt"/>
                <a:ea typeface="+mn-ea"/>
                <a:cs typeface="+mn-cs"/>
              </a:rPr>
              <a:t>) simulations (multi-model </a:t>
            </a:r>
            <a:r>
              <a:rPr lang="fr-FR" sz="1200" b="0" kern="1200" dirty="0" err="1" smtClean="0">
                <a:solidFill>
                  <a:schemeClr val="tx1"/>
                </a:solidFill>
                <a:effectLst/>
                <a:latin typeface="+mn-lt"/>
                <a:ea typeface="+mn-ea"/>
                <a:cs typeface="+mn-cs"/>
              </a:rPr>
              <a:t>means</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shown</a:t>
            </a:r>
            <a:r>
              <a:rPr lang="fr-FR" sz="1200" b="0" kern="1200" dirty="0" smtClean="0">
                <a:solidFill>
                  <a:schemeClr val="tx1"/>
                </a:solidFill>
                <a:effectLst/>
                <a:latin typeface="+mn-lt"/>
                <a:ea typeface="+mn-ea"/>
                <a:cs typeface="+mn-cs"/>
              </a:rPr>
              <a:t> as </a:t>
            </a:r>
            <a:r>
              <a:rPr lang="fr-FR" sz="1200" b="0" kern="1200" dirty="0" err="1" smtClean="0">
                <a:solidFill>
                  <a:schemeClr val="tx1"/>
                </a:solidFill>
                <a:effectLst/>
                <a:latin typeface="+mn-lt"/>
                <a:ea typeface="+mn-ea"/>
                <a:cs typeface="+mn-cs"/>
              </a:rPr>
              <a:t>thick</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lines</a:t>
            </a:r>
            <a:r>
              <a:rPr lang="fr-FR" sz="1200" b="0" kern="1200" dirty="0" smtClean="0">
                <a:solidFill>
                  <a:schemeClr val="tx1"/>
                </a:solidFill>
                <a:effectLst/>
                <a:latin typeface="+mn-lt"/>
                <a:ea typeface="+mn-ea"/>
                <a:cs typeface="+mn-cs"/>
              </a:rPr>
              <a:t>, and 5 to 95% ranges </a:t>
            </a:r>
            <a:r>
              <a:rPr lang="fr-FR" sz="1200" b="0" kern="1200" dirty="0" err="1" smtClean="0">
                <a:solidFill>
                  <a:schemeClr val="tx1"/>
                </a:solidFill>
                <a:effectLst/>
                <a:latin typeface="+mn-lt"/>
                <a:ea typeface="+mn-ea"/>
                <a:cs typeface="+mn-cs"/>
              </a:rPr>
              <a:t>shown</a:t>
            </a:r>
            <a:r>
              <a:rPr lang="fr-FR" sz="1200" b="0" kern="1200" dirty="0" smtClean="0">
                <a:solidFill>
                  <a:schemeClr val="tx1"/>
                </a:solidFill>
                <a:effectLst/>
                <a:latin typeface="+mn-lt"/>
                <a:ea typeface="+mn-ea"/>
                <a:cs typeface="+mn-cs"/>
              </a:rPr>
              <a:t> as </a:t>
            </a:r>
            <a:r>
              <a:rPr lang="fr-FR" sz="1200" b="0" kern="1200" dirty="0" err="1" smtClean="0">
                <a:solidFill>
                  <a:schemeClr val="tx1"/>
                </a:solidFill>
                <a:effectLst/>
                <a:latin typeface="+mn-lt"/>
                <a:ea typeface="+mn-ea"/>
                <a:cs typeface="+mn-cs"/>
              </a:rPr>
              <a:t>thin</a:t>
            </a:r>
            <a:r>
              <a:rPr lang="fr-FR" sz="1200" b="0" kern="1200" dirty="0" smtClean="0">
                <a:solidFill>
                  <a:schemeClr val="tx1"/>
                </a:solidFill>
                <a:effectLst/>
                <a:latin typeface="+mn-lt"/>
                <a:ea typeface="+mn-ea"/>
                <a:cs typeface="+mn-cs"/>
              </a:rPr>
              <a:t> light </a:t>
            </a:r>
            <a:r>
              <a:rPr lang="fr-FR" sz="1200" b="0" kern="1200" dirty="0" err="1" smtClean="0">
                <a:solidFill>
                  <a:schemeClr val="tx1"/>
                </a:solidFill>
                <a:effectLst/>
                <a:latin typeface="+mn-lt"/>
                <a:ea typeface="+mn-ea"/>
                <a:cs typeface="+mn-cs"/>
              </a:rPr>
              <a:t>lines</a:t>
            </a:r>
            <a:r>
              <a:rPr lang="fr-FR" sz="1200" b="0" kern="1200" dirty="0" smtClean="0">
                <a:solidFill>
                  <a:schemeClr val="tx1"/>
                </a:solidFill>
                <a:effectLst/>
                <a:latin typeface="+mn-lt"/>
                <a:ea typeface="+mn-ea"/>
                <a:cs typeface="+mn-cs"/>
              </a:rPr>
              <a:t>) and for Hadley Centre/</a:t>
            </a:r>
            <a:r>
              <a:rPr lang="fr-FR" sz="1200" b="0" kern="1200" dirty="0" err="1" smtClean="0">
                <a:solidFill>
                  <a:schemeClr val="tx1"/>
                </a:solidFill>
                <a:effectLst/>
                <a:latin typeface="+mn-lt"/>
                <a:ea typeface="+mn-ea"/>
                <a:cs typeface="+mn-cs"/>
              </a:rPr>
              <a:t>Climatic</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Research</a:t>
            </a:r>
            <a:r>
              <a:rPr lang="fr-FR" sz="1200" b="0" kern="1200" dirty="0" smtClean="0">
                <a:solidFill>
                  <a:schemeClr val="tx1"/>
                </a:solidFill>
                <a:effectLst/>
                <a:latin typeface="+mn-lt"/>
                <a:ea typeface="+mn-ea"/>
                <a:cs typeface="+mn-cs"/>
              </a:rPr>
              <a:t> Unit </a:t>
            </a:r>
            <a:r>
              <a:rPr lang="fr-FR" sz="1200" b="0" kern="1200" dirty="0" err="1" smtClean="0">
                <a:solidFill>
                  <a:schemeClr val="tx1"/>
                </a:solidFill>
                <a:effectLst/>
                <a:latin typeface="+mn-lt"/>
                <a:ea typeface="+mn-ea"/>
                <a:cs typeface="+mn-cs"/>
              </a:rPr>
              <a:t>gridded</a:t>
            </a:r>
            <a:r>
              <a:rPr lang="fr-FR" sz="1200" b="0" kern="1200" dirty="0" smtClean="0">
                <a:solidFill>
                  <a:schemeClr val="tx1"/>
                </a:solidFill>
                <a:effectLst/>
                <a:latin typeface="+mn-lt"/>
                <a:ea typeface="+mn-ea"/>
                <a:cs typeface="+mn-cs"/>
              </a:rPr>
              <a:t> surface </a:t>
            </a:r>
            <a:r>
              <a:rPr lang="fr-FR" sz="1200" b="0" kern="1200" dirty="0" err="1" smtClean="0">
                <a:solidFill>
                  <a:schemeClr val="tx1"/>
                </a:solidFill>
                <a:effectLst/>
                <a:latin typeface="+mn-lt"/>
                <a:ea typeface="+mn-ea"/>
                <a:cs typeface="+mn-cs"/>
              </a:rPr>
              <a:t>temperature</a:t>
            </a:r>
            <a:r>
              <a:rPr lang="fr-FR" sz="1200" b="0" kern="1200" dirty="0" smtClean="0">
                <a:solidFill>
                  <a:schemeClr val="tx1"/>
                </a:solidFill>
                <a:effectLst/>
                <a:latin typeface="+mn-lt"/>
                <a:ea typeface="+mn-ea"/>
                <a:cs typeface="+mn-cs"/>
              </a:rPr>
              <a:t> data set 4 (HadCRUT4, black). </a:t>
            </a:r>
            <a:r>
              <a:rPr lang="fr-FR" sz="1200" b="0" kern="1200" dirty="0" err="1" smtClean="0">
                <a:solidFill>
                  <a:schemeClr val="tx1"/>
                </a:solidFill>
                <a:effectLst/>
                <a:latin typeface="+mn-lt"/>
                <a:ea typeface="+mn-ea"/>
                <a:cs typeface="+mn-cs"/>
              </a:rPr>
              <a:t>Mean</a:t>
            </a:r>
            <a:r>
              <a:rPr lang="fr-FR" sz="1200" b="0" kern="1200" dirty="0" smtClean="0">
                <a:solidFill>
                  <a:schemeClr val="tx1"/>
                </a:solidFill>
                <a:effectLst/>
                <a:latin typeface="+mn-lt"/>
                <a:ea typeface="+mn-ea"/>
                <a:cs typeface="+mn-cs"/>
              </a:rPr>
              <a:t> tem- </a:t>
            </a:r>
            <a:r>
              <a:rPr lang="fr-FR" sz="1200" b="0" kern="1200" dirty="0" err="1" smtClean="0">
                <a:solidFill>
                  <a:schemeClr val="tx1"/>
                </a:solidFill>
                <a:effectLst/>
                <a:latin typeface="+mn-lt"/>
                <a:ea typeface="+mn-ea"/>
                <a:cs typeface="+mn-cs"/>
              </a:rPr>
              <a:t>peratures</a:t>
            </a:r>
            <a:r>
              <a:rPr lang="fr-FR" sz="1200" b="0" kern="1200" dirty="0" smtClean="0">
                <a:solidFill>
                  <a:schemeClr val="tx1"/>
                </a:solidFill>
                <a:effectLst/>
                <a:latin typeface="+mn-lt"/>
                <a:ea typeface="+mn-ea"/>
                <a:cs typeface="+mn-cs"/>
              </a:rPr>
              <a:t> are </a:t>
            </a:r>
            <a:r>
              <a:rPr lang="fr-FR" sz="1200" b="0" kern="1200" dirty="0" err="1" smtClean="0">
                <a:solidFill>
                  <a:schemeClr val="tx1"/>
                </a:solidFill>
                <a:effectLst/>
                <a:latin typeface="+mn-lt"/>
                <a:ea typeface="+mn-ea"/>
                <a:cs typeface="+mn-cs"/>
              </a:rPr>
              <a:t>shown</a:t>
            </a:r>
            <a:r>
              <a:rPr lang="fr-FR" sz="1200" b="0" kern="1200" dirty="0" smtClean="0">
                <a:solidFill>
                  <a:schemeClr val="tx1"/>
                </a:solidFill>
                <a:effectLst/>
                <a:latin typeface="+mn-lt"/>
                <a:ea typeface="+mn-ea"/>
                <a:cs typeface="+mn-cs"/>
              </a:rPr>
              <a:t> for </a:t>
            </a:r>
            <a:r>
              <a:rPr lang="fr-FR" sz="1200" b="0" kern="1200" dirty="0" err="1" smtClean="0">
                <a:solidFill>
                  <a:schemeClr val="tx1"/>
                </a:solidFill>
                <a:effectLst/>
                <a:latin typeface="+mn-lt"/>
                <a:ea typeface="+mn-ea"/>
                <a:cs typeface="+mn-cs"/>
              </a:rPr>
              <a:t>Antarctica</a:t>
            </a:r>
            <a:r>
              <a:rPr lang="fr-FR" sz="1200" b="0" kern="1200" dirty="0" smtClean="0">
                <a:solidFill>
                  <a:schemeClr val="tx1"/>
                </a:solidFill>
                <a:effectLst/>
                <a:latin typeface="+mn-lt"/>
                <a:ea typeface="+mn-ea"/>
                <a:cs typeface="+mn-cs"/>
              </a:rPr>
              <a:t> and six continental </a:t>
            </a:r>
            <a:r>
              <a:rPr lang="fr-FR" sz="1200" b="0" kern="1200" dirty="0" err="1" smtClean="0">
                <a:solidFill>
                  <a:schemeClr val="tx1"/>
                </a:solidFill>
                <a:effectLst/>
                <a:latin typeface="+mn-lt"/>
                <a:ea typeface="+mn-ea"/>
                <a:cs typeface="+mn-cs"/>
              </a:rPr>
              <a:t>regions</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formed</a:t>
            </a:r>
            <a:r>
              <a:rPr lang="fr-FR" sz="1200" b="0" kern="1200" dirty="0" smtClean="0">
                <a:solidFill>
                  <a:schemeClr val="tx1"/>
                </a:solidFill>
                <a:effectLst/>
                <a:latin typeface="+mn-lt"/>
                <a:ea typeface="+mn-ea"/>
                <a:cs typeface="+mn-cs"/>
              </a:rPr>
              <a:t> by </a:t>
            </a:r>
            <a:r>
              <a:rPr lang="fr-FR" sz="1200" b="0" kern="1200" dirty="0" err="1" smtClean="0">
                <a:solidFill>
                  <a:schemeClr val="tx1"/>
                </a:solidFill>
                <a:effectLst/>
                <a:latin typeface="+mn-lt"/>
                <a:ea typeface="+mn-ea"/>
                <a:cs typeface="+mn-cs"/>
              </a:rPr>
              <a:t>combining</a:t>
            </a:r>
            <a:r>
              <a:rPr lang="fr-FR" sz="1200" b="0" kern="1200" dirty="0" smtClean="0">
                <a:solidFill>
                  <a:schemeClr val="tx1"/>
                </a:solidFill>
                <a:effectLst/>
                <a:latin typeface="+mn-lt"/>
                <a:ea typeface="+mn-ea"/>
                <a:cs typeface="+mn-cs"/>
              </a:rPr>
              <a:t> the </a:t>
            </a:r>
            <a:r>
              <a:rPr lang="fr-FR" sz="1200" b="0" kern="1200" dirty="0" err="1" smtClean="0">
                <a:solidFill>
                  <a:schemeClr val="tx1"/>
                </a:solidFill>
                <a:effectLst/>
                <a:latin typeface="+mn-lt"/>
                <a:ea typeface="+mn-ea"/>
                <a:cs typeface="+mn-cs"/>
              </a:rPr>
              <a:t>sub-continental</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scale</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regions</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defined</a:t>
            </a:r>
            <a:r>
              <a:rPr lang="fr-FR" sz="1200" b="0" kern="1200" dirty="0" smtClean="0">
                <a:solidFill>
                  <a:schemeClr val="tx1"/>
                </a:solidFill>
                <a:effectLst/>
                <a:latin typeface="+mn-lt"/>
                <a:ea typeface="+mn-ea"/>
                <a:cs typeface="+mn-cs"/>
              </a:rPr>
              <a:t> by </a:t>
            </a:r>
            <a:r>
              <a:rPr lang="fr-FR" sz="1200" b="0" kern="1200" dirty="0" err="1" smtClean="0">
                <a:solidFill>
                  <a:schemeClr val="tx1"/>
                </a:solidFill>
                <a:effectLst/>
                <a:latin typeface="+mn-lt"/>
                <a:ea typeface="+mn-ea"/>
                <a:cs typeface="+mn-cs"/>
              </a:rPr>
              <a:t>Seneviratne</a:t>
            </a:r>
            <a:r>
              <a:rPr lang="fr-FR" sz="1200" b="0" kern="1200" dirty="0" smtClean="0">
                <a:solidFill>
                  <a:schemeClr val="tx1"/>
                </a:solidFill>
                <a:effectLst/>
                <a:latin typeface="+mn-lt"/>
                <a:ea typeface="+mn-ea"/>
                <a:cs typeface="+mn-cs"/>
              </a:rPr>
              <a:t> et al. (2012). Temperatures are </a:t>
            </a:r>
            <a:r>
              <a:rPr lang="fr-FR" sz="1200" b="0" kern="1200" dirty="0" err="1" smtClean="0">
                <a:solidFill>
                  <a:schemeClr val="tx1"/>
                </a:solidFill>
                <a:effectLst/>
                <a:latin typeface="+mn-lt"/>
                <a:ea typeface="+mn-ea"/>
                <a:cs typeface="+mn-cs"/>
              </a:rPr>
              <a:t>shown</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with</a:t>
            </a:r>
            <a:r>
              <a:rPr lang="fr-FR" sz="1200" b="0" kern="1200" dirty="0" smtClean="0">
                <a:solidFill>
                  <a:schemeClr val="tx1"/>
                </a:solidFill>
                <a:effectLst/>
                <a:latin typeface="+mn-lt"/>
                <a:ea typeface="+mn-ea"/>
                <a:cs typeface="+mn-cs"/>
              </a:rPr>
              <a:t> respect to 1880–1919 for all </a:t>
            </a:r>
            <a:r>
              <a:rPr lang="fr-FR" sz="1200" b="0" kern="1200" dirty="0" err="1" smtClean="0">
                <a:solidFill>
                  <a:schemeClr val="tx1"/>
                </a:solidFill>
                <a:effectLst/>
                <a:latin typeface="+mn-lt"/>
                <a:ea typeface="+mn-ea"/>
                <a:cs typeface="+mn-cs"/>
              </a:rPr>
              <a:t>regions</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apart</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from</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Antarctica</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where</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temperatures</a:t>
            </a:r>
            <a:r>
              <a:rPr lang="fr-FR" sz="1200" b="0" kern="1200" dirty="0" smtClean="0">
                <a:solidFill>
                  <a:schemeClr val="tx1"/>
                </a:solidFill>
                <a:effectLst/>
                <a:latin typeface="+mn-lt"/>
                <a:ea typeface="+mn-ea"/>
                <a:cs typeface="+mn-cs"/>
              </a:rPr>
              <a:t> are </a:t>
            </a:r>
            <a:r>
              <a:rPr lang="fr-FR" sz="1200" b="0" kern="1200" dirty="0" err="1" smtClean="0">
                <a:solidFill>
                  <a:schemeClr val="tx1"/>
                </a:solidFill>
                <a:effectLst/>
                <a:latin typeface="+mn-lt"/>
                <a:ea typeface="+mn-ea"/>
                <a:cs typeface="+mn-cs"/>
              </a:rPr>
              <a:t>shown</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with</a:t>
            </a:r>
            <a:r>
              <a:rPr lang="fr-FR" sz="1200" b="0" kern="1200" dirty="0" smtClean="0">
                <a:solidFill>
                  <a:schemeClr val="tx1"/>
                </a:solidFill>
                <a:effectLst/>
                <a:latin typeface="+mn-lt"/>
                <a:ea typeface="+mn-ea"/>
                <a:cs typeface="+mn-cs"/>
              </a:rPr>
              <a:t> respect to 1950–2010. (</a:t>
            </a:r>
            <a:r>
              <a:rPr lang="fr-FR" sz="1200" b="0" kern="1200" dirty="0" err="1" smtClean="0">
                <a:solidFill>
                  <a:schemeClr val="tx1"/>
                </a:solidFill>
                <a:effectLst/>
                <a:latin typeface="+mn-lt"/>
                <a:ea typeface="+mn-ea"/>
                <a:cs typeface="+mn-cs"/>
              </a:rPr>
              <a:t>Adapted</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from</a:t>
            </a:r>
            <a:r>
              <a:rPr lang="fr-FR" sz="1200" b="0" kern="1200" dirty="0" smtClean="0">
                <a:solidFill>
                  <a:schemeClr val="tx1"/>
                </a:solidFill>
                <a:effectLst/>
                <a:latin typeface="+mn-lt"/>
                <a:ea typeface="+mn-ea"/>
                <a:cs typeface="+mn-cs"/>
              </a:rPr>
              <a:t> Jones et al., 2013.) </a:t>
            </a:r>
            <a:endParaRPr lang="fr-FR" dirty="0" smtClean="0"/>
          </a:p>
        </p:txBody>
      </p:sp>
      <p:sp>
        <p:nvSpPr>
          <p:cNvPr id="4" name="Espace réservé du numéro de diapositive 3"/>
          <p:cNvSpPr>
            <a:spLocks noGrp="1"/>
          </p:cNvSpPr>
          <p:nvPr>
            <p:ph type="sldNum" sz="quarter" idx="10"/>
          </p:nvPr>
        </p:nvSpPr>
        <p:spPr/>
        <p:txBody>
          <a:bodyPr/>
          <a:lstStyle/>
          <a:p>
            <a:fld id="{7D23126E-A678-884E-861F-C56751BB44DD}" type="slidenum">
              <a:rPr lang="fr-FR" smtClean="0"/>
              <a:t>3</a:t>
            </a:fld>
            <a:endParaRPr lang="fr-FR"/>
          </a:p>
        </p:txBody>
      </p:sp>
    </p:spTree>
    <p:extLst>
      <p:ext uri="{BB962C8B-B14F-4D97-AF65-F5344CB8AC3E}">
        <p14:creationId xmlns:p14="http://schemas.microsoft.com/office/powerpoint/2010/main" val="11013384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	Dans notre étude, nous appliquons deux approches à la régionalisation du climat : one-</a:t>
            </a:r>
            <a:r>
              <a:rPr lang="fr-FR" sz="1200" kern="1200" dirty="0" err="1" smtClean="0">
                <a:solidFill>
                  <a:schemeClr val="tx1"/>
                </a:solidFill>
                <a:effectLst/>
                <a:latin typeface="+mn-lt"/>
                <a:ea typeface="+mn-ea"/>
                <a:cs typeface="+mn-cs"/>
              </a:rPr>
              <a:t>way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nesting</a:t>
            </a:r>
            <a:r>
              <a:rPr lang="fr-FR" sz="1200" kern="1200" dirty="0" smtClean="0">
                <a:solidFill>
                  <a:schemeClr val="tx1"/>
                </a:solidFill>
                <a:effectLst/>
                <a:latin typeface="+mn-lt"/>
                <a:ea typeface="+mn-ea"/>
                <a:cs typeface="+mn-cs"/>
              </a:rPr>
              <a:t> et </a:t>
            </a:r>
            <a:r>
              <a:rPr lang="fr-FR" sz="1200" kern="1200" dirty="0" err="1" smtClean="0">
                <a:solidFill>
                  <a:schemeClr val="tx1"/>
                </a:solidFill>
                <a:effectLst/>
                <a:latin typeface="+mn-lt"/>
                <a:ea typeface="+mn-ea"/>
                <a:cs typeface="+mn-cs"/>
              </a:rPr>
              <a:t>two-way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nesting</a:t>
            </a:r>
            <a:r>
              <a:rPr lang="fr-FR" sz="1200" kern="1200" dirty="0" smtClean="0">
                <a:solidFill>
                  <a:schemeClr val="tx1"/>
                </a:solidFill>
                <a:effectLst/>
                <a:latin typeface="+mn-lt"/>
                <a:ea typeface="+mn-ea"/>
                <a:cs typeface="+mn-cs"/>
              </a:rPr>
              <a:t> (TWN). Cette dernière prend en compte l’interaction entre le GCM et le RCM. L’imbrication à double sens (TWN) est très peu utilisée jusqu’à présent, à cause de la difficulté technique et du coût de calcul </a:t>
            </a:r>
            <a:r>
              <a:rPr lang="fr-FR" sz="1200" i="1" kern="1200" dirty="0" smtClean="0">
                <a:solidFill>
                  <a:schemeClr val="tx1"/>
                </a:solidFill>
                <a:effectLst/>
                <a:latin typeface="+mn-lt"/>
                <a:ea typeface="+mn-ea"/>
                <a:cs typeface="+mn-cs"/>
              </a:rPr>
              <a:t>(Lorenz et al., 2005 ; </a:t>
            </a:r>
            <a:r>
              <a:rPr lang="fr-FR" sz="1200" i="1" kern="1200" dirty="0" err="1" smtClean="0">
                <a:solidFill>
                  <a:schemeClr val="tx1"/>
                </a:solidFill>
                <a:effectLst/>
                <a:latin typeface="+mn-lt"/>
                <a:ea typeface="+mn-ea"/>
                <a:cs typeface="+mn-cs"/>
              </a:rPr>
              <a:t>Rummukanien</a:t>
            </a:r>
            <a:r>
              <a:rPr lang="fr-FR" sz="1200" i="1" kern="1200" dirty="0" smtClean="0">
                <a:solidFill>
                  <a:schemeClr val="tx1"/>
                </a:solidFill>
                <a:effectLst/>
                <a:latin typeface="+mn-lt"/>
                <a:ea typeface="+mn-ea"/>
                <a:cs typeface="+mn-cs"/>
              </a:rPr>
              <a:t>, 2010 ; Giorgi, 2015).</a:t>
            </a:r>
            <a:r>
              <a:rPr lang="fr-FR" sz="1200" kern="1200" dirty="0" smtClean="0">
                <a:solidFill>
                  <a:schemeClr val="tx1"/>
                </a:solidFill>
                <a:effectLst/>
                <a:latin typeface="+mn-lt"/>
                <a:ea typeface="+mn-ea"/>
                <a:cs typeface="+mn-cs"/>
              </a:rPr>
              <a:t> L’étude de </a:t>
            </a:r>
            <a:r>
              <a:rPr lang="fr-FR" sz="1200" i="1" kern="1200" dirty="0" smtClean="0">
                <a:solidFill>
                  <a:schemeClr val="tx1"/>
                </a:solidFill>
                <a:effectLst/>
                <a:latin typeface="+mn-lt"/>
                <a:ea typeface="+mn-ea"/>
                <a:cs typeface="+mn-cs"/>
              </a:rPr>
              <a:t>Lorenz (2005)</a:t>
            </a:r>
            <a:r>
              <a:rPr lang="fr-FR" sz="1200" kern="1200" dirty="0" smtClean="0">
                <a:solidFill>
                  <a:schemeClr val="tx1"/>
                </a:solidFill>
                <a:effectLst/>
                <a:latin typeface="+mn-lt"/>
                <a:ea typeface="+mn-ea"/>
                <a:cs typeface="+mn-cs"/>
              </a:rPr>
              <a:t> a montré qu’en raffinant la région équatoriale pacifique occidentale, le TWN système mène une amélioration de la température de l’atmosphère du climat global. L’erreur systématique en comparant les données ré-analyses, est réduite. L’amélioration est représentée même dans des régions éloignées du domaine du RCM </a:t>
            </a:r>
            <a:r>
              <a:rPr lang="fr-FR" sz="1200" i="1" kern="1200" dirty="0" smtClean="0">
                <a:solidFill>
                  <a:schemeClr val="tx1"/>
                </a:solidFill>
                <a:effectLst/>
                <a:latin typeface="+mn-lt"/>
                <a:ea typeface="+mn-ea"/>
                <a:cs typeface="+mn-cs"/>
              </a:rPr>
              <a:t>(Lorenz et al., 2005)</a:t>
            </a:r>
            <a:r>
              <a:rPr lang="fr-FR" sz="1200" kern="1200" dirty="0" smtClean="0">
                <a:solidFill>
                  <a:schemeClr val="tx1"/>
                </a:solidFill>
                <a:effectLst/>
                <a:latin typeface="+mn-lt"/>
                <a:ea typeface="+mn-ea"/>
                <a:cs typeface="+mn-cs"/>
              </a:rPr>
              <a:t>. </a:t>
            </a:r>
          </a:p>
          <a:p>
            <a:r>
              <a:rPr lang="fr-FR" sz="1200" i="1" kern="1200" dirty="0" smtClean="0">
                <a:solidFill>
                  <a:schemeClr val="tx1"/>
                </a:solidFill>
                <a:effectLst/>
                <a:latin typeface="+mn-lt"/>
                <a:ea typeface="+mn-ea"/>
                <a:cs typeface="+mn-cs"/>
              </a:rPr>
              <a:t>Le projet CORDEX est le premier projet international sur la modélisation régionale qui une grande contribution à la communauté RCM (Jacob et al., 2014 ; </a:t>
            </a:r>
            <a:r>
              <a:rPr lang="fr-FR" sz="1200" i="1" kern="1200" dirty="0" err="1" smtClean="0">
                <a:solidFill>
                  <a:schemeClr val="tx1"/>
                </a:solidFill>
                <a:effectLst/>
                <a:latin typeface="+mn-lt"/>
                <a:ea typeface="+mn-ea"/>
                <a:cs typeface="+mn-cs"/>
              </a:rPr>
              <a:t>Vautard</a:t>
            </a:r>
            <a:r>
              <a:rPr lang="fr-FR" sz="1200" i="1" kern="1200" dirty="0" smtClean="0">
                <a:solidFill>
                  <a:schemeClr val="tx1"/>
                </a:solidFill>
                <a:effectLst/>
                <a:latin typeface="+mn-lt"/>
                <a:ea typeface="+mn-ea"/>
                <a:cs typeface="+mn-cs"/>
              </a:rPr>
              <a:t> et al., 2013 ; Wong et al., 2017 ; </a:t>
            </a:r>
            <a:r>
              <a:rPr lang="fr-FR" sz="1200" i="1" kern="1200" dirty="0" err="1" smtClean="0">
                <a:solidFill>
                  <a:schemeClr val="tx1"/>
                </a:solidFill>
                <a:effectLst/>
                <a:latin typeface="+mn-lt"/>
                <a:ea typeface="+mn-ea"/>
                <a:cs typeface="+mn-cs"/>
              </a:rPr>
              <a:t>Kotlarski</a:t>
            </a:r>
            <a:r>
              <a:rPr lang="fr-FR" sz="1200" i="1" kern="1200" dirty="0" smtClean="0">
                <a:solidFill>
                  <a:schemeClr val="tx1"/>
                </a:solidFill>
                <a:effectLst/>
                <a:latin typeface="+mn-lt"/>
                <a:ea typeface="+mn-ea"/>
                <a:cs typeface="+mn-cs"/>
              </a:rPr>
              <a:t> et al., 2014 ; </a:t>
            </a:r>
            <a:r>
              <a:rPr lang="fr-FR" sz="1200" i="1" kern="1200" dirty="0" err="1" smtClean="0">
                <a:solidFill>
                  <a:schemeClr val="tx1"/>
                </a:solidFill>
                <a:effectLst/>
                <a:latin typeface="+mn-lt"/>
                <a:ea typeface="+mn-ea"/>
                <a:cs typeface="+mn-cs"/>
              </a:rPr>
              <a:t>Nikulin</a:t>
            </a:r>
            <a:r>
              <a:rPr lang="fr-FR" sz="1200" i="1" kern="1200" dirty="0" smtClean="0">
                <a:solidFill>
                  <a:schemeClr val="tx1"/>
                </a:solidFill>
                <a:effectLst/>
                <a:latin typeface="+mn-lt"/>
                <a:ea typeface="+mn-ea"/>
                <a:cs typeface="+mn-cs"/>
              </a:rPr>
              <a:t> et al., 2012 ; </a:t>
            </a:r>
            <a:r>
              <a:rPr lang="fr-FR" sz="1200" i="1" kern="1200" dirty="0" err="1" smtClean="0">
                <a:solidFill>
                  <a:schemeClr val="tx1"/>
                </a:solidFill>
                <a:effectLst/>
                <a:latin typeface="+mn-lt"/>
                <a:ea typeface="+mn-ea"/>
                <a:cs typeface="+mn-cs"/>
              </a:rPr>
              <a:t>Ruti</a:t>
            </a:r>
            <a:r>
              <a:rPr lang="fr-FR" sz="1200" i="1" kern="1200" dirty="0" smtClean="0">
                <a:solidFill>
                  <a:schemeClr val="tx1"/>
                </a:solidFill>
                <a:effectLst/>
                <a:latin typeface="+mn-lt"/>
                <a:ea typeface="+mn-ea"/>
                <a:cs typeface="+mn-cs"/>
              </a:rPr>
              <a:t> et al., 2016 ; Giorgi et al., 2015). Il applique sur 14 domaines découpés qui couvrent l’ensemble du globe. Il est développé pour le but de mettre en place les coordinations des projections régionales au monde d’entier et de favoriser la communication ainsi l’échange de connaissances avec les utilisateurs de </a:t>
            </a:r>
            <a:r>
              <a:rPr lang="fr-FR" sz="1200" i="1" kern="1200" dirty="0" err="1" smtClean="0">
                <a:solidFill>
                  <a:schemeClr val="tx1"/>
                </a:solidFill>
                <a:effectLst/>
                <a:latin typeface="+mn-lt"/>
                <a:ea typeface="+mn-ea"/>
                <a:cs typeface="+mn-cs"/>
              </a:rPr>
              <a:t>RCMs</a:t>
            </a:r>
            <a:r>
              <a:rPr lang="fr-FR" sz="1200" i="1" kern="1200" dirty="0" smtClean="0">
                <a:solidFill>
                  <a:schemeClr val="tx1"/>
                </a:solidFill>
                <a:effectLst/>
                <a:latin typeface="+mn-lt"/>
                <a:ea typeface="+mn-ea"/>
                <a:cs typeface="+mn-cs"/>
              </a:rPr>
              <a:t> (Giorgi et al., 2015).</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7D23126E-A678-884E-861F-C56751BB44DD}" type="slidenum">
              <a:rPr lang="fr-FR" smtClean="0"/>
              <a:t>31</a:t>
            </a:fld>
            <a:endParaRPr lang="fr-FR"/>
          </a:p>
        </p:txBody>
      </p:sp>
    </p:spTree>
    <p:extLst>
      <p:ext uri="{BB962C8B-B14F-4D97-AF65-F5344CB8AC3E}">
        <p14:creationId xmlns:p14="http://schemas.microsoft.com/office/powerpoint/2010/main" val="10027475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	Dans notre étude, nous appliquons deux approches à la régionalisation du climat : one-</a:t>
            </a:r>
            <a:r>
              <a:rPr lang="fr-FR" sz="1200" kern="1200" dirty="0" err="1" smtClean="0">
                <a:solidFill>
                  <a:schemeClr val="tx1"/>
                </a:solidFill>
                <a:effectLst/>
                <a:latin typeface="+mn-lt"/>
                <a:ea typeface="+mn-ea"/>
                <a:cs typeface="+mn-cs"/>
              </a:rPr>
              <a:t>way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nesting</a:t>
            </a:r>
            <a:r>
              <a:rPr lang="fr-FR" sz="1200" kern="1200" dirty="0" smtClean="0">
                <a:solidFill>
                  <a:schemeClr val="tx1"/>
                </a:solidFill>
                <a:effectLst/>
                <a:latin typeface="+mn-lt"/>
                <a:ea typeface="+mn-ea"/>
                <a:cs typeface="+mn-cs"/>
              </a:rPr>
              <a:t> et </a:t>
            </a:r>
            <a:r>
              <a:rPr lang="fr-FR" sz="1200" kern="1200" dirty="0" err="1" smtClean="0">
                <a:solidFill>
                  <a:schemeClr val="tx1"/>
                </a:solidFill>
                <a:effectLst/>
                <a:latin typeface="+mn-lt"/>
                <a:ea typeface="+mn-ea"/>
                <a:cs typeface="+mn-cs"/>
              </a:rPr>
              <a:t>two-way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nesting</a:t>
            </a:r>
            <a:r>
              <a:rPr lang="fr-FR" sz="1200" kern="1200" dirty="0" smtClean="0">
                <a:solidFill>
                  <a:schemeClr val="tx1"/>
                </a:solidFill>
                <a:effectLst/>
                <a:latin typeface="+mn-lt"/>
                <a:ea typeface="+mn-ea"/>
                <a:cs typeface="+mn-cs"/>
              </a:rPr>
              <a:t> (TWN). Cette dernière prend en compte l’interaction entre le GCM et le RCM. L’imbrication à double sens (TWN) est très peu utilisée jusqu’à présent, à cause de la difficulté technique et du coût de calcul </a:t>
            </a:r>
            <a:r>
              <a:rPr lang="fr-FR" sz="1200" i="1" kern="1200" dirty="0" smtClean="0">
                <a:solidFill>
                  <a:schemeClr val="tx1"/>
                </a:solidFill>
                <a:effectLst/>
                <a:latin typeface="+mn-lt"/>
                <a:ea typeface="+mn-ea"/>
                <a:cs typeface="+mn-cs"/>
              </a:rPr>
              <a:t>(Lorenz et al., 2005 ; </a:t>
            </a:r>
            <a:r>
              <a:rPr lang="fr-FR" sz="1200" i="1" kern="1200" dirty="0" err="1" smtClean="0">
                <a:solidFill>
                  <a:schemeClr val="tx1"/>
                </a:solidFill>
                <a:effectLst/>
                <a:latin typeface="+mn-lt"/>
                <a:ea typeface="+mn-ea"/>
                <a:cs typeface="+mn-cs"/>
              </a:rPr>
              <a:t>Rummukanien</a:t>
            </a:r>
            <a:r>
              <a:rPr lang="fr-FR" sz="1200" i="1" kern="1200" dirty="0" smtClean="0">
                <a:solidFill>
                  <a:schemeClr val="tx1"/>
                </a:solidFill>
                <a:effectLst/>
                <a:latin typeface="+mn-lt"/>
                <a:ea typeface="+mn-ea"/>
                <a:cs typeface="+mn-cs"/>
              </a:rPr>
              <a:t>, 2010 ; Giorgi, 2015).</a:t>
            </a:r>
            <a:r>
              <a:rPr lang="fr-FR" sz="1200" kern="1200" dirty="0" smtClean="0">
                <a:solidFill>
                  <a:schemeClr val="tx1"/>
                </a:solidFill>
                <a:effectLst/>
                <a:latin typeface="+mn-lt"/>
                <a:ea typeface="+mn-ea"/>
                <a:cs typeface="+mn-cs"/>
              </a:rPr>
              <a:t> L’étude de </a:t>
            </a:r>
            <a:r>
              <a:rPr lang="fr-FR" sz="1200" i="1" kern="1200" dirty="0" smtClean="0">
                <a:solidFill>
                  <a:schemeClr val="tx1"/>
                </a:solidFill>
                <a:effectLst/>
                <a:latin typeface="+mn-lt"/>
                <a:ea typeface="+mn-ea"/>
                <a:cs typeface="+mn-cs"/>
              </a:rPr>
              <a:t>Lorenz (2005)</a:t>
            </a:r>
            <a:r>
              <a:rPr lang="fr-FR" sz="1200" kern="1200" dirty="0" smtClean="0">
                <a:solidFill>
                  <a:schemeClr val="tx1"/>
                </a:solidFill>
                <a:effectLst/>
                <a:latin typeface="+mn-lt"/>
                <a:ea typeface="+mn-ea"/>
                <a:cs typeface="+mn-cs"/>
              </a:rPr>
              <a:t> a montré qu’en raffinant la région équatoriale pacifique occidentale, le TWN système mène une amélioration de la température de l’atmosphère du climat global. L’erreur systématique en comparant les données ré-analyses, est réduite. L’amélioration est représentée même dans des régions éloignées du domaine du RCM </a:t>
            </a:r>
            <a:r>
              <a:rPr lang="fr-FR" sz="1200" i="1" kern="1200" dirty="0" smtClean="0">
                <a:solidFill>
                  <a:schemeClr val="tx1"/>
                </a:solidFill>
                <a:effectLst/>
                <a:latin typeface="+mn-lt"/>
                <a:ea typeface="+mn-ea"/>
                <a:cs typeface="+mn-cs"/>
              </a:rPr>
              <a:t>(Lorenz et al., 2005)</a:t>
            </a:r>
            <a:r>
              <a:rPr lang="fr-FR" sz="1200" kern="1200" dirty="0" smtClean="0">
                <a:solidFill>
                  <a:schemeClr val="tx1"/>
                </a:solidFill>
                <a:effectLst/>
                <a:latin typeface="+mn-lt"/>
                <a:ea typeface="+mn-ea"/>
                <a:cs typeface="+mn-cs"/>
              </a:rPr>
              <a:t>. </a:t>
            </a:r>
          </a:p>
          <a:p>
            <a:r>
              <a:rPr lang="fr-FR" sz="1200" i="1" kern="1200" dirty="0" smtClean="0">
                <a:solidFill>
                  <a:schemeClr val="tx1"/>
                </a:solidFill>
                <a:effectLst/>
                <a:latin typeface="+mn-lt"/>
                <a:ea typeface="+mn-ea"/>
                <a:cs typeface="+mn-cs"/>
              </a:rPr>
              <a:t>Le projet CORDEX est le premier projet international sur la modélisation régionale qui une grande contribution à la communauté RCM (Jacob et al., 2014 ; </a:t>
            </a:r>
            <a:r>
              <a:rPr lang="fr-FR" sz="1200" i="1" kern="1200" dirty="0" err="1" smtClean="0">
                <a:solidFill>
                  <a:schemeClr val="tx1"/>
                </a:solidFill>
                <a:effectLst/>
                <a:latin typeface="+mn-lt"/>
                <a:ea typeface="+mn-ea"/>
                <a:cs typeface="+mn-cs"/>
              </a:rPr>
              <a:t>Vautard</a:t>
            </a:r>
            <a:r>
              <a:rPr lang="fr-FR" sz="1200" i="1" kern="1200" dirty="0" smtClean="0">
                <a:solidFill>
                  <a:schemeClr val="tx1"/>
                </a:solidFill>
                <a:effectLst/>
                <a:latin typeface="+mn-lt"/>
                <a:ea typeface="+mn-ea"/>
                <a:cs typeface="+mn-cs"/>
              </a:rPr>
              <a:t> et al., 2013 ; Wong et al., 2017 ; </a:t>
            </a:r>
            <a:r>
              <a:rPr lang="fr-FR" sz="1200" i="1" kern="1200" dirty="0" err="1" smtClean="0">
                <a:solidFill>
                  <a:schemeClr val="tx1"/>
                </a:solidFill>
                <a:effectLst/>
                <a:latin typeface="+mn-lt"/>
                <a:ea typeface="+mn-ea"/>
                <a:cs typeface="+mn-cs"/>
              </a:rPr>
              <a:t>Kotlarski</a:t>
            </a:r>
            <a:r>
              <a:rPr lang="fr-FR" sz="1200" i="1" kern="1200" dirty="0" smtClean="0">
                <a:solidFill>
                  <a:schemeClr val="tx1"/>
                </a:solidFill>
                <a:effectLst/>
                <a:latin typeface="+mn-lt"/>
                <a:ea typeface="+mn-ea"/>
                <a:cs typeface="+mn-cs"/>
              </a:rPr>
              <a:t> et al., 2014 ; </a:t>
            </a:r>
            <a:r>
              <a:rPr lang="fr-FR" sz="1200" i="1" kern="1200" dirty="0" err="1" smtClean="0">
                <a:solidFill>
                  <a:schemeClr val="tx1"/>
                </a:solidFill>
                <a:effectLst/>
                <a:latin typeface="+mn-lt"/>
                <a:ea typeface="+mn-ea"/>
                <a:cs typeface="+mn-cs"/>
              </a:rPr>
              <a:t>Nikulin</a:t>
            </a:r>
            <a:r>
              <a:rPr lang="fr-FR" sz="1200" i="1" kern="1200" dirty="0" smtClean="0">
                <a:solidFill>
                  <a:schemeClr val="tx1"/>
                </a:solidFill>
                <a:effectLst/>
                <a:latin typeface="+mn-lt"/>
                <a:ea typeface="+mn-ea"/>
                <a:cs typeface="+mn-cs"/>
              </a:rPr>
              <a:t> et al., 2012 ; </a:t>
            </a:r>
            <a:r>
              <a:rPr lang="fr-FR" sz="1200" i="1" kern="1200" dirty="0" err="1" smtClean="0">
                <a:solidFill>
                  <a:schemeClr val="tx1"/>
                </a:solidFill>
                <a:effectLst/>
                <a:latin typeface="+mn-lt"/>
                <a:ea typeface="+mn-ea"/>
                <a:cs typeface="+mn-cs"/>
              </a:rPr>
              <a:t>Ruti</a:t>
            </a:r>
            <a:r>
              <a:rPr lang="fr-FR" sz="1200" i="1" kern="1200" dirty="0" smtClean="0">
                <a:solidFill>
                  <a:schemeClr val="tx1"/>
                </a:solidFill>
                <a:effectLst/>
                <a:latin typeface="+mn-lt"/>
                <a:ea typeface="+mn-ea"/>
                <a:cs typeface="+mn-cs"/>
              </a:rPr>
              <a:t> et al., 2016 ; Giorgi et al., 2015). Il applique sur 14 domaines découpés qui couvrent l’ensemble du globe. Il est développé pour le but de mettre en place les coordinations des projections régionales au monde d’entier et de favoriser la communication ainsi l’échange de connaissances avec les utilisateurs de </a:t>
            </a:r>
            <a:r>
              <a:rPr lang="fr-FR" sz="1200" i="1" kern="1200" dirty="0" err="1" smtClean="0">
                <a:solidFill>
                  <a:schemeClr val="tx1"/>
                </a:solidFill>
                <a:effectLst/>
                <a:latin typeface="+mn-lt"/>
                <a:ea typeface="+mn-ea"/>
                <a:cs typeface="+mn-cs"/>
              </a:rPr>
              <a:t>RCMs</a:t>
            </a:r>
            <a:r>
              <a:rPr lang="fr-FR" sz="1200" i="1" kern="1200" dirty="0" smtClean="0">
                <a:solidFill>
                  <a:schemeClr val="tx1"/>
                </a:solidFill>
                <a:effectLst/>
                <a:latin typeface="+mn-lt"/>
                <a:ea typeface="+mn-ea"/>
                <a:cs typeface="+mn-cs"/>
              </a:rPr>
              <a:t> (Giorgi et al., 2015).</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7D23126E-A678-884E-861F-C56751BB44DD}" type="slidenum">
              <a:rPr lang="fr-FR" smtClean="0"/>
              <a:t>32</a:t>
            </a:fld>
            <a:endParaRPr lang="fr-FR"/>
          </a:p>
        </p:txBody>
      </p:sp>
    </p:spTree>
    <p:extLst>
      <p:ext uri="{BB962C8B-B14F-4D97-AF65-F5344CB8AC3E}">
        <p14:creationId xmlns:p14="http://schemas.microsoft.com/office/powerpoint/2010/main" val="642091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dirty="0" smtClean="0">
                <a:latin typeface="Arial" charset="0"/>
                <a:ea typeface="Arial" charset="0"/>
                <a:cs typeface="Arial" charset="0"/>
              </a:rPr>
              <a:t>- Choix du scénario</a:t>
            </a:r>
          </a:p>
          <a:p>
            <a:pPr marL="171450" indent="-171450">
              <a:buFontTx/>
              <a:buChar char="-"/>
            </a:pPr>
            <a:r>
              <a:rPr lang="fr-FR" sz="1200" dirty="0" smtClean="0">
                <a:latin typeface="Arial" charset="0"/>
                <a:ea typeface="Arial" charset="0"/>
                <a:cs typeface="Arial" charset="0"/>
              </a:rPr>
              <a:t>Différence de sensibilité climatique</a:t>
            </a:r>
          </a:p>
          <a:p>
            <a:pPr marL="171450" indent="-171450">
              <a:buFontTx/>
              <a:buChar char="-"/>
            </a:pPr>
            <a:endParaRPr lang="fr-FR" sz="1200" dirty="0" smtClean="0">
              <a:latin typeface="Arial" charset="0"/>
              <a:ea typeface="Arial" charset="0"/>
              <a:cs typeface="Arial" charset="0"/>
            </a:endParaRPr>
          </a:p>
          <a:p>
            <a:r>
              <a:rPr lang="fr-FR" sz="1200" kern="1200" dirty="0" smtClean="0">
                <a:solidFill>
                  <a:schemeClr val="tx1"/>
                </a:solidFill>
                <a:latin typeface="+mn-lt"/>
                <a:ea typeface="+mn-ea"/>
                <a:cs typeface="+mn-cs"/>
              </a:rPr>
              <a:t>Exprimé en W/m2, un forçage radiatif est un changement du bilan radiatif (différence entre le rayonnement entrant et le rayonnement sortant) au sommet de la troposphère (situé entre 10 et 16 km d’altitude), dû à un changement d’un des facteurs d’évolution du climat – comme la concentration des gaz à effet de serre.</a:t>
            </a:r>
          </a:p>
          <a:p>
            <a:r>
              <a:rPr lang="sk-SK" sz="1200" kern="1200" dirty="0" smtClean="0">
                <a:solidFill>
                  <a:schemeClr val="tx1"/>
                </a:solidFill>
                <a:latin typeface="+mn-lt"/>
                <a:ea typeface="+mn-ea"/>
                <a:cs typeface="+mn-cs"/>
              </a:rPr>
              <a:t> </a:t>
            </a:r>
          </a:p>
          <a:p>
            <a:r>
              <a:rPr lang="sk-SK" sz="1200" b="1" kern="1200" dirty="0" err="1" smtClean="0">
                <a:solidFill>
                  <a:schemeClr val="tx1"/>
                </a:solidFill>
                <a:latin typeface="+mn-lt"/>
                <a:ea typeface="+mn-ea"/>
                <a:cs typeface="+mn-cs"/>
              </a:rPr>
              <a:t>Nom</a:t>
            </a:r>
            <a:r>
              <a:rPr lang="sk-SK" sz="1200" b="0" kern="1200" dirty="0" smtClean="0">
                <a:solidFill>
                  <a:schemeClr val="tx1"/>
                </a:solidFill>
                <a:latin typeface="+mn-lt"/>
                <a:ea typeface="+mn-ea"/>
                <a:cs typeface="+mn-cs"/>
              </a:rPr>
              <a:t>	</a:t>
            </a:r>
            <a:r>
              <a:rPr lang="sk-SK" sz="1200" b="1" kern="1200" dirty="0" err="1" smtClean="0">
                <a:solidFill>
                  <a:schemeClr val="tx1"/>
                </a:solidFill>
                <a:latin typeface="+mn-lt"/>
                <a:ea typeface="+mn-ea"/>
                <a:cs typeface="+mn-cs"/>
              </a:rPr>
              <a:t>Forçage</a:t>
            </a:r>
            <a:r>
              <a:rPr lang="sk-SK" sz="1200" b="1" kern="1200" dirty="0" smtClean="0">
                <a:solidFill>
                  <a:schemeClr val="tx1"/>
                </a:solidFill>
                <a:latin typeface="+mn-lt"/>
                <a:ea typeface="+mn-ea"/>
                <a:cs typeface="+mn-cs"/>
              </a:rPr>
              <a:t> </a:t>
            </a:r>
            <a:r>
              <a:rPr lang="sk-SK" sz="1200" b="1" kern="1200" dirty="0" err="1" smtClean="0">
                <a:solidFill>
                  <a:schemeClr val="tx1"/>
                </a:solidFill>
                <a:latin typeface="+mn-lt"/>
                <a:ea typeface="+mn-ea"/>
                <a:cs typeface="+mn-cs"/>
              </a:rPr>
              <a:t>radiatif</a:t>
            </a:r>
            <a:r>
              <a:rPr lang="sk-SK" sz="1200" b="0" kern="1200" dirty="0" smtClean="0">
                <a:solidFill>
                  <a:schemeClr val="tx1"/>
                </a:solidFill>
                <a:latin typeface="+mn-lt"/>
                <a:ea typeface="+mn-ea"/>
                <a:cs typeface="+mn-cs"/>
              </a:rPr>
              <a:t>	</a:t>
            </a:r>
            <a:r>
              <a:rPr lang="sk-SK" sz="1200" b="1" kern="1200" dirty="0" err="1" smtClean="0">
                <a:solidFill>
                  <a:schemeClr val="tx1"/>
                </a:solidFill>
                <a:latin typeface="+mn-lt"/>
                <a:ea typeface="+mn-ea"/>
                <a:cs typeface="+mn-cs"/>
              </a:rPr>
              <a:t>Concentration</a:t>
            </a:r>
            <a:r>
              <a:rPr lang="sk-SK" sz="1200" b="1" kern="1200" dirty="0" smtClean="0">
                <a:solidFill>
                  <a:schemeClr val="tx1"/>
                </a:solidFill>
                <a:latin typeface="+mn-lt"/>
                <a:ea typeface="+mn-ea"/>
                <a:cs typeface="+mn-cs"/>
              </a:rPr>
              <a:t> (</a:t>
            </a:r>
            <a:r>
              <a:rPr lang="sk-SK" sz="1200" b="1" kern="1200" dirty="0" err="1" smtClean="0">
                <a:solidFill>
                  <a:schemeClr val="tx1"/>
                </a:solidFill>
                <a:latin typeface="+mn-lt"/>
                <a:ea typeface="+mn-ea"/>
                <a:cs typeface="+mn-cs"/>
              </a:rPr>
              <a:t>ppm</a:t>
            </a:r>
            <a:r>
              <a:rPr lang="sk-SK" sz="1200" b="1" kern="1200" dirty="0" smtClean="0">
                <a:solidFill>
                  <a:schemeClr val="tx1"/>
                </a:solidFill>
                <a:latin typeface="+mn-lt"/>
                <a:ea typeface="+mn-ea"/>
                <a:cs typeface="+mn-cs"/>
              </a:rPr>
              <a:t>)</a:t>
            </a:r>
            <a:r>
              <a:rPr lang="sk-SK" sz="1200" b="0" kern="1200" dirty="0" smtClean="0">
                <a:solidFill>
                  <a:schemeClr val="tx1"/>
                </a:solidFill>
                <a:latin typeface="+mn-lt"/>
                <a:ea typeface="+mn-ea"/>
                <a:cs typeface="+mn-cs"/>
              </a:rPr>
              <a:t>	</a:t>
            </a:r>
            <a:r>
              <a:rPr lang="sk-SK" sz="1200" b="1" kern="1200" dirty="0" err="1" smtClean="0">
                <a:solidFill>
                  <a:schemeClr val="tx1"/>
                </a:solidFill>
                <a:latin typeface="+mn-lt"/>
                <a:ea typeface="+mn-ea"/>
                <a:cs typeface="+mn-cs"/>
              </a:rPr>
              <a:t>Trajectoire</a:t>
            </a:r>
            <a:r>
              <a:rPr lang="sk-SK" sz="1200" b="0" kern="1200" dirty="0" smtClean="0">
                <a:solidFill>
                  <a:schemeClr val="tx1"/>
                </a:solidFill>
                <a:latin typeface="+mn-lt"/>
                <a:ea typeface="+mn-ea"/>
                <a:cs typeface="+mn-cs"/>
              </a:rPr>
              <a:t>	</a:t>
            </a:r>
          </a:p>
          <a:p>
            <a:r>
              <a:rPr lang="fr-FR" sz="1200" b="0" kern="1200" dirty="0" smtClean="0">
                <a:solidFill>
                  <a:schemeClr val="tx1"/>
                </a:solidFill>
                <a:latin typeface="+mn-lt"/>
                <a:ea typeface="+mn-ea"/>
                <a:cs typeface="+mn-cs"/>
              </a:rPr>
              <a:t>RCP8.5	&gt;8,5W.m-2 en 2100	&gt;1370 eq-CO2  en 2100	croissante	</a:t>
            </a:r>
          </a:p>
          <a:p>
            <a:r>
              <a:rPr lang="fr-FR" sz="1200" b="0" kern="1200" dirty="0" smtClean="0">
                <a:solidFill>
                  <a:schemeClr val="tx1"/>
                </a:solidFill>
                <a:latin typeface="+mn-lt"/>
                <a:ea typeface="+mn-ea"/>
                <a:cs typeface="+mn-cs"/>
              </a:rPr>
              <a:t>RCP6.0	~6W.m-2 au niveau de stabilisation après 2100	~850 eq-CO2 au niveau de stabilisation après 2100	Stabilisation sans dépassement	</a:t>
            </a:r>
          </a:p>
          <a:p>
            <a:r>
              <a:rPr lang="fr-FR" sz="1200" b="0" kern="1200" dirty="0" smtClean="0">
                <a:solidFill>
                  <a:schemeClr val="tx1"/>
                </a:solidFill>
                <a:latin typeface="+mn-lt"/>
                <a:ea typeface="+mn-ea"/>
                <a:cs typeface="+mn-cs"/>
              </a:rPr>
              <a:t>RCP4.5	~4,5W.m-2 au niveau de stabilisation après 2100	~660 eq-CO2 au niveau de stabilisation après 2100	Stabilisation sans dépassement	</a:t>
            </a:r>
          </a:p>
          <a:p>
            <a:r>
              <a:rPr lang="fr-FR" sz="1200" b="0" kern="1200" dirty="0" smtClean="0">
                <a:solidFill>
                  <a:schemeClr val="tx1"/>
                </a:solidFill>
                <a:latin typeface="+mn-lt"/>
                <a:ea typeface="+mn-ea"/>
                <a:cs typeface="+mn-cs"/>
              </a:rPr>
              <a:t>RCP2.6	Pic à ~3W.m-2 avant 2100 puis déclin	Pic ~490 eq-CO2 avant 2100 puis déclin	Pic puis déclin	</a:t>
            </a:r>
          </a:p>
          <a:p>
            <a:endParaRPr lang="sk-SK" sz="1200" b="0" kern="1200" dirty="0" smtClean="0">
              <a:solidFill>
                <a:schemeClr val="tx1"/>
              </a:solidFill>
              <a:latin typeface="+mn-lt"/>
              <a:ea typeface="+mn-ea"/>
              <a:cs typeface="+mn-cs"/>
            </a:endParaRPr>
          </a:p>
          <a:p>
            <a:r>
              <a:rPr lang="sk-SK" sz="1200" b="0" kern="1200" dirty="0" smtClean="0">
                <a:solidFill>
                  <a:schemeClr val="tx1"/>
                </a:solidFill>
                <a:latin typeface="+mn-lt"/>
                <a:ea typeface="+mn-ea"/>
                <a:cs typeface="+mn-cs"/>
              </a:rPr>
              <a:t>Si </a:t>
            </a:r>
            <a:r>
              <a:rPr lang="sk-SK" sz="1200" b="0" kern="1200" dirty="0" err="1" smtClean="0">
                <a:solidFill>
                  <a:schemeClr val="tx1"/>
                </a:solidFill>
                <a:latin typeface="+mn-lt"/>
                <a:ea typeface="+mn-ea"/>
                <a:cs typeface="+mn-cs"/>
              </a:rPr>
              <a:t>l’on</a:t>
            </a:r>
            <a:r>
              <a:rPr lang="sk-SK" sz="1200" b="0" kern="1200" dirty="0" smtClean="0">
                <a:solidFill>
                  <a:schemeClr val="tx1"/>
                </a:solidFill>
                <a:latin typeface="+mn-lt"/>
                <a:ea typeface="+mn-ea"/>
                <a:cs typeface="+mn-cs"/>
              </a:rPr>
              <a:t> </a:t>
            </a:r>
            <a:r>
              <a:rPr lang="sk-SK" sz="1200" b="0" kern="1200" dirty="0" err="1" smtClean="0">
                <a:solidFill>
                  <a:schemeClr val="tx1"/>
                </a:solidFill>
                <a:latin typeface="+mn-lt"/>
                <a:ea typeface="+mn-ea"/>
                <a:cs typeface="+mn-cs"/>
              </a:rPr>
              <a:t>compare</a:t>
            </a:r>
            <a:r>
              <a:rPr lang="sk-SK" sz="1200" b="0" kern="1200" dirty="0" smtClean="0">
                <a:solidFill>
                  <a:schemeClr val="tx1"/>
                </a:solidFill>
                <a:latin typeface="+mn-lt"/>
                <a:ea typeface="+mn-ea"/>
                <a:cs typeface="+mn-cs"/>
              </a:rPr>
              <a:t> les </a:t>
            </a:r>
            <a:r>
              <a:rPr lang="sk-SK" sz="1200" b="0" kern="1200" dirty="0" err="1" smtClean="0">
                <a:solidFill>
                  <a:schemeClr val="tx1"/>
                </a:solidFill>
                <a:latin typeface="+mn-lt"/>
                <a:ea typeface="+mn-ea"/>
                <a:cs typeface="+mn-cs"/>
              </a:rPr>
              <a:t>scénarios</a:t>
            </a:r>
            <a:r>
              <a:rPr lang="sk-SK" sz="1200" b="0" kern="1200" dirty="0" smtClean="0">
                <a:solidFill>
                  <a:schemeClr val="tx1"/>
                </a:solidFill>
                <a:latin typeface="+mn-lt"/>
                <a:ea typeface="+mn-ea"/>
                <a:cs typeface="+mn-cs"/>
              </a:rPr>
              <a:t> RCP </a:t>
            </a:r>
            <a:r>
              <a:rPr lang="sk-SK" sz="1200" b="0" kern="1200" dirty="0" err="1" smtClean="0">
                <a:solidFill>
                  <a:schemeClr val="tx1"/>
                </a:solidFill>
                <a:latin typeface="+mn-lt"/>
                <a:ea typeface="+mn-ea"/>
                <a:cs typeface="+mn-cs"/>
              </a:rPr>
              <a:t>aux</a:t>
            </a:r>
            <a:r>
              <a:rPr lang="sk-SK" sz="1200" b="0" kern="1200" dirty="0" smtClean="0">
                <a:solidFill>
                  <a:schemeClr val="tx1"/>
                </a:solidFill>
                <a:latin typeface="+mn-lt"/>
                <a:ea typeface="+mn-ea"/>
                <a:cs typeface="+mn-cs"/>
              </a:rPr>
              <a:t> </a:t>
            </a:r>
            <a:r>
              <a:rPr lang="sk-SK" sz="1200" b="0" kern="1200" dirty="0" err="1" smtClean="0">
                <a:solidFill>
                  <a:schemeClr val="tx1"/>
                </a:solidFill>
                <a:latin typeface="+mn-lt"/>
                <a:ea typeface="+mn-ea"/>
                <a:cs typeface="+mn-cs"/>
              </a:rPr>
              <a:t>scénarios</a:t>
            </a:r>
            <a:r>
              <a:rPr lang="sk-SK" sz="1200" b="0" kern="1200" dirty="0" smtClean="0">
                <a:solidFill>
                  <a:schemeClr val="tx1"/>
                </a:solidFill>
                <a:latin typeface="+mn-lt"/>
                <a:ea typeface="+mn-ea"/>
                <a:cs typeface="+mn-cs"/>
              </a:rPr>
              <a:t> SRES (</a:t>
            </a:r>
            <a:r>
              <a:rPr lang="sk-SK" sz="1200" b="0" kern="1200" dirty="0" err="1" smtClean="0">
                <a:solidFill>
                  <a:schemeClr val="tx1"/>
                </a:solidFill>
                <a:latin typeface="+mn-lt"/>
                <a:ea typeface="+mn-ea"/>
                <a:cs typeface="+mn-cs"/>
              </a:rPr>
              <a:t>cf</a:t>
            </a:r>
            <a:r>
              <a:rPr lang="sk-SK" sz="1200" b="0" kern="1200" dirty="0" smtClean="0">
                <a:solidFill>
                  <a:schemeClr val="tx1"/>
                </a:solidFill>
                <a:latin typeface="+mn-lt"/>
                <a:ea typeface="+mn-ea"/>
                <a:cs typeface="+mn-cs"/>
              </a:rPr>
              <a:t>. </a:t>
            </a:r>
            <a:r>
              <a:rPr lang="sk-SK" sz="1200" b="0" kern="1200" dirty="0" err="1" smtClean="0">
                <a:solidFill>
                  <a:schemeClr val="tx1"/>
                </a:solidFill>
                <a:latin typeface="+mn-lt"/>
                <a:ea typeface="+mn-ea"/>
                <a:cs typeface="+mn-cs"/>
              </a:rPr>
              <a:t>figure</a:t>
            </a:r>
            <a:r>
              <a:rPr lang="sk-SK" sz="1200" b="0" kern="1200" dirty="0" smtClean="0">
                <a:solidFill>
                  <a:schemeClr val="tx1"/>
                </a:solidFill>
                <a:latin typeface="+mn-lt"/>
                <a:ea typeface="+mn-ea"/>
                <a:cs typeface="+mn-cs"/>
              </a:rPr>
              <a:t> ci-</a:t>
            </a:r>
            <a:r>
              <a:rPr lang="sk-SK" sz="1200" b="0" kern="1200" dirty="0" err="1" smtClean="0">
                <a:solidFill>
                  <a:schemeClr val="tx1"/>
                </a:solidFill>
                <a:latin typeface="+mn-lt"/>
                <a:ea typeface="+mn-ea"/>
                <a:cs typeface="+mn-cs"/>
              </a:rPr>
              <a:t>dessous</a:t>
            </a:r>
            <a:r>
              <a:rPr lang="sk-SK" sz="1200" b="0" kern="1200" dirty="0" smtClean="0">
                <a:solidFill>
                  <a:schemeClr val="tx1"/>
                </a:solidFill>
                <a:latin typeface="+mn-lt"/>
                <a:ea typeface="+mn-ea"/>
                <a:cs typeface="+mn-cs"/>
              </a:rPr>
              <a:t>), on </a:t>
            </a:r>
            <a:r>
              <a:rPr lang="sk-SK" sz="1200" b="0" kern="1200" dirty="0" err="1" smtClean="0">
                <a:solidFill>
                  <a:schemeClr val="tx1"/>
                </a:solidFill>
                <a:latin typeface="+mn-lt"/>
                <a:ea typeface="+mn-ea"/>
                <a:cs typeface="+mn-cs"/>
              </a:rPr>
              <a:t>constate</a:t>
            </a:r>
            <a:r>
              <a:rPr lang="sk-SK" sz="1200" b="0" kern="1200" dirty="0" smtClean="0">
                <a:solidFill>
                  <a:schemeClr val="tx1"/>
                </a:solidFill>
                <a:latin typeface="+mn-lt"/>
                <a:ea typeface="+mn-ea"/>
                <a:cs typeface="+mn-cs"/>
              </a:rPr>
              <a:t> </a:t>
            </a:r>
            <a:r>
              <a:rPr lang="sk-SK" sz="1200" b="0" kern="1200" dirty="0" err="1" smtClean="0">
                <a:solidFill>
                  <a:schemeClr val="tx1"/>
                </a:solidFill>
                <a:latin typeface="+mn-lt"/>
                <a:ea typeface="+mn-ea"/>
                <a:cs typeface="+mn-cs"/>
              </a:rPr>
              <a:t>que</a:t>
            </a:r>
            <a:r>
              <a:rPr lang="sk-SK" sz="1200" b="0" kern="1200" dirty="0" smtClean="0">
                <a:solidFill>
                  <a:schemeClr val="tx1"/>
                </a:solidFill>
                <a:latin typeface="+mn-lt"/>
                <a:ea typeface="+mn-ea"/>
                <a:cs typeface="+mn-cs"/>
              </a:rPr>
              <a:t> </a:t>
            </a:r>
            <a:r>
              <a:rPr lang="sk-SK" sz="1200" b="0" kern="1200" dirty="0" err="1" smtClean="0">
                <a:solidFill>
                  <a:schemeClr val="tx1"/>
                </a:solidFill>
                <a:latin typeface="+mn-lt"/>
                <a:ea typeface="+mn-ea"/>
                <a:cs typeface="+mn-cs"/>
              </a:rPr>
              <a:t>le</a:t>
            </a:r>
            <a:r>
              <a:rPr lang="sk-SK" sz="1200" b="0" kern="1200" dirty="0" smtClean="0">
                <a:solidFill>
                  <a:schemeClr val="tx1"/>
                </a:solidFill>
                <a:latin typeface="+mn-lt"/>
                <a:ea typeface="+mn-ea"/>
                <a:cs typeface="+mn-cs"/>
              </a:rPr>
              <a:t> </a:t>
            </a:r>
            <a:r>
              <a:rPr lang="sk-SK" sz="1200" b="0" kern="1200" dirty="0" err="1" smtClean="0">
                <a:solidFill>
                  <a:schemeClr val="tx1"/>
                </a:solidFill>
                <a:latin typeface="+mn-lt"/>
                <a:ea typeface="+mn-ea"/>
                <a:cs typeface="+mn-cs"/>
              </a:rPr>
              <a:t>scénario</a:t>
            </a:r>
            <a:r>
              <a:rPr lang="sk-SK" sz="1200" b="0" kern="1200" dirty="0" smtClean="0">
                <a:solidFill>
                  <a:schemeClr val="tx1"/>
                </a:solidFill>
                <a:latin typeface="+mn-lt"/>
                <a:ea typeface="+mn-ea"/>
                <a:cs typeface="+mn-cs"/>
              </a:rPr>
              <a:t> RCP 8.5 </a:t>
            </a:r>
            <a:r>
              <a:rPr lang="sk-SK" sz="1200" b="0" kern="1200" dirty="0" err="1" smtClean="0">
                <a:solidFill>
                  <a:schemeClr val="tx1"/>
                </a:solidFill>
                <a:latin typeface="+mn-lt"/>
                <a:ea typeface="+mn-ea"/>
                <a:cs typeface="+mn-cs"/>
              </a:rPr>
              <a:t>est</a:t>
            </a:r>
            <a:r>
              <a:rPr lang="sk-SK" sz="1200" b="0" kern="1200" dirty="0" smtClean="0">
                <a:solidFill>
                  <a:schemeClr val="tx1"/>
                </a:solidFill>
                <a:latin typeface="+mn-lt"/>
                <a:ea typeface="+mn-ea"/>
                <a:cs typeface="+mn-cs"/>
              </a:rPr>
              <a:t> </a:t>
            </a:r>
            <a:r>
              <a:rPr lang="sk-SK" sz="1200" b="0" kern="1200" dirty="0" err="1" smtClean="0">
                <a:solidFill>
                  <a:schemeClr val="tx1"/>
                </a:solidFill>
                <a:latin typeface="+mn-lt"/>
                <a:ea typeface="+mn-ea"/>
                <a:cs typeface="+mn-cs"/>
              </a:rPr>
              <a:t>un</a:t>
            </a:r>
            <a:r>
              <a:rPr lang="sk-SK" sz="1200" b="0" kern="1200" dirty="0" smtClean="0">
                <a:solidFill>
                  <a:schemeClr val="tx1"/>
                </a:solidFill>
                <a:latin typeface="+mn-lt"/>
                <a:ea typeface="+mn-ea"/>
                <a:cs typeface="+mn-cs"/>
              </a:rPr>
              <a:t> </a:t>
            </a:r>
            <a:r>
              <a:rPr lang="sk-SK" sz="1200" b="0" kern="1200" dirty="0" err="1" smtClean="0">
                <a:solidFill>
                  <a:schemeClr val="tx1"/>
                </a:solidFill>
                <a:latin typeface="+mn-lt"/>
                <a:ea typeface="+mn-ea"/>
                <a:cs typeface="+mn-cs"/>
              </a:rPr>
              <a:t>peu</a:t>
            </a:r>
            <a:r>
              <a:rPr lang="sk-SK" sz="1200" b="0" kern="1200" dirty="0" smtClean="0">
                <a:solidFill>
                  <a:schemeClr val="tx1"/>
                </a:solidFill>
                <a:latin typeface="+mn-lt"/>
                <a:ea typeface="+mn-ea"/>
                <a:cs typeface="+mn-cs"/>
              </a:rPr>
              <a:t> plus </a:t>
            </a:r>
            <a:r>
              <a:rPr lang="sk-SK" sz="1200" b="0" kern="1200" dirty="0" err="1" smtClean="0">
                <a:solidFill>
                  <a:schemeClr val="tx1"/>
                </a:solidFill>
                <a:latin typeface="+mn-lt"/>
                <a:ea typeface="+mn-ea"/>
                <a:cs typeface="+mn-cs"/>
              </a:rPr>
              <a:t>pessimiste</a:t>
            </a:r>
            <a:r>
              <a:rPr lang="sk-SK" sz="1200" b="0" kern="1200" dirty="0" smtClean="0">
                <a:solidFill>
                  <a:schemeClr val="tx1"/>
                </a:solidFill>
                <a:latin typeface="+mn-lt"/>
                <a:ea typeface="+mn-ea"/>
                <a:cs typeface="+mn-cs"/>
              </a:rPr>
              <a:t> </a:t>
            </a:r>
            <a:r>
              <a:rPr lang="sk-SK" sz="1200" b="0" kern="1200" dirty="0" err="1" smtClean="0">
                <a:solidFill>
                  <a:schemeClr val="tx1"/>
                </a:solidFill>
                <a:latin typeface="+mn-lt"/>
                <a:ea typeface="+mn-ea"/>
                <a:cs typeface="+mn-cs"/>
              </a:rPr>
              <a:t>que</a:t>
            </a:r>
            <a:r>
              <a:rPr lang="sk-SK" sz="1200" b="0" kern="1200" dirty="0" smtClean="0">
                <a:solidFill>
                  <a:schemeClr val="tx1"/>
                </a:solidFill>
                <a:latin typeface="+mn-lt"/>
                <a:ea typeface="+mn-ea"/>
                <a:cs typeface="+mn-cs"/>
              </a:rPr>
              <a:t> </a:t>
            </a:r>
            <a:r>
              <a:rPr lang="sk-SK" sz="1200" b="0" kern="1200" dirty="0" err="1" smtClean="0">
                <a:solidFill>
                  <a:schemeClr val="tx1"/>
                </a:solidFill>
                <a:latin typeface="+mn-lt"/>
                <a:ea typeface="+mn-ea"/>
                <a:cs typeface="+mn-cs"/>
              </a:rPr>
              <a:t>le</a:t>
            </a:r>
            <a:r>
              <a:rPr lang="sk-SK" sz="1200" b="0" kern="1200" dirty="0" smtClean="0">
                <a:solidFill>
                  <a:schemeClr val="tx1"/>
                </a:solidFill>
                <a:latin typeface="+mn-lt"/>
                <a:ea typeface="+mn-ea"/>
                <a:cs typeface="+mn-cs"/>
              </a:rPr>
              <a:t> </a:t>
            </a:r>
            <a:r>
              <a:rPr lang="sk-SK" sz="1200" b="0" kern="1200" dirty="0" err="1" smtClean="0">
                <a:solidFill>
                  <a:schemeClr val="tx1"/>
                </a:solidFill>
                <a:latin typeface="+mn-lt"/>
                <a:ea typeface="+mn-ea"/>
                <a:cs typeface="+mn-cs"/>
              </a:rPr>
              <a:t>scénario</a:t>
            </a:r>
            <a:r>
              <a:rPr lang="sk-SK" sz="1200" b="0" kern="1200" dirty="0" smtClean="0">
                <a:solidFill>
                  <a:schemeClr val="tx1"/>
                </a:solidFill>
                <a:latin typeface="+mn-lt"/>
                <a:ea typeface="+mn-ea"/>
                <a:cs typeface="+mn-cs"/>
              </a:rPr>
              <a:t> SRES A2, </a:t>
            </a:r>
            <a:r>
              <a:rPr lang="sk-SK" sz="1200" b="0" kern="1200" dirty="0" err="1" smtClean="0">
                <a:solidFill>
                  <a:schemeClr val="tx1"/>
                </a:solidFill>
                <a:latin typeface="+mn-lt"/>
                <a:ea typeface="+mn-ea"/>
                <a:cs typeface="+mn-cs"/>
              </a:rPr>
              <a:t>le</a:t>
            </a:r>
            <a:r>
              <a:rPr lang="sk-SK" sz="1200" b="0" kern="1200" dirty="0" smtClean="0">
                <a:solidFill>
                  <a:schemeClr val="tx1"/>
                </a:solidFill>
                <a:latin typeface="+mn-lt"/>
                <a:ea typeface="+mn-ea"/>
                <a:cs typeface="+mn-cs"/>
              </a:rPr>
              <a:t> RCP 6 </a:t>
            </a:r>
            <a:r>
              <a:rPr lang="sk-SK" sz="1200" b="0" kern="1200" dirty="0" err="1" smtClean="0">
                <a:solidFill>
                  <a:schemeClr val="tx1"/>
                </a:solidFill>
                <a:latin typeface="+mn-lt"/>
                <a:ea typeface="+mn-ea"/>
                <a:cs typeface="+mn-cs"/>
              </a:rPr>
              <a:t>est</a:t>
            </a:r>
            <a:r>
              <a:rPr lang="sk-SK" sz="1200" b="0" kern="1200" dirty="0" smtClean="0">
                <a:solidFill>
                  <a:schemeClr val="tx1"/>
                </a:solidFill>
                <a:latin typeface="+mn-lt"/>
                <a:ea typeface="+mn-ea"/>
                <a:cs typeface="+mn-cs"/>
              </a:rPr>
              <a:t> </a:t>
            </a:r>
            <a:r>
              <a:rPr lang="sk-SK" sz="1200" b="0" kern="1200" dirty="0" err="1" smtClean="0">
                <a:solidFill>
                  <a:schemeClr val="tx1"/>
                </a:solidFill>
                <a:latin typeface="+mn-lt"/>
                <a:ea typeface="+mn-ea"/>
                <a:cs typeface="+mn-cs"/>
              </a:rPr>
              <a:t>proche</a:t>
            </a:r>
            <a:r>
              <a:rPr lang="sk-SK" sz="1200" b="0" kern="1200" dirty="0" smtClean="0">
                <a:solidFill>
                  <a:schemeClr val="tx1"/>
                </a:solidFill>
                <a:latin typeface="+mn-lt"/>
                <a:ea typeface="+mn-ea"/>
                <a:cs typeface="+mn-cs"/>
              </a:rPr>
              <a:t> </a:t>
            </a:r>
            <a:r>
              <a:rPr lang="sk-SK" sz="1200" b="0" kern="1200" dirty="0" err="1" smtClean="0">
                <a:solidFill>
                  <a:schemeClr val="tx1"/>
                </a:solidFill>
                <a:latin typeface="+mn-lt"/>
                <a:ea typeface="+mn-ea"/>
                <a:cs typeface="+mn-cs"/>
              </a:rPr>
              <a:t>du</a:t>
            </a:r>
            <a:r>
              <a:rPr lang="sk-SK" sz="1200" b="0" kern="1200" dirty="0" smtClean="0">
                <a:solidFill>
                  <a:schemeClr val="tx1"/>
                </a:solidFill>
                <a:latin typeface="+mn-lt"/>
                <a:ea typeface="+mn-ea"/>
                <a:cs typeface="+mn-cs"/>
              </a:rPr>
              <a:t> SRES A1B, </a:t>
            </a:r>
            <a:r>
              <a:rPr lang="sk-SK" sz="1200" b="0" kern="1200" dirty="0" err="1" smtClean="0">
                <a:solidFill>
                  <a:schemeClr val="tx1"/>
                </a:solidFill>
                <a:latin typeface="+mn-lt"/>
                <a:ea typeface="+mn-ea"/>
                <a:cs typeface="+mn-cs"/>
              </a:rPr>
              <a:t>tandis</a:t>
            </a:r>
            <a:r>
              <a:rPr lang="sk-SK" sz="1200" b="0" kern="1200" dirty="0" smtClean="0">
                <a:solidFill>
                  <a:schemeClr val="tx1"/>
                </a:solidFill>
                <a:latin typeface="+mn-lt"/>
                <a:ea typeface="+mn-ea"/>
                <a:cs typeface="+mn-cs"/>
              </a:rPr>
              <a:t> </a:t>
            </a:r>
            <a:r>
              <a:rPr lang="sk-SK" sz="1200" b="0" kern="1200" dirty="0" err="1" smtClean="0">
                <a:solidFill>
                  <a:schemeClr val="tx1"/>
                </a:solidFill>
                <a:latin typeface="+mn-lt"/>
                <a:ea typeface="+mn-ea"/>
                <a:cs typeface="+mn-cs"/>
              </a:rPr>
              <a:t>que</a:t>
            </a:r>
            <a:r>
              <a:rPr lang="sk-SK" sz="1200" b="0" kern="1200" dirty="0" smtClean="0">
                <a:solidFill>
                  <a:schemeClr val="tx1"/>
                </a:solidFill>
                <a:latin typeface="+mn-lt"/>
                <a:ea typeface="+mn-ea"/>
                <a:cs typeface="+mn-cs"/>
              </a:rPr>
              <a:t> </a:t>
            </a:r>
            <a:r>
              <a:rPr lang="sk-SK" sz="1200" b="0" kern="1200" dirty="0" err="1" smtClean="0">
                <a:solidFill>
                  <a:schemeClr val="tx1"/>
                </a:solidFill>
                <a:latin typeface="+mn-lt"/>
                <a:ea typeface="+mn-ea"/>
                <a:cs typeface="+mn-cs"/>
              </a:rPr>
              <a:t>le</a:t>
            </a:r>
            <a:r>
              <a:rPr lang="sk-SK" sz="1200" b="0" kern="1200" dirty="0" smtClean="0">
                <a:solidFill>
                  <a:schemeClr val="tx1"/>
                </a:solidFill>
                <a:latin typeface="+mn-lt"/>
                <a:ea typeface="+mn-ea"/>
                <a:cs typeface="+mn-cs"/>
              </a:rPr>
              <a:t> RCP 4.5 </a:t>
            </a:r>
            <a:r>
              <a:rPr lang="sk-SK" sz="1200" b="0" kern="1200" dirty="0" err="1" smtClean="0">
                <a:solidFill>
                  <a:schemeClr val="tx1"/>
                </a:solidFill>
                <a:latin typeface="+mn-lt"/>
                <a:ea typeface="+mn-ea"/>
                <a:cs typeface="+mn-cs"/>
              </a:rPr>
              <a:t>est</a:t>
            </a:r>
            <a:r>
              <a:rPr lang="sk-SK" sz="1200" b="0" kern="1200" dirty="0" smtClean="0">
                <a:solidFill>
                  <a:schemeClr val="tx1"/>
                </a:solidFill>
                <a:latin typeface="+mn-lt"/>
                <a:ea typeface="+mn-ea"/>
                <a:cs typeface="+mn-cs"/>
              </a:rPr>
              <a:t> </a:t>
            </a:r>
            <a:r>
              <a:rPr lang="sk-SK" sz="1200" b="0" kern="1200" dirty="0" err="1" smtClean="0">
                <a:solidFill>
                  <a:schemeClr val="tx1"/>
                </a:solidFill>
                <a:latin typeface="+mn-lt"/>
                <a:ea typeface="+mn-ea"/>
                <a:cs typeface="+mn-cs"/>
              </a:rPr>
              <a:t>proche</a:t>
            </a:r>
            <a:r>
              <a:rPr lang="sk-SK" sz="1200" b="0" kern="1200" dirty="0" smtClean="0">
                <a:solidFill>
                  <a:schemeClr val="tx1"/>
                </a:solidFill>
                <a:latin typeface="+mn-lt"/>
                <a:ea typeface="+mn-ea"/>
                <a:cs typeface="+mn-cs"/>
              </a:rPr>
              <a:t> </a:t>
            </a:r>
            <a:r>
              <a:rPr lang="sk-SK" sz="1200" b="0" kern="1200" dirty="0" err="1" smtClean="0">
                <a:solidFill>
                  <a:schemeClr val="tx1"/>
                </a:solidFill>
                <a:latin typeface="+mn-lt"/>
                <a:ea typeface="+mn-ea"/>
                <a:cs typeface="+mn-cs"/>
              </a:rPr>
              <a:t>du</a:t>
            </a:r>
            <a:r>
              <a:rPr lang="sk-SK" sz="1200" b="0" kern="1200" dirty="0" smtClean="0">
                <a:solidFill>
                  <a:schemeClr val="tx1"/>
                </a:solidFill>
                <a:latin typeface="+mn-lt"/>
                <a:ea typeface="+mn-ea"/>
                <a:cs typeface="+mn-cs"/>
              </a:rPr>
              <a:t> SRES B1. </a:t>
            </a:r>
            <a:r>
              <a:rPr lang="sk-SK" sz="1200" b="0" kern="1200" dirty="0" err="1" smtClean="0">
                <a:solidFill>
                  <a:schemeClr val="tx1"/>
                </a:solidFill>
                <a:latin typeface="+mn-lt"/>
                <a:ea typeface="+mn-ea"/>
                <a:cs typeface="+mn-cs"/>
              </a:rPr>
              <a:t>Le</a:t>
            </a:r>
            <a:r>
              <a:rPr lang="sk-SK" sz="1200" b="0" kern="1200" dirty="0" smtClean="0">
                <a:solidFill>
                  <a:schemeClr val="tx1"/>
                </a:solidFill>
                <a:latin typeface="+mn-lt"/>
                <a:ea typeface="+mn-ea"/>
                <a:cs typeface="+mn-cs"/>
              </a:rPr>
              <a:t> </a:t>
            </a:r>
            <a:r>
              <a:rPr lang="sk-SK" sz="1200" b="0" kern="1200" dirty="0" err="1" smtClean="0">
                <a:solidFill>
                  <a:schemeClr val="tx1"/>
                </a:solidFill>
                <a:latin typeface="+mn-lt"/>
                <a:ea typeface="+mn-ea"/>
                <a:cs typeface="+mn-cs"/>
              </a:rPr>
              <a:t>seul</a:t>
            </a:r>
            <a:r>
              <a:rPr lang="sk-SK" sz="1200" b="0" kern="1200" dirty="0" smtClean="0">
                <a:solidFill>
                  <a:schemeClr val="tx1"/>
                </a:solidFill>
                <a:latin typeface="+mn-lt"/>
                <a:ea typeface="+mn-ea"/>
                <a:cs typeface="+mn-cs"/>
              </a:rPr>
              <a:t> </a:t>
            </a:r>
            <a:r>
              <a:rPr lang="sk-SK" sz="1200" b="0" kern="1200" dirty="0" err="1" smtClean="0">
                <a:solidFill>
                  <a:schemeClr val="tx1"/>
                </a:solidFill>
                <a:latin typeface="+mn-lt"/>
                <a:ea typeface="+mn-ea"/>
                <a:cs typeface="+mn-cs"/>
              </a:rPr>
              <a:t>scénario</a:t>
            </a:r>
            <a:r>
              <a:rPr lang="sk-SK" sz="1200" b="0" kern="1200" dirty="0" smtClean="0">
                <a:solidFill>
                  <a:schemeClr val="tx1"/>
                </a:solidFill>
                <a:latin typeface="+mn-lt"/>
                <a:ea typeface="+mn-ea"/>
                <a:cs typeface="+mn-cs"/>
              </a:rPr>
              <a:t> </a:t>
            </a:r>
            <a:r>
              <a:rPr lang="sk-SK" sz="1200" b="0" kern="1200" dirty="0" err="1" smtClean="0">
                <a:solidFill>
                  <a:schemeClr val="tx1"/>
                </a:solidFill>
                <a:latin typeface="+mn-lt"/>
                <a:ea typeface="+mn-ea"/>
                <a:cs typeface="+mn-cs"/>
              </a:rPr>
              <a:t>sans</a:t>
            </a:r>
            <a:r>
              <a:rPr lang="sk-SK" sz="1200" b="0" kern="1200" dirty="0" smtClean="0">
                <a:solidFill>
                  <a:schemeClr val="tx1"/>
                </a:solidFill>
                <a:latin typeface="+mn-lt"/>
                <a:ea typeface="+mn-ea"/>
                <a:cs typeface="+mn-cs"/>
              </a:rPr>
              <a:t> </a:t>
            </a:r>
            <a:r>
              <a:rPr lang="sk-SK" sz="1200" b="0" kern="1200" dirty="0" err="1" smtClean="0">
                <a:solidFill>
                  <a:schemeClr val="tx1"/>
                </a:solidFill>
                <a:latin typeface="+mn-lt"/>
                <a:ea typeface="+mn-ea"/>
                <a:cs typeface="+mn-cs"/>
              </a:rPr>
              <a:t>équivalent</a:t>
            </a:r>
            <a:r>
              <a:rPr lang="sk-SK" sz="1200" b="0" kern="1200" dirty="0" smtClean="0">
                <a:solidFill>
                  <a:schemeClr val="tx1"/>
                </a:solidFill>
                <a:latin typeface="+mn-lt"/>
                <a:ea typeface="+mn-ea"/>
                <a:cs typeface="+mn-cs"/>
              </a:rPr>
              <a:t> </a:t>
            </a:r>
            <a:r>
              <a:rPr lang="sk-SK" sz="1200" b="0" kern="1200" dirty="0" err="1" smtClean="0">
                <a:solidFill>
                  <a:schemeClr val="tx1"/>
                </a:solidFill>
                <a:latin typeface="+mn-lt"/>
                <a:ea typeface="+mn-ea"/>
                <a:cs typeface="+mn-cs"/>
              </a:rPr>
              <a:t>est</a:t>
            </a:r>
            <a:r>
              <a:rPr lang="sk-SK" sz="1200" b="0" kern="1200" dirty="0" smtClean="0">
                <a:solidFill>
                  <a:schemeClr val="tx1"/>
                </a:solidFill>
                <a:latin typeface="+mn-lt"/>
                <a:ea typeface="+mn-ea"/>
                <a:cs typeface="+mn-cs"/>
              </a:rPr>
              <a:t> </a:t>
            </a:r>
            <a:r>
              <a:rPr lang="sk-SK" sz="1200" b="0" kern="1200" dirty="0" err="1" smtClean="0">
                <a:solidFill>
                  <a:schemeClr val="tx1"/>
                </a:solidFill>
                <a:latin typeface="+mn-lt"/>
                <a:ea typeface="+mn-ea"/>
                <a:cs typeface="+mn-cs"/>
              </a:rPr>
              <a:t>le</a:t>
            </a:r>
            <a:r>
              <a:rPr lang="sk-SK" sz="1200" b="0" kern="1200" dirty="0" smtClean="0">
                <a:solidFill>
                  <a:schemeClr val="tx1"/>
                </a:solidFill>
                <a:latin typeface="+mn-lt"/>
                <a:ea typeface="+mn-ea"/>
                <a:cs typeface="+mn-cs"/>
              </a:rPr>
              <a:t> RCP 2.6 </a:t>
            </a:r>
            <a:r>
              <a:rPr lang="sk-SK" sz="1200" b="0" kern="1200" dirty="0" err="1" smtClean="0">
                <a:solidFill>
                  <a:schemeClr val="tx1"/>
                </a:solidFill>
                <a:latin typeface="+mn-lt"/>
                <a:ea typeface="+mn-ea"/>
                <a:cs typeface="+mn-cs"/>
              </a:rPr>
              <a:t>qui</a:t>
            </a:r>
            <a:r>
              <a:rPr lang="sk-SK" sz="1200" b="0" kern="1200" dirty="0" smtClean="0">
                <a:solidFill>
                  <a:schemeClr val="tx1"/>
                </a:solidFill>
                <a:latin typeface="+mn-lt"/>
                <a:ea typeface="+mn-ea"/>
                <a:cs typeface="+mn-cs"/>
              </a:rPr>
              <a:t> </a:t>
            </a:r>
            <a:r>
              <a:rPr lang="sk-SK" sz="1200" b="0" kern="1200" dirty="0" err="1" smtClean="0">
                <a:solidFill>
                  <a:schemeClr val="tx1"/>
                </a:solidFill>
                <a:latin typeface="+mn-lt"/>
                <a:ea typeface="+mn-ea"/>
                <a:cs typeface="+mn-cs"/>
              </a:rPr>
              <a:t>intègre</a:t>
            </a:r>
            <a:r>
              <a:rPr lang="sk-SK" sz="1200" b="0" kern="1200" dirty="0" smtClean="0">
                <a:solidFill>
                  <a:schemeClr val="tx1"/>
                </a:solidFill>
                <a:latin typeface="+mn-lt"/>
                <a:ea typeface="+mn-ea"/>
                <a:cs typeface="+mn-cs"/>
              </a:rPr>
              <a:t> les </a:t>
            </a:r>
            <a:r>
              <a:rPr lang="sk-SK" sz="1200" b="0" kern="1200" dirty="0" err="1" smtClean="0">
                <a:solidFill>
                  <a:schemeClr val="tx1"/>
                </a:solidFill>
                <a:latin typeface="+mn-lt"/>
                <a:ea typeface="+mn-ea"/>
                <a:cs typeface="+mn-cs"/>
              </a:rPr>
              <a:t>effets</a:t>
            </a:r>
            <a:r>
              <a:rPr lang="sk-SK" sz="1200" b="0" kern="1200" dirty="0" smtClean="0">
                <a:solidFill>
                  <a:schemeClr val="tx1"/>
                </a:solidFill>
                <a:latin typeface="+mn-lt"/>
                <a:ea typeface="+mn-ea"/>
                <a:cs typeface="+mn-cs"/>
              </a:rPr>
              <a:t> </a:t>
            </a:r>
            <a:r>
              <a:rPr lang="sk-SK" sz="1200" b="0" kern="1200" dirty="0" err="1" smtClean="0">
                <a:solidFill>
                  <a:schemeClr val="tx1"/>
                </a:solidFill>
                <a:latin typeface="+mn-lt"/>
                <a:ea typeface="+mn-ea"/>
                <a:cs typeface="+mn-cs"/>
              </a:rPr>
              <a:t>d’une</a:t>
            </a:r>
            <a:r>
              <a:rPr lang="sk-SK" sz="1200" b="0" kern="1200" dirty="0" smtClean="0">
                <a:solidFill>
                  <a:schemeClr val="tx1"/>
                </a:solidFill>
                <a:latin typeface="+mn-lt"/>
                <a:ea typeface="+mn-ea"/>
                <a:cs typeface="+mn-cs"/>
              </a:rPr>
              <a:t> </a:t>
            </a:r>
            <a:r>
              <a:rPr lang="sk-SK" sz="1200" b="0" kern="1200" dirty="0" err="1" smtClean="0">
                <a:solidFill>
                  <a:schemeClr val="tx1"/>
                </a:solidFill>
                <a:latin typeface="+mn-lt"/>
                <a:ea typeface="+mn-ea"/>
                <a:cs typeface="+mn-cs"/>
              </a:rPr>
              <a:t>politique</a:t>
            </a:r>
            <a:r>
              <a:rPr lang="sk-SK" sz="1200" b="0" kern="1200" dirty="0" smtClean="0">
                <a:solidFill>
                  <a:schemeClr val="tx1"/>
                </a:solidFill>
                <a:latin typeface="+mn-lt"/>
                <a:ea typeface="+mn-ea"/>
                <a:cs typeface="+mn-cs"/>
              </a:rPr>
              <a:t> de </a:t>
            </a:r>
            <a:r>
              <a:rPr lang="sk-SK" sz="1200" b="0" kern="1200" dirty="0" err="1" smtClean="0">
                <a:solidFill>
                  <a:schemeClr val="tx1"/>
                </a:solidFill>
                <a:latin typeface="+mn-lt"/>
                <a:ea typeface="+mn-ea"/>
                <a:cs typeface="+mn-cs"/>
              </a:rPr>
              <a:t>réduction</a:t>
            </a:r>
            <a:r>
              <a:rPr lang="sk-SK" sz="1200" b="0" kern="1200" dirty="0" smtClean="0">
                <a:solidFill>
                  <a:schemeClr val="tx1"/>
                </a:solidFill>
                <a:latin typeface="+mn-lt"/>
                <a:ea typeface="+mn-ea"/>
                <a:cs typeface="+mn-cs"/>
              </a:rPr>
              <a:t> des </a:t>
            </a:r>
            <a:r>
              <a:rPr lang="sk-SK" sz="1200" b="0" kern="1200" dirty="0" err="1" smtClean="0">
                <a:solidFill>
                  <a:schemeClr val="tx1"/>
                </a:solidFill>
                <a:latin typeface="+mn-lt"/>
                <a:ea typeface="+mn-ea"/>
                <a:cs typeface="+mn-cs"/>
              </a:rPr>
              <a:t>émissions</a:t>
            </a:r>
            <a:r>
              <a:rPr lang="sk-SK" sz="1200" b="0" kern="1200" dirty="0" smtClean="0">
                <a:solidFill>
                  <a:schemeClr val="tx1"/>
                </a:solidFill>
                <a:latin typeface="+mn-lt"/>
                <a:ea typeface="+mn-ea"/>
                <a:cs typeface="+mn-cs"/>
              </a:rPr>
              <a:t> </a:t>
            </a:r>
            <a:r>
              <a:rPr lang="sk-SK" sz="1200" b="0" kern="1200" dirty="0" err="1" smtClean="0">
                <a:solidFill>
                  <a:schemeClr val="tx1"/>
                </a:solidFill>
                <a:latin typeface="+mn-lt"/>
                <a:ea typeface="+mn-ea"/>
                <a:cs typeface="+mn-cs"/>
              </a:rPr>
              <a:t>susceptible</a:t>
            </a:r>
            <a:r>
              <a:rPr lang="sk-SK" sz="1200" b="0" kern="1200" dirty="0" smtClean="0">
                <a:solidFill>
                  <a:schemeClr val="tx1"/>
                </a:solidFill>
                <a:latin typeface="+mn-lt"/>
                <a:ea typeface="+mn-ea"/>
                <a:cs typeface="+mn-cs"/>
              </a:rPr>
              <a:t> de </a:t>
            </a:r>
            <a:r>
              <a:rPr lang="sk-SK" sz="1200" b="0" kern="1200" dirty="0" err="1" smtClean="0">
                <a:solidFill>
                  <a:schemeClr val="tx1"/>
                </a:solidFill>
                <a:latin typeface="+mn-lt"/>
                <a:ea typeface="+mn-ea"/>
                <a:cs typeface="+mn-cs"/>
              </a:rPr>
              <a:t>limiter</a:t>
            </a:r>
            <a:r>
              <a:rPr lang="sk-SK" sz="1200" b="0" kern="1200" dirty="0" smtClean="0">
                <a:solidFill>
                  <a:schemeClr val="tx1"/>
                </a:solidFill>
                <a:latin typeface="+mn-lt"/>
                <a:ea typeface="+mn-ea"/>
                <a:cs typeface="+mn-cs"/>
              </a:rPr>
              <a:t> </a:t>
            </a:r>
            <a:r>
              <a:rPr lang="sk-SK" sz="1200" b="0" kern="1200" dirty="0" err="1" smtClean="0">
                <a:solidFill>
                  <a:schemeClr val="tx1"/>
                </a:solidFill>
                <a:latin typeface="+mn-lt"/>
                <a:ea typeface="+mn-ea"/>
                <a:cs typeface="+mn-cs"/>
              </a:rPr>
              <a:t>le</a:t>
            </a:r>
            <a:r>
              <a:rPr lang="sk-SK" sz="1200" b="0" kern="1200" dirty="0" smtClean="0">
                <a:solidFill>
                  <a:schemeClr val="tx1"/>
                </a:solidFill>
                <a:latin typeface="+mn-lt"/>
                <a:ea typeface="+mn-ea"/>
                <a:cs typeface="+mn-cs"/>
              </a:rPr>
              <a:t> </a:t>
            </a:r>
            <a:r>
              <a:rPr lang="sk-SK" sz="1200" b="0" kern="1200" dirty="0" err="1" smtClean="0">
                <a:solidFill>
                  <a:schemeClr val="tx1"/>
                </a:solidFill>
                <a:latin typeface="+mn-lt"/>
                <a:ea typeface="+mn-ea"/>
                <a:cs typeface="+mn-cs"/>
              </a:rPr>
              <a:t>réchauffement</a:t>
            </a:r>
            <a:r>
              <a:rPr lang="sk-SK" sz="1200" b="0" kern="1200" dirty="0" smtClean="0">
                <a:solidFill>
                  <a:schemeClr val="tx1"/>
                </a:solidFill>
                <a:latin typeface="+mn-lt"/>
                <a:ea typeface="+mn-ea"/>
                <a:cs typeface="+mn-cs"/>
              </a:rPr>
              <a:t> </a:t>
            </a:r>
            <a:r>
              <a:rPr lang="sk-SK" sz="1200" b="0" kern="1200" dirty="0" err="1" smtClean="0">
                <a:solidFill>
                  <a:schemeClr val="tx1"/>
                </a:solidFill>
                <a:latin typeface="+mn-lt"/>
                <a:ea typeface="+mn-ea"/>
                <a:cs typeface="+mn-cs"/>
              </a:rPr>
              <a:t>planétaire</a:t>
            </a:r>
            <a:r>
              <a:rPr lang="sk-SK" sz="1200" b="0" kern="1200" dirty="0" smtClean="0">
                <a:solidFill>
                  <a:schemeClr val="tx1"/>
                </a:solidFill>
                <a:latin typeface="+mn-lt"/>
                <a:ea typeface="+mn-ea"/>
                <a:cs typeface="+mn-cs"/>
              </a:rPr>
              <a:t> </a:t>
            </a:r>
            <a:r>
              <a:rPr lang="sk-SK" sz="1200" b="0" kern="1200" dirty="0" err="1" smtClean="0">
                <a:solidFill>
                  <a:schemeClr val="tx1"/>
                </a:solidFill>
                <a:latin typeface="+mn-lt"/>
                <a:ea typeface="+mn-ea"/>
                <a:cs typeface="+mn-cs"/>
              </a:rPr>
              <a:t>à</a:t>
            </a:r>
            <a:r>
              <a:rPr lang="sk-SK" sz="1200" b="0" kern="1200" dirty="0" smtClean="0">
                <a:solidFill>
                  <a:schemeClr val="tx1"/>
                </a:solidFill>
                <a:latin typeface="+mn-lt"/>
                <a:ea typeface="+mn-ea"/>
                <a:cs typeface="+mn-cs"/>
              </a:rPr>
              <a:t> 2°C </a:t>
            </a:r>
            <a:r>
              <a:rPr lang="sk-SK" sz="1200" b="0" kern="1200" dirty="0" err="1" smtClean="0">
                <a:solidFill>
                  <a:schemeClr val="tx1"/>
                </a:solidFill>
                <a:latin typeface="+mn-lt"/>
                <a:ea typeface="+mn-ea"/>
                <a:cs typeface="+mn-cs"/>
              </a:rPr>
              <a:t>en</a:t>
            </a:r>
            <a:r>
              <a:rPr lang="sk-SK" sz="1200" b="0" kern="1200" dirty="0" smtClean="0">
                <a:solidFill>
                  <a:schemeClr val="tx1"/>
                </a:solidFill>
                <a:latin typeface="+mn-lt"/>
                <a:ea typeface="+mn-ea"/>
                <a:cs typeface="+mn-cs"/>
              </a:rPr>
              <a:t> 2100.</a:t>
            </a:r>
          </a:p>
          <a:p>
            <a:pPr marL="171450" indent="-171450">
              <a:buFontTx/>
              <a:buChar char="-"/>
            </a:pPr>
            <a:endParaRPr lang="fr-FR" sz="1200" dirty="0" smtClean="0">
              <a:latin typeface="Arial" charset="0"/>
              <a:ea typeface="Arial" charset="0"/>
              <a:cs typeface="Arial" charset="0"/>
            </a:endParaRPr>
          </a:p>
        </p:txBody>
      </p:sp>
      <p:sp>
        <p:nvSpPr>
          <p:cNvPr id="4" name="Espace réservé du numéro de diapositive 3"/>
          <p:cNvSpPr>
            <a:spLocks noGrp="1"/>
          </p:cNvSpPr>
          <p:nvPr>
            <p:ph type="sldNum" sz="quarter" idx="10"/>
          </p:nvPr>
        </p:nvSpPr>
        <p:spPr/>
        <p:txBody>
          <a:bodyPr/>
          <a:lstStyle/>
          <a:p>
            <a:fld id="{7D23126E-A678-884E-861F-C56751BB44DD}" type="slidenum">
              <a:rPr lang="fr-FR" smtClean="0"/>
              <a:t>4</a:t>
            </a:fld>
            <a:endParaRPr lang="fr-FR"/>
          </a:p>
        </p:txBody>
      </p:sp>
    </p:spTree>
    <p:extLst>
      <p:ext uri="{BB962C8B-B14F-4D97-AF65-F5344CB8AC3E}">
        <p14:creationId xmlns:p14="http://schemas.microsoft.com/office/powerpoint/2010/main" val="832930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solidFill>
                  <a:schemeClr val="bg2">
                    <a:lumMod val="50000"/>
                  </a:schemeClr>
                </a:solidFill>
                <a:latin typeface="Arial" charset="0"/>
                <a:ea typeface="Arial" charset="0"/>
                <a:cs typeface="Arial" charset="0"/>
              </a:rPr>
              <a:t>RCP 6 est proche du SRES A1B</a:t>
            </a:r>
            <a:endParaRPr lang="fr-FR" sz="1200" dirty="0" smtClean="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latin typeface="Arial" charset="0"/>
                <a:ea typeface="Arial" charset="0"/>
                <a:cs typeface="Arial" charset="0"/>
              </a:rPr>
              <a:t>Le réchauffement climatique est apparent dans toute l’Europe, ce confirme le besoin urgent de s’adapter</a:t>
            </a:r>
          </a:p>
          <a:p>
            <a:r>
              <a:rPr lang="fr-FR" dirty="0" smtClean="0"/>
              <a:t>Faut parler des politiques d’atténuation si nous ne voulons pas mettre en place des politique d’adaptation</a:t>
            </a:r>
          </a:p>
          <a:p>
            <a:r>
              <a:rPr lang="fr-FR" sz="1200" b="1" kern="1200" dirty="0" smtClean="0">
                <a:solidFill>
                  <a:schemeClr val="tx1"/>
                </a:solidFill>
                <a:latin typeface="+mn-lt"/>
                <a:ea typeface="+mn-ea"/>
                <a:cs typeface="+mn-cs"/>
              </a:rPr>
              <a:t>Croissance économique rapide – Durabilité environnementale</a:t>
            </a:r>
          </a:p>
          <a:p>
            <a:endParaRPr lang="fr-FR" sz="1200" b="1" kern="1200" dirty="0" smtClean="0">
              <a:solidFill>
                <a:schemeClr val="tx1"/>
              </a:solidFill>
              <a:latin typeface="+mn-lt"/>
              <a:ea typeface="+mn-ea"/>
              <a:cs typeface="+mn-cs"/>
            </a:endParaRPr>
          </a:p>
          <a:p>
            <a:r>
              <a:rPr lang="fr-FR" sz="1200" b="1" kern="1200" dirty="0" smtClean="0">
                <a:solidFill>
                  <a:schemeClr val="tx1"/>
                </a:solidFill>
                <a:latin typeface="+mn-lt"/>
                <a:ea typeface="+mn-ea"/>
                <a:cs typeface="+mn-cs"/>
              </a:rPr>
              <a:t>https://</a:t>
            </a:r>
            <a:r>
              <a:rPr lang="fr-FR" sz="1200" b="1" kern="1200" dirty="0" err="1" smtClean="0">
                <a:solidFill>
                  <a:schemeClr val="tx1"/>
                </a:solidFill>
                <a:latin typeface="+mn-lt"/>
                <a:ea typeface="+mn-ea"/>
                <a:cs typeface="+mn-cs"/>
              </a:rPr>
              <a:t>www.eea.europa.eu</a:t>
            </a:r>
            <a:r>
              <a:rPr lang="fr-FR" sz="1200" b="1" kern="1200" dirty="0" smtClean="0">
                <a:solidFill>
                  <a:schemeClr val="tx1"/>
                </a:solidFill>
                <a:latin typeface="+mn-lt"/>
                <a:ea typeface="+mn-ea"/>
                <a:cs typeface="+mn-cs"/>
              </a:rPr>
              <a:t>/data-and-</a:t>
            </a:r>
            <a:r>
              <a:rPr lang="fr-FR" sz="1200" b="1" kern="1200" dirty="0" err="1" smtClean="0">
                <a:solidFill>
                  <a:schemeClr val="tx1"/>
                </a:solidFill>
                <a:latin typeface="+mn-lt"/>
                <a:ea typeface="+mn-ea"/>
                <a:cs typeface="+mn-cs"/>
              </a:rPr>
              <a:t>maps</a:t>
            </a:r>
            <a:r>
              <a:rPr lang="fr-FR" sz="1200" b="1" kern="1200" dirty="0" smtClean="0">
                <a:solidFill>
                  <a:schemeClr val="tx1"/>
                </a:solidFill>
                <a:latin typeface="+mn-lt"/>
                <a:ea typeface="+mn-ea"/>
                <a:cs typeface="+mn-cs"/>
              </a:rPr>
              <a:t>/</a:t>
            </a:r>
            <a:r>
              <a:rPr lang="fr-FR" sz="1200" b="1" kern="1200" dirty="0" err="1" smtClean="0">
                <a:solidFill>
                  <a:schemeClr val="tx1"/>
                </a:solidFill>
                <a:latin typeface="+mn-lt"/>
                <a:ea typeface="+mn-ea"/>
                <a:cs typeface="+mn-cs"/>
              </a:rPr>
              <a:t>indicators</a:t>
            </a:r>
            <a:r>
              <a:rPr lang="fr-FR" sz="1200" b="1" kern="1200" dirty="0" smtClean="0">
                <a:solidFill>
                  <a:schemeClr val="tx1"/>
                </a:solidFill>
                <a:latin typeface="+mn-lt"/>
                <a:ea typeface="+mn-ea"/>
                <a:cs typeface="+mn-cs"/>
              </a:rPr>
              <a:t>/global-and-</a:t>
            </a:r>
            <a:r>
              <a:rPr lang="fr-FR" sz="1200" b="1" kern="1200" dirty="0" err="1" smtClean="0">
                <a:solidFill>
                  <a:schemeClr val="tx1"/>
                </a:solidFill>
                <a:latin typeface="+mn-lt"/>
                <a:ea typeface="+mn-ea"/>
                <a:cs typeface="+mn-cs"/>
              </a:rPr>
              <a:t>european</a:t>
            </a:r>
            <a:r>
              <a:rPr lang="fr-FR" sz="1200" b="1" kern="1200" dirty="0" smtClean="0">
                <a:solidFill>
                  <a:schemeClr val="tx1"/>
                </a:solidFill>
                <a:latin typeface="+mn-lt"/>
                <a:ea typeface="+mn-ea"/>
                <a:cs typeface="+mn-cs"/>
              </a:rPr>
              <a:t>-</a:t>
            </a:r>
            <a:r>
              <a:rPr lang="fr-FR" sz="1200" b="1" kern="1200" dirty="0" err="1" smtClean="0">
                <a:solidFill>
                  <a:schemeClr val="tx1"/>
                </a:solidFill>
                <a:latin typeface="+mn-lt"/>
                <a:ea typeface="+mn-ea"/>
                <a:cs typeface="+mn-cs"/>
              </a:rPr>
              <a:t>temperature</a:t>
            </a:r>
            <a:r>
              <a:rPr lang="fr-FR" sz="1200" b="1" kern="1200" dirty="0" smtClean="0">
                <a:solidFill>
                  <a:schemeClr val="tx1"/>
                </a:solidFill>
                <a:latin typeface="+mn-lt"/>
                <a:ea typeface="+mn-ea"/>
                <a:cs typeface="+mn-cs"/>
              </a:rPr>
              <a:t>/global-and-european-temperature-assessment-5</a:t>
            </a:r>
          </a:p>
          <a:p>
            <a:r>
              <a:rPr lang="fr-FR" sz="1200" kern="1200" dirty="0" smtClean="0">
                <a:solidFill>
                  <a:schemeClr val="tx1"/>
                </a:solidFill>
                <a:latin typeface="+mn-lt"/>
                <a:ea typeface="+mn-ea"/>
                <a:cs typeface="+mn-cs"/>
              </a:rPr>
              <a:t>RCP 6 est proche du SRES A1B</a:t>
            </a:r>
          </a:p>
          <a:p>
            <a:endParaRPr lang="fr-FR" sz="1200" b="1" kern="1200" dirty="0" smtClean="0">
              <a:solidFill>
                <a:schemeClr val="tx1"/>
              </a:solidFill>
              <a:latin typeface="+mn-lt"/>
              <a:ea typeface="+mn-ea"/>
              <a:cs typeface="+mn-cs"/>
            </a:endParaRPr>
          </a:p>
          <a:p>
            <a:r>
              <a:rPr lang="fr-FR" sz="1200" b="1" kern="1200" dirty="0" smtClean="0">
                <a:solidFill>
                  <a:schemeClr val="tx1"/>
                </a:solidFill>
                <a:latin typeface="+mn-lt"/>
                <a:ea typeface="+mn-ea"/>
                <a:cs typeface="+mn-cs"/>
              </a:rPr>
              <a:t>Europe</a:t>
            </a:r>
            <a:endParaRPr lang="fr-FR" sz="1200" b="0" kern="1200" dirty="0" smtClean="0">
              <a:solidFill>
                <a:schemeClr val="tx1"/>
              </a:solidFill>
              <a:latin typeface="+mn-lt"/>
              <a:ea typeface="+mn-ea"/>
              <a:cs typeface="+mn-cs"/>
            </a:endParaRPr>
          </a:p>
          <a:p>
            <a:r>
              <a:rPr lang="fr-FR" sz="1200" b="0" kern="1200" dirty="0" smtClean="0">
                <a:solidFill>
                  <a:schemeClr val="tx1"/>
                </a:solidFill>
                <a:latin typeface="+mn-lt"/>
                <a:ea typeface="+mn-ea"/>
                <a:cs typeface="+mn-cs"/>
              </a:rPr>
              <a:t>The </a:t>
            </a:r>
            <a:r>
              <a:rPr lang="fr-FR" sz="1200" b="0" kern="1200" dirty="0" err="1" smtClean="0">
                <a:solidFill>
                  <a:schemeClr val="tx1"/>
                </a:solidFill>
                <a:latin typeface="+mn-lt"/>
                <a:ea typeface="+mn-ea"/>
                <a:cs typeface="+mn-cs"/>
              </a:rPr>
              <a:t>average</a:t>
            </a:r>
            <a:r>
              <a:rPr lang="fr-FR" sz="1200" b="0" kern="1200" dirty="0" smtClean="0">
                <a:solidFill>
                  <a:schemeClr val="tx1"/>
                </a:solidFill>
                <a:latin typeface="+mn-lt"/>
                <a:ea typeface="+mn-ea"/>
                <a:cs typeface="+mn-cs"/>
              </a:rPr>
              <a:t> </a:t>
            </a:r>
            <a:r>
              <a:rPr lang="fr-FR" sz="1200" b="0" kern="1200" dirty="0" err="1" smtClean="0">
                <a:solidFill>
                  <a:schemeClr val="tx1"/>
                </a:solidFill>
                <a:latin typeface="+mn-lt"/>
                <a:ea typeface="+mn-ea"/>
                <a:cs typeface="+mn-cs"/>
              </a:rPr>
              <a:t>temperature</a:t>
            </a:r>
            <a:r>
              <a:rPr lang="fr-FR" sz="1200" b="0" kern="1200" dirty="0" smtClean="0">
                <a:solidFill>
                  <a:schemeClr val="tx1"/>
                </a:solidFill>
                <a:latin typeface="+mn-lt"/>
                <a:ea typeface="+mn-ea"/>
                <a:cs typeface="+mn-cs"/>
              </a:rPr>
              <a:t> for the </a:t>
            </a:r>
            <a:r>
              <a:rPr lang="fr-FR" sz="1200" b="0" kern="1200" dirty="0" err="1" smtClean="0">
                <a:solidFill>
                  <a:schemeClr val="tx1"/>
                </a:solidFill>
                <a:latin typeface="+mn-lt"/>
                <a:ea typeface="+mn-ea"/>
                <a:cs typeface="+mn-cs"/>
              </a:rPr>
              <a:t>European</a:t>
            </a:r>
            <a:r>
              <a:rPr lang="fr-FR" sz="1200" b="0" kern="1200" dirty="0" smtClean="0">
                <a:solidFill>
                  <a:schemeClr val="tx1"/>
                </a:solidFill>
                <a:latin typeface="+mn-lt"/>
                <a:ea typeface="+mn-ea"/>
                <a:cs typeface="+mn-cs"/>
              </a:rPr>
              <a:t> land area for the last </a:t>
            </a:r>
            <a:r>
              <a:rPr lang="fr-FR" sz="1200" b="0" kern="1200" dirty="0" err="1" smtClean="0">
                <a:solidFill>
                  <a:schemeClr val="tx1"/>
                </a:solidFill>
                <a:latin typeface="+mn-lt"/>
                <a:ea typeface="+mn-ea"/>
                <a:cs typeface="+mn-cs"/>
              </a:rPr>
              <a:t>decade</a:t>
            </a:r>
            <a:r>
              <a:rPr lang="fr-FR" sz="1200" b="0" kern="1200" dirty="0" smtClean="0">
                <a:solidFill>
                  <a:schemeClr val="tx1"/>
                </a:solidFill>
                <a:latin typeface="+mn-lt"/>
                <a:ea typeface="+mn-ea"/>
                <a:cs typeface="+mn-cs"/>
              </a:rPr>
              <a:t> (2002-2011) </a:t>
            </a:r>
            <a:r>
              <a:rPr lang="fr-FR" sz="1200" b="0" kern="1200" dirty="0" err="1" smtClean="0">
                <a:solidFill>
                  <a:schemeClr val="tx1"/>
                </a:solidFill>
                <a:latin typeface="+mn-lt"/>
                <a:ea typeface="+mn-ea"/>
                <a:cs typeface="+mn-cs"/>
              </a:rPr>
              <a:t>is</a:t>
            </a:r>
            <a:r>
              <a:rPr lang="fr-FR" sz="1200" b="0" kern="1200" dirty="0" smtClean="0">
                <a:solidFill>
                  <a:schemeClr val="tx1"/>
                </a:solidFill>
                <a:latin typeface="+mn-lt"/>
                <a:ea typeface="+mn-ea"/>
                <a:cs typeface="+mn-cs"/>
              </a:rPr>
              <a:t> 1.3°C </a:t>
            </a:r>
            <a:r>
              <a:rPr lang="fr-FR" sz="1200" b="0" kern="1200" dirty="0" err="1" smtClean="0">
                <a:solidFill>
                  <a:schemeClr val="tx1"/>
                </a:solidFill>
                <a:latin typeface="+mn-lt"/>
                <a:ea typeface="+mn-ea"/>
                <a:cs typeface="+mn-cs"/>
              </a:rPr>
              <a:t>above</a:t>
            </a:r>
            <a:r>
              <a:rPr lang="fr-FR" sz="1200" b="0" kern="1200" dirty="0" smtClean="0">
                <a:solidFill>
                  <a:schemeClr val="tx1"/>
                </a:solidFill>
                <a:latin typeface="+mn-lt"/>
                <a:ea typeface="+mn-ea"/>
                <a:cs typeface="+mn-cs"/>
              </a:rPr>
              <a:t> the </a:t>
            </a:r>
            <a:r>
              <a:rPr lang="fr-FR" sz="1200" b="0" kern="1200" dirty="0" err="1" smtClean="0">
                <a:solidFill>
                  <a:schemeClr val="tx1"/>
                </a:solidFill>
                <a:latin typeface="+mn-lt"/>
                <a:ea typeface="+mn-ea"/>
                <a:cs typeface="+mn-cs"/>
              </a:rPr>
              <a:t>pre-industrial</a:t>
            </a:r>
            <a:r>
              <a:rPr lang="fr-FR" sz="1200" b="0" kern="1200" dirty="0" smtClean="0">
                <a:solidFill>
                  <a:schemeClr val="tx1"/>
                </a:solidFill>
                <a:latin typeface="+mn-lt"/>
                <a:ea typeface="+mn-ea"/>
                <a:cs typeface="+mn-cs"/>
              </a:rPr>
              <a:t> </a:t>
            </a:r>
            <a:r>
              <a:rPr lang="fr-FR" sz="1200" b="0" kern="1200" dirty="0" err="1" smtClean="0">
                <a:solidFill>
                  <a:schemeClr val="tx1"/>
                </a:solidFill>
                <a:latin typeface="+mn-lt"/>
                <a:ea typeface="+mn-ea"/>
                <a:cs typeface="+mn-cs"/>
              </a:rPr>
              <a:t>level</a:t>
            </a:r>
            <a:r>
              <a:rPr lang="fr-FR" sz="1200" b="0" kern="1200" dirty="0" smtClean="0">
                <a:solidFill>
                  <a:schemeClr val="tx1"/>
                </a:solidFill>
                <a:latin typeface="+mn-lt"/>
                <a:ea typeface="+mn-ea"/>
                <a:cs typeface="+mn-cs"/>
              </a:rPr>
              <a:t>, </a:t>
            </a:r>
            <a:r>
              <a:rPr lang="fr-FR" sz="1200" b="0" kern="1200" dirty="0" err="1" smtClean="0">
                <a:solidFill>
                  <a:schemeClr val="tx1"/>
                </a:solidFill>
                <a:latin typeface="+mn-lt"/>
                <a:ea typeface="+mn-ea"/>
                <a:cs typeface="+mn-cs"/>
              </a:rPr>
              <a:t>which</a:t>
            </a:r>
            <a:r>
              <a:rPr lang="fr-FR" sz="1200" b="0" kern="1200" dirty="0" smtClean="0">
                <a:solidFill>
                  <a:schemeClr val="tx1"/>
                </a:solidFill>
                <a:latin typeface="+mn-lt"/>
                <a:ea typeface="+mn-ea"/>
                <a:cs typeface="+mn-cs"/>
              </a:rPr>
              <a:t> </a:t>
            </a:r>
            <a:r>
              <a:rPr lang="fr-FR" sz="1200" b="0" kern="1200" dirty="0" err="1" smtClean="0">
                <a:solidFill>
                  <a:schemeClr val="tx1"/>
                </a:solidFill>
                <a:latin typeface="+mn-lt"/>
                <a:ea typeface="+mn-ea"/>
                <a:cs typeface="+mn-cs"/>
              </a:rPr>
              <a:t>makes</a:t>
            </a:r>
            <a:r>
              <a:rPr lang="fr-FR" sz="1200" b="0" kern="1200" dirty="0" smtClean="0">
                <a:solidFill>
                  <a:schemeClr val="tx1"/>
                </a:solidFill>
                <a:latin typeface="+mn-lt"/>
                <a:ea typeface="+mn-ea"/>
                <a:cs typeface="+mn-cs"/>
              </a:rPr>
              <a:t> </a:t>
            </a:r>
            <a:r>
              <a:rPr lang="fr-FR" sz="1200" b="0" kern="1200" dirty="0" err="1" smtClean="0">
                <a:solidFill>
                  <a:schemeClr val="tx1"/>
                </a:solidFill>
                <a:latin typeface="+mn-lt"/>
                <a:ea typeface="+mn-ea"/>
                <a:cs typeface="+mn-cs"/>
              </a:rPr>
              <a:t>it</a:t>
            </a:r>
            <a:r>
              <a:rPr lang="fr-FR" sz="1200" b="0" kern="1200" dirty="0" smtClean="0">
                <a:solidFill>
                  <a:schemeClr val="tx1"/>
                </a:solidFill>
                <a:latin typeface="+mn-lt"/>
                <a:ea typeface="+mn-ea"/>
                <a:cs typeface="+mn-cs"/>
              </a:rPr>
              <a:t> the </a:t>
            </a:r>
            <a:r>
              <a:rPr lang="fr-FR" sz="1200" b="0" kern="1200" dirty="0" err="1" smtClean="0">
                <a:solidFill>
                  <a:schemeClr val="tx1"/>
                </a:solidFill>
                <a:latin typeface="+mn-lt"/>
                <a:ea typeface="+mn-ea"/>
                <a:cs typeface="+mn-cs"/>
              </a:rPr>
              <a:t>warmest</a:t>
            </a:r>
            <a:r>
              <a:rPr lang="fr-FR" sz="1200" b="0" kern="1200" dirty="0" smtClean="0">
                <a:solidFill>
                  <a:schemeClr val="tx1"/>
                </a:solidFill>
                <a:latin typeface="+mn-lt"/>
                <a:ea typeface="+mn-ea"/>
                <a:cs typeface="+mn-cs"/>
              </a:rPr>
              <a:t> on record.</a:t>
            </a:r>
          </a:p>
          <a:p>
            <a:r>
              <a:rPr lang="fr-FR" sz="1200" b="0" kern="1200" dirty="0" err="1" smtClean="0">
                <a:solidFill>
                  <a:schemeClr val="tx1"/>
                </a:solidFill>
                <a:latin typeface="+mn-lt"/>
                <a:ea typeface="+mn-ea"/>
                <a:cs typeface="+mn-cs"/>
              </a:rPr>
              <a:t>Annual</a:t>
            </a:r>
            <a:r>
              <a:rPr lang="fr-FR" sz="1200" b="0" kern="1200" dirty="0" smtClean="0">
                <a:solidFill>
                  <a:schemeClr val="tx1"/>
                </a:solidFill>
                <a:latin typeface="+mn-lt"/>
                <a:ea typeface="+mn-ea"/>
                <a:cs typeface="+mn-cs"/>
              </a:rPr>
              <a:t> </a:t>
            </a:r>
            <a:r>
              <a:rPr lang="fr-FR" sz="1200" b="0" kern="1200" dirty="0" err="1" smtClean="0">
                <a:solidFill>
                  <a:schemeClr val="tx1"/>
                </a:solidFill>
                <a:latin typeface="+mn-lt"/>
                <a:ea typeface="+mn-ea"/>
                <a:cs typeface="+mn-cs"/>
              </a:rPr>
              <a:t>average</a:t>
            </a:r>
            <a:r>
              <a:rPr lang="fr-FR" sz="1200" b="0" kern="1200" dirty="0" smtClean="0">
                <a:solidFill>
                  <a:schemeClr val="tx1"/>
                </a:solidFill>
                <a:latin typeface="+mn-lt"/>
                <a:ea typeface="+mn-ea"/>
                <a:cs typeface="+mn-cs"/>
              </a:rPr>
              <a:t> land </a:t>
            </a:r>
            <a:r>
              <a:rPr lang="fr-FR" sz="1200" b="0" kern="1200" dirty="0" err="1" smtClean="0">
                <a:solidFill>
                  <a:schemeClr val="tx1"/>
                </a:solidFill>
                <a:latin typeface="+mn-lt"/>
                <a:ea typeface="+mn-ea"/>
                <a:cs typeface="+mn-cs"/>
              </a:rPr>
              <a:t>temperature</a:t>
            </a:r>
            <a:r>
              <a:rPr lang="fr-FR" sz="1200" b="0" kern="1200" dirty="0" smtClean="0">
                <a:solidFill>
                  <a:schemeClr val="tx1"/>
                </a:solidFill>
                <a:latin typeface="+mn-lt"/>
                <a:ea typeface="+mn-ea"/>
                <a:cs typeface="+mn-cs"/>
              </a:rPr>
              <a:t> over Europe </a:t>
            </a:r>
            <a:r>
              <a:rPr lang="fr-FR" sz="1200" b="0" kern="1200" dirty="0" err="1" smtClean="0">
                <a:solidFill>
                  <a:schemeClr val="tx1"/>
                </a:solidFill>
                <a:latin typeface="+mn-lt"/>
                <a:ea typeface="+mn-ea"/>
                <a:cs typeface="+mn-cs"/>
              </a:rPr>
              <a:t>is</a:t>
            </a:r>
            <a:r>
              <a:rPr lang="fr-FR" sz="1200" b="0" kern="1200" dirty="0" smtClean="0">
                <a:solidFill>
                  <a:schemeClr val="tx1"/>
                </a:solidFill>
                <a:latin typeface="+mn-lt"/>
                <a:ea typeface="+mn-ea"/>
                <a:cs typeface="+mn-cs"/>
              </a:rPr>
              <a:t> </a:t>
            </a:r>
            <a:r>
              <a:rPr lang="fr-FR" sz="1200" b="0" kern="1200" dirty="0" err="1" smtClean="0">
                <a:solidFill>
                  <a:schemeClr val="tx1"/>
                </a:solidFill>
                <a:latin typeface="+mn-lt"/>
                <a:ea typeface="+mn-ea"/>
                <a:cs typeface="+mn-cs"/>
              </a:rPr>
              <a:t>projected</a:t>
            </a:r>
            <a:r>
              <a:rPr lang="fr-FR" sz="1200" b="0" kern="1200" dirty="0" smtClean="0">
                <a:solidFill>
                  <a:schemeClr val="tx1"/>
                </a:solidFill>
                <a:latin typeface="+mn-lt"/>
                <a:ea typeface="+mn-ea"/>
                <a:cs typeface="+mn-cs"/>
              </a:rPr>
              <a:t> to continue </a:t>
            </a:r>
            <a:r>
              <a:rPr lang="fr-FR" sz="1200" b="0" kern="1200" dirty="0" err="1" smtClean="0">
                <a:solidFill>
                  <a:schemeClr val="tx1"/>
                </a:solidFill>
                <a:latin typeface="+mn-lt"/>
                <a:ea typeface="+mn-ea"/>
                <a:cs typeface="+mn-cs"/>
              </a:rPr>
              <a:t>increasing</a:t>
            </a:r>
            <a:r>
              <a:rPr lang="fr-FR" sz="1200" b="0" kern="1200" baseline="0" dirty="0" smtClean="0">
                <a:solidFill>
                  <a:schemeClr val="tx1"/>
                </a:solidFill>
                <a:latin typeface="+mn-lt"/>
                <a:ea typeface="+mn-ea"/>
                <a:cs typeface="+mn-cs"/>
              </a:rPr>
              <a:t> </a:t>
            </a:r>
            <a:r>
              <a:rPr lang="fr-FR" sz="1200" b="0" kern="1200" dirty="0" smtClean="0">
                <a:solidFill>
                  <a:schemeClr val="tx1"/>
                </a:solidFill>
                <a:latin typeface="+mn-lt"/>
                <a:ea typeface="+mn-ea"/>
                <a:cs typeface="+mn-cs"/>
              </a:rPr>
              <a:t>by more </a:t>
            </a:r>
            <a:r>
              <a:rPr lang="fr-FR" sz="1200" b="0" kern="1200" dirty="0" err="1" smtClean="0">
                <a:solidFill>
                  <a:schemeClr val="tx1"/>
                </a:solidFill>
                <a:latin typeface="+mn-lt"/>
                <a:ea typeface="+mn-ea"/>
                <a:cs typeface="+mn-cs"/>
              </a:rPr>
              <a:t>than</a:t>
            </a:r>
            <a:r>
              <a:rPr lang="fr-FR" sz="1200" b="0" kern="1200" dirty="0" smtClean="0">
                <a:solidFill>
                  <a:schemeClr val="tx1"/>
                </a:solidFill>
                <a:latin typeface="+mn-lt"/>
                <a:ea typeface="+mn-ea"/>
                <a:cs typeface="+mn-cs"/>
              </a:rPr>
              <a:t> global land </a:t>
            </a:r>
            <a:r>
              <a:rPr lang="fr-FR" sz="1200" b="0" kern="1200" dirty="0" err="1" smtClean="0">
                <a:solidFill>
                  <a:schemeClr val="tx1"/>
                </a:solidFill>
                <a:latin typeface="+mn-lt"/>
                <a:ea typeface="+mn-ea"/>
                <a:cs typeface="+mn-cs"/>
              </a:rPr>
              <a:t>temperature</a:t>
            </a:r>
            <a:r>
              <a:rPr lang="fr-FR" sz="1200" b="0" kern="1200" dirty="0" smtClean="0">
                <a:solidFill>
                  <a:schemeClr val="tx1"/>
                </a:solidFill>
                <a:latin typeface="+mn-lt"/>
                <a:ea typeface="+mn-ea"/>
                <a:cs typeface="+mn-cs"/>
              </a:rPr>
              <a:t> </a:t>
            </a:r>
            <a:r>
              <a:rPr lang="fr-FR" sz="1200" b="0" kern="1200" dirty="0" err="1" smtClean="0">
                <a:solidFill>
                  <a:schemeClr val="tx1"/>
                </a:solidFill>
                <a:latin typeface="+mn-lt"/>
                <a:ea typeface="+mn-ea"/>
                <a:cs typeface="+mn-cs"/>
              </a:rPr>
              <a:t>during</a:t>
            </a:r>
            <a:r>
              <a:rPr lang="fr-FR" sz="1200" b="0" kern="1200" dirty="0" smtClean="0">
                <a:solidFill>
                  <a:schemeClr val="tx1"/>
                </a:solidFill>
                <a:latin typeface="+mn-lt"/>
                <a:ea typeface="+mn-ea"/>
                <a:cs typeface="+mn-cs"/>
              </a:rPr>
              <a:t> the 21st </a:t>
            </a:r>
            <a:r>
              <a:rPr lang="fr-FR" sz="1200" b="0" kern="1200" dirty="0" err="1" smtClean="0">
                <a:solidFill>
                  <a:schemeClr val="tx1"/>
                </a:solidFill>
                <a:latin typeface="+mn-lt"/>
                <a:ea typeface="+mn-ea"/>
                <a:cs typeface="+mn-cs"/>
              </a:rPr>
              <a:t>century</a:t>
            </a:r>
            <a:r>
              <a:rPr lang="fr-FR" sz="1200" b="0" kern="1200" dirty="0" smtClean="0">
                <a:solidFill>
                  <a:schemeClr val="tx1"/>
                </a:solidFill>
                <a:latin typeface="+mn-lt"/>
                <a:ea typeface="+mn-ea"/>
                <a:cs typeface="+mn-cs"/>
              </a:rPr>
              <a:t>. By the 2021-2050 </a:t>
            </a:r>
            <a:r>
              <a:rPr lang="fr-FR" sz="1200" b="0" kern="1200" dirty="0" err="1" smtClean="0">
                <a:solidFill>
                  <a:schemeClr val="tx1"/>
                </a:solidFill>
                <a:latin typeface="+mn-lt"/>
                <a:ea typeface="+mn-ea"/>
                <a:cs typeface="+mn-cs"/>
              </a:rPr>
              <a:t>period</a:t>
            </a:r>
            <a:r>
              <a:rPr lang="fr-FR" sz="1200" b="0" kern="1200" dirty="0" smtClean="0">
                <a:solidFill>
                  <a:schemeClr val="tx1"/>
                </a:solidFill>
                <a:latin typeface="+mn-lt"/>
                <a:ea typeface="+mn-ea"/>
                <a:cs typeface="+mn-cs"/>
              </a:rPr>
              <a:t>, </a:t>
            </a:r>
            <a:r>
              <a:rPr lang="fr-FR" sz="1200" b="0" kern="1200" dirty="0" err="1" smtClean="0">
                <a:solidFill>
                  <a:schemeClr val="tx1"/>
                </a:solidFill>
                <a:latin typeface="+mn-lt"/>
                <a:ea typeface="+mn-ea"/>
                <a:cs typeface="+mn-cs"/>
              </a:rPr>
              <a:t>temperature</a:t>
            </a:r>
            <a:r>
              <a:rPr lang="fr-FR" sz="1200" b="0" kern="1200" dirty="0" smtClean="0">
                <a:solidFill>
                  <a:schemeClr val="tx1"/>
                </a:solidFill>
                <a:latin typeface="+mn-lt"/>
                <a:ea typeface="+mn-ea"/>
                <a:cs typeface="+mn-cs"/>
              </a:rPr>
              <a:t> </a:t>
            </a:r>
            <a:r>
              <a:rPr lang="fr-FR" sz="1200" b="0" kern="1200" dirty="0" err="1" smtClean="0">
                <a:solidFill>
                  <a:schemeClr val="tx1"/>
                </a:solidFill>
                <a:latin typeface="+mn-lt"/>
                <a:ea typeface="+mn-ea"/>
                <a:cs typeface="+mn-cs"/>
              </a:rPr>
              <a:t>increases</a:t>
            </a:r>
            <a:r>
              <a:rPr lang="fr-FR" sz="1200" b="0" kern="1200" dirty="0" smtClean="0">
                <a:solidFill>
                  <a:schemeClr val="tx1"/>
                </a:solidFill>
                <a:latin typeface="+mn-lt"/>
                <a:ea typeface="+mn-ea"/>
                <a:cs typeface="+mn-cs"/>
              </a:rPr>
              <a:t> of </a:t>
            </a:r>
            <a:r>
              <a:rPr lang="fr-FR" sz="1200" b="0" kern="1200" dirty="0" err="1" smtClean="0">
                <a:solidFill>
                  <a:schemeClr val="tx1"/>
                </a:solidFill>
                <a:latin typeface="+mn-lt"/>
                <a:ea typeface="+mn-ea"/>
                <a:cs typeface="+mn-cs"/>
              </a:rPr>
              <a:t>between</a:t>
            </a:r>
            <a:r>
              <a:rPr lang="fr-FR" sz="1200" b="0" kern="1200" dirty="0" smtClean="0">
                <a:solidFill>
                  <a:schemeClr val="tx1"/>
                </a:solidFill>
                <a:latin typeface="+mn-lt"/>
                <a:ea typeface="+mn-ea"/>
                <a:cs typeface="+mn-cs"/>
              </a:rPr>
              <a:t> 1.0°C and 2.5°C are </a:t>
            </a:r>
            <a:r>
              <a:rPr lang="fr-FR" sz="1200" b="0" kern="1200" dirty="0" err="1" smtClean="0">
                <a:solidFill>
                  <a:schemeClr val="tx1"/>
                </a:solidFill>
                <a:latin typeface="+mn-lt"/>
                <a:ea typeface="+mn-ea"/>
                <a:cs typeface="+mn-cs"/>
              </a:rPr>
              <a:t>projected</a:t>
            </a:r>
            <a:r>
              <a:rPr lang="fr-FR" sz="1200" b="0" kern="1200" dirty="0" smtClean="0">
                <a:solidFill>
                  <a:schemeClr val="tx1"/>
                </a:solidFill>
                <a:latin typeface="+mn-lt"/>
                <a:ea typeface="+mn-ea"/>
                <a:cs typeface="+mn-cs"/>
              </a:rPr>
              <a:t>, and by 2071-2100 </a:t>
            </a:r>
            <a:r>
              <a:rPr lang="fr-FR" sz="1200" b="0" kern="1200" dirty="0" err="1" smtClean="0">
                <a:solidFill>
                  <a:schemeClr val="tx1"/>
                </a:solidFill>
                <a:latin typeface="+mn-lt"/>
                <a:ea typeface="+mn-ea"/>
                <a:cs typeface="+mn-cs"/>
              </a:rPr>
              <a:t>this</a:t>
            </a:r>
            <a:r>
              <a:rPr lang="fr-FR" sz="1200" b="0" kern="1200" dirty="0" smtClean="0">
                <a:solidFill>
                  <a:schemeClr val="tx1"/>
                </a:solidFill>
                <a:latin typeface="+mn-lt"/>
                <a:ea typeface="+mn-ea"/>
                <a:cs typeface="+mn-cs"/>
              </a:rPr>
              <a:t> </a:t>
            </a:r>
            <a:r>
              <a:rPr lang="fr-FR" sz="1200" b="0" kern="1200" dirty="0" err="1" smtClean="0">
                <a:solidFill>
                  <a:schemeClr val="tx1"/>
                </a:solidFill>
                <a:latin typeface="+mn-lt"/>
                <a:ea typeface="+mn-ea"/>
                <a:cs typeface="+mn-cs"/>
              </a:rPr>
              <a:t>increases</a:t>
            </a:r>
            <a:r>
              <a:rPr lang="fr-FR" sz="1200" b="0" kern="1200" dirty="0" smtClean="0">
                <a:solidFill>
                  <a:schemeClr val="tx1"/>
                </a:solidFill>
                <a:latin typeface="+mn-lt"/>
                <a:ea typeface="+mn-ea"/>
                <a:cs typeface="+mn-cs"/>
              </a:rPr>
              <a:t> to </a:t>
            </a:r>
            <a:r>
              <a:rPr lang="fr-FR" sz="1200" b="0" kern="1200" dirty="0" err="1" smtClean="0">
                <a:solidFill>
                  <a:schemeClr val="tx1"/>
                </a:solidFill>
                <a:latin typeface="+mn-lt"/>
                <a:ea typeface="+mn-ea"/>
                <a:cs typeface="+mn-cs"/>
              </a:rPr>
              <a:t>between</a:t>
            </a:r>
            <a:r>
              <a:rPr lang="fr-FR" sz="1200" b="0" kern="1200" dirty="0" smtClean="0">
                <a:solidFill>
                  <a:schemeClr val="tx1"/>
                </a:solidFill>
                <a:latin typeface="+mn-lt"/>
                <a:ea typeface="+mn-ea"/>
                <a:cs typeface="+mn-cs"/>
              </a:rPr>
              <a:t> 2.5°C and 4.0°C.</a:t>
            </a:r>
          </a:p>
          <a:p>
            <a:r>
              <a:rPr lang="fr-FR" sz="1200" b="0" kern="1200" dirty="0" smtClean="0">
                <a:solidFill>
                  <a:schemeClr val="tx1"/>
                </a:solidFill>
                <a:latin typeface="+mn-lt"/>
                <a:ea typeface="+mn-ea"/>
                <a:cs typeface="+mn-cs"/>
              </a:rPr>
              <a:t>The </a:t>
            </a:r>
            <a:r>
              <a:rPr lang="fr-FR" sz="1200" b="0" kern="1200" dirty="0" err="1" smtClean="0">
                <a:solidFill>
                  <a:schemeClr val="tx1"/>
                </a:solidFill>
                <a:latin typeface="+mn-lt"/>
                <a:ea typeface="+mn-ea"/>
                <a:cs typeface="+mn-cs"/>
              </a:rPr>
              <a:t>largest</a:t>
            </a:r>
            <a:r>
              <a:rPr lang="fr-FR" sz="1200" b="0" kern="1200" dirty="0" smtClean="0">
                <a:solidFill>
                  <a:schemeClr val="tx1"/>
                </a:solidFill>
                <a:latin typeface="+mn-lt"/>
                <a:ea typeface="+mn-ea"/>
                <a:cs typeface="+mn-cs"/>
              </a:rPr>
              <a:t> </a:t>
            </a:r>
            <a:r>
              <a:rPr lang="fr-FR" sz="1200" b="0" kern="1200" dirty="0" err="1" smtClean="0">
                <a:solidFill>
                  <a:schemeClr val="tx1"/>
                </a:solidFill>
                <a:latin typeface="+mn-lt"/>
                <a:ea typeface="+mn-ea"/>
                <a:cs typeface="+mn-cs"/>
              </a:rPr>
              <a:t>temperature</a:t>
            </a:r>
            <a:r>
              <a:rPr lang="fr-FR" sz="1200" b="0" kern="1200" dirty="0" smtClean="0">
                <a:solidFill>
                  <a:schemeClr val="tx1"/>
                </a:solidFill>
                <a:latin typeface="+mn-lt"/>
                <a:ea typeface="+mn-ea"/>
                <a:cs typeface="+mn-cs"/>
              </a:rPr>
              <a:t> </a:t>
            </a:r>
            <a:r>
              <a:rPr lang="fr-FR" sz="1200" b="0" kern="1200" dirty="0" err="1" smtClean="0">
                <a:solidFill>
                  <a:schemeClr val="tx1"/>
                </a:solidFill>
                <a:latin typeface="+mn-lt"/>
                <a:ea typeface="+mn-ea"/>
                <a:cs typeface="+mn-cs"/>
              </a:rPr>
              <a:t>increase</a:t>
            </a:r>
            <a:r>
              <a:rPr lang="fr-FR" sz="1200" b="0" kern="1200" dirty="0" smtClean="0">
                <a:solidFill>
                  <a:schemeClr val="tx1"/>
                </a:solidFill>
                <a:latin typeface="+mn-lt"/>
                <a:ea typeface="+mn-ea"/>
                <a:cs typeface="+mn-cs"/>
              </a:rPr>
              <a:t> </a:t>
            </a:r>
            <a:r>
              <a:rPr lang="fr-FR" sz="1200" b="0" kern="1200" dirty="0" err="1" smtClean="0">
                <a:solidFill>
                  <a:schemeClr val="tx1"/>
                </a:solidFill>
                <a:latin typeface="+mn-lt"/>
                <a:ea typeface="+mn-ea"/>
                <a:cs typeface="+mn-cs"/>
              </a:rPr>
              <a:t>during</a:t>
            </a:r>
            <a:r>
              <a:rPr lang="fr-FR" sz="1200" b="0" kern="1200" dirty="0" smtClean="0">
                <a:solidFill>
                  <a:schemeClr val="tx1"/>
                </a:solidFill>
                <a:latin typeface="+mn-lt"/>
                <a:ea typeface="+mn-ea"/>
                <a:cs typeface="+mn-cs"/>
              </a:rPr>
              <a:t> 21st </a:t>
            </a:r>
            <a:r>
              <a:rPr lang="fr-FR" sz="1200" b="0" kern="1200" dirty="0" err="1" smtClean="0">
                <a:solidFill>
                  <a:schemeClr val="tx1"/>
                </a:solidFill>
                <a:latin typeface="+mn-lt"/>
                <a:ea typeface="+mn-ea"/>
                <a:cs typeface="+mn-cs"/>
              </a:rPr>
              <a:t>century</a:t>
            </a:r>
            <a:r>
              <a:rPr lang="fr-FR" sz="1200" b="0" kern="1200" dirty="0" smtClean="0">
                <a:solidFill>
                  <a:schemeClr val="tx1"/>
                </a:solidFill>
                <a:latin typeface="+mn-lt"/>
                <a:ea typeface="+mn-ea"/>
                <a:cs typeface="+mn-cs"/>
              </a:rPr>
              <a:t> </a:t>
            </a:r>
            <a:r>
              <a:rPr lang="fr-FR" sz="1200" b="0" kern="1200" dirty="0" err="1" smtClean="0">
                <a:solidFill>
                  <a:schemeClr val="tx1"/>
                </a:solidFill>
                <a:latin typeface="+mn-lt"/>
                <a:ea typeface="+mn-ea"/>
                <a:cs typeface="+mn-cs"/>
              </a:rPr>
              <a:t>is</a:t>
            </a:r>
            <a:r>
              <a:rPr lang="fr-FR" sz="1200" b="0" kern="1200" dirty="0" smtClean="0">
                <a:solidFill>
                  <a:schemeClr val="tx1"/>
                </a:solidFill>
                <a:latin typeface="+mn-lt"/>
                <a:ea typeface="+mn-ea"/>
                <a:cs typeface="+mn-cs"/>
              </a:rPr>
              <a:t> </a:t>
            </a:r>
            <a:r>
              <a:rPr lang="fr-FR" sz="1200" b="0" kern="1200" dirty="0" err="1" smtClean="0">
                <a:solidFill>
                  <a:schemeClr val="tx1"/>
                </a:solidFill>
                <a:latin typeface="+mn-lt"/>
                <a:ea typeface="+mn-ea"/>
                <a:cs typeface="+mn-cs"/>
              </a:rPr>
              <a:t>projected</a:t>
            </a:r>
            <a:r>
              <a:rPr lang="fr-FR" sz="1200" b="0" kern="1200" dirty="0" smtClean="0">
                <a:solidFill>
                  <a:schemeClr val="tx1"/>
                </a:solidFill>
                <a:latin typeface="+mn-lt"/>
                <a:ea typeface="+mn-ea"/>
                <a:cs typeface="+mn-cs"/>
              </a:rPr>
              <a:t> over </a:t>
            </a:r>
            <a:r>
              <a:rPr lang="fr-FR" sz="1200" b="0" kern="1200" dirty="0" err="1" smtClean="0">
                <a:solidFill>
                  <a:schemeClr val="tx1"/>
                </a:solidFill>
                <a:latin typeface="+mn-lt"/>
                <a:ea typeface="+mn-ea"/>
                <a:cs typeface="+mn-cs"/>
              </a:rPr>
              <a:t>eastern</a:t>
            </a:r>
            <a:r>
              <a:rPr lang="fr-FR" sz="1200" b="0" kern="1200" dirty="0" smtClean="0">
                <a:solidFill>
                  <a:schemeClr val="tx1"/>
                </a:solidFill>
                <a:latin typeface="+mn-lt"/>
                <a:ea typeface="+mn-ea"/>
                <a:cs typeface="+mn-cs"/>
              </a:rPr>
              <a:t> and </a:t>
            </a:r>
            <a:r>
              <a:rPr lang="fr-FR" sz="1200" b="0" kern="1200" dirty="0" err="1" smtClean="0">
                <a:solidFill>
                  <a:schemeClr val="tx1"/>
                </a:solidFill>
                <a:latin typeface="+mn-lt"/>
                <a:ea typeface="+mn-ea"/>
                <a:cs typeface="+mn-cs"/>
              </a:rPr>
              <a:t>northern</a:t>
            </a:r>
            <a:r>
              <a:rPr lang="fr-FR" sz="1200" b="0" kern="1200" dirty="0" smtClean="0">
                <a:solidFill>
                  <a:schemeClr val="tx1"/>
                </a:solidFill>
                <a:latin typeface="+mn-lt"/>
                <a:ea typeface="+mn-ea"/>
                <a:cs typeface="+mn-cs"/>
              </a:rPr>
              <a:t> Europe in </a:t>
            </a:r>
            <a:r>
              <a:rPr lang="fr-FR" sz="1200" b="0" kern="1200" dirty="0" err="1" smtClean="0">
                <a:solidFill>
                  <a:schemeClr val="tx1"/>
                </a:solidFill>
                <a:latin typeface="+mn-lt"/>
                <a:ea typeface="+mn-ea"/>
                <a:cs typeface="+mn-cs"/>
              </a:rPr>
              <a:t>winter</a:t>
            </a:r>
            <a:r>
              <a:rPr lang="fr-FR" sz="1200" b="0" kern="1200" dirty="0" smtClean="0">
                <a:solidFill>
                  <a:schemeClr val="tx1"/>
                </a:solidFill>
                <a:latin typeface="+mn-lt"/>
                <a:ea typeface="+mn-ea"/>
                <a:cs typeface="+mn-cs"/>
              </a:rPr>
              <a:t> and over </a:t>
            </a:r>
            <a:r>
              <a:rPr lang="fr-FR" sz="1200" b="0" kern="1200" dirty="0" err="1" smtClean="0">
                <a:solidFill>
                  <a:schemeClr val="tx1"/>
                </a:solidFill>
                <a:latin typeface="+mn-lt"/>
                <a:ea typeface="+mn-ea"/>
                <a:cs typeface="+mn-cs"/>
              </a:rPr>
              <a:t>Southern</a:t>
            </a:r>
            <a:r>
              <a:rPr lang="fr-FR" sz="1200" b="0" kern="1200" dirty="0" smtClean="0">
                <a:solidFill>
                  <a:schemeClr val="tx1"/>
                </a:solidFill>
                <a:latin typeface="+mn-lt"/>
                <a:ea typeface="+mn-ea"/>
                <a:cs typeface="+mn-cs"/>
              </a:rPr>
              <a:t> Europe in </a:t>
            </a:r>
            <a:r>
              <a:rPr lang="fr-FR" sz="1200" b="0" kern="1200" dirty="0" err="1" smtClean="0">
                <a:solidFill>
                  <a:schemeClr val="tx1"/>
                </a:solidFill>
                <a:latin typeface="+mn-lt"/>
                <a:ea typeface="+mn-ea"/>
                <a:cs typeface="+mn-cs"/>
              </a:rPr>
              <a:t>summer</a:t>
            </a:r>
            <a:r>
              <a:rPr lang="fr-FR" sz="1200" b="0" kern="1200" dirty="0" smtClean="0">
                <a:solidFill>
                  <a:schemeClr val="tx1"/>
                </a:solidFill>
                <a:latin typeface="+mn-lt"/>
                <a:ea typeface="+mn-ea"/>
                <a:cs typeface="+mn-cs"/>
              </a:rPr>
              <a:t>.</a:t>
            </a:r>
          </a:p>
          <a:p>
            <a:r>
              <a:rPr lang="fr-FR" sz="1200" b="0" kern="1200" dirty="0" err="1" smtClean="0">
                <a:solidFill>
                  <a:schemeClr val="tx1"/>
                </a:solidFill>
                <a:latin typeface="+mn-lt"/>
                <a:ea typeface="+mn-ea"/>
                <a:cs typeface="+mn-cs"/>
              </a:rPr>
              <a:t>Extremes</a:t>
            </a:r>
            <a:r>
              <a:rPr lang="fr-FR" sz="1200" b="0" kern="1200" dirty="0" smtClean="0">
                <a:solidFill>
                  <a:schemeClr val="tx1"/>
                </a:solidFill>
                <a:latin typeface="+mn-lt"/>
                <a:ea typeface="+mn-ea"/>
                <a:cs typeface="+mn-cs"/>
              </a:rPr>
              <a:t> of cold have </a:t>
            </a:r>
            <a:r>
              <a:rPr lang="fr-FR" sz="1200" b="0" kern="1200" dirty="0" err="1" smtClean="0">
                <a:solidFill>
                  <a:schemeClr val="tx1"/>
                </a:solidFill>
                <a:latin typeface="+mn-lt"/>
                <a:ea typeface="+mn-ea"/>
                <a:cs typeface="+mn-cs"/>
              </a:rPr>
              <a:t>become</a:t>
            </a:r>
            <a:r>
              <a:rPr lang="fr-FR" sz="1200" b="0" kern="1200" dirty="0" smtClean="0">
                <a:solidFill>
                  <a:schemeClr val="tx1"/>
                </a:solidFill>
                <a:latin typeface="+mn-lt"/>
                <a:ea typeface="+mn-ea"/>
                <a:cs typeface="+mn-cs"/>
              </a:rPr>
              <a:t> </a:t>
            </a:r>
            <a:r>
              <a:rPr lang="fr-FR" sz="1200" b="0" kern="1200" dirty="0" err="1" smtClean="0">
                <a:solidFill>
                  <a:schemeClr val="tx1"/>
                </a:solidFill>
                <a:latin typeface="+mn-lt"/>
                <a:ea typeface="+mn-ea"/>
                <a:cs typeface="+mn-cs"/>
              </a:rPr>
              <a:t>less</a:t>
            </a:r>
            <a:r>
              <a:rPr lang="fr-FR" sz="1200" b="0" kern="1200" dirty="0" smtClean="0">
                <a:solidFill>
                  <a:schemeClr val="tx1"/>
                </a:solidFill>
                <a:latin typeface="+mn-lt"/>
                <a:ea typeface="+mn-ea"/>
                <a:cs typeface="+mn-cs"/>
              </a:rPr>
              <a:t> </a:t>
            </a:r>
            <a:r>
              <a:rPr lang="fr-FR" sz="1200" b="0" kern="1200" dirty="0" err="1" smtClean="0">
                <a:solidFill>
                  <a:schemeClr val="tx1"/>
                </a:solidFill>
                <a:latin typeface="+mn-lt"/>
                <a:ea typeface="+mn-ea"/>
                <a:cs typeface="+mn-cs"/>
              </a:rPr>
              <a:t>frequent</a:t>
            </a:r>
            <a:r>
              <a:rPr lang="fr-FR" sz="1200" b="0" kern="1200" dirty="0" smtClean="0">
                <a:solidFill>
                  <a:schemeClr val="tx1"/>
                </a:solidFill>
                <a:latin typeface="+mn-lt"/>
                <a:ea typeface="+mn-ea"/>
                <a:cs typeface="+mn-cs"/>
              </a:rPr>
              <a:t> in Europe </a:t>
            </a:r>
            <a:r>
              <a:rPr lang="fr-FR" sz="1200" b="0" kern="1200" dirty="0" err="1" smtClean="0">
                <a:solidFill>
                  <a:schemeClr val="tx1"/>
                </a:solidFill>
                <a:latin typeface="+mn-lt"/>
                <a:ea typeface="+mn-ea"/>
                <a:cs typeface="+mn-cs"/>
              </a:rPr>
              <a:t>while</a:t>
            </a:r>
            <a:r>
              <a:rPr lang="fr-FR" sz="1200" b="0" kern="1200" dirty="0" smtClean="0">
                <a:solidFill>
                  <a:schemeClr val="tx1"/>
                </a:solidFill>
                <a:latin typeface="+mn-lt"/>
                <a:ea typeface="+mn-ea"/>
                <a:cs typeface="+mn-cs"/>
              </a:rPr>
              <a:t> warm </a:t>
            </a:r>
            <a:r>
              <a:rPr lang="fr-FR" sz="1200" b="0" kern="1200" dirty="0" err="1" smtClean="0">
                <a:solidFill>
                  <a:schemeClr val="tx1"/>
                </a:solidFill>
                <a:latin typeface="+mn-lt"/>
                <a:ea typeface="+mn-ea"/>
                <a:cs typeface="+mn-cs"/>
              </a:rPr>
              <a:t>extremes</a:t>
            </a:r>
            <a:r>
              <a:rPr lang="fr-FR" sz="1200" b="0" kern="1200" dirty="0" smtClean="0">
                <a:solidFill>
                  <a:schemeClr val="tx1"/>
                </a:solidFill>
                <a:latin typeface="+mn-lt"/>
                <a:ea typeface="+mn-ea"/>
                <a:cs typeface="+mn-cs"/>
              </a:rPr>
              <a:t> have </a:t>
            </a:r>
            <a:r>
              <a:rPr lang="fr-FR" sz="1200" b="0" kern="1200" dirty="0" err="1" smtClean="0">
                <a:solidFill>
                  <a:schemeClr val="tx1"/>
                </a:solidFill>
                <a:latin typeface="+mn-lt"/>
                <a:ea typeface="+mn-ea"/>
                <a:cs typeface="+mn-cs"/>
              </a:rPr>
              <a:t>become</a:t>
            </a:r>
            <a:r>
              <a:rPr lang="fr-FR" sz="1200" b="0" kern="1200" dirty="0" smtClean="0">
                <a:solidFill>
                  <a:schemeClr val="tx1"/>
                </a:solidFill>
                <a:latin typeface="+mn-lt"/>
                <a:ea typeface="+mn-ea"/>
                <a:cs typeface="+mn-cs"/>
              </a:rPr>
              <a:t> more </a:t>
            </a:r>
            <a:r>
              <a:rPr lang="fr-FR" sz="1200" b="0" kern="1200" dirty="0" err="1" smtClean="0">
                <a:solidFill>
                  <a:schemeClr val="tx1"/>
                </a:solidFill>
                <a:latin typeface="+mn-lt"/>
                <a:ea typeface="+mn-ea"/>
                <a:cs typeface="+mn-cs"/>
              </a:rPr>
              <a:t>frequent</a:t>
            </a:r>
            <a:r>
              <a:rPr lang="fr-FR" sz="1200" b="0" kern="1200" dirty="0" smtClean="0">
                <a:solidFill>
                  <a:schemeClr val="tx1"/>
                </a:solidFill>
                <a:latin typeface="+mn-lt"/>
                <a:ea typeface="+mn-ea"/>
                <a:cs typeface="+mn-cs"/>
              </a:rPr>
              <a:t>. </a:t>
            </a:r>
            <a:r>
              <a:rPr lang="fr-FR" sz="1200" b="0" kern="1200" dirty="0" err="1" smtClean="0">
                <a:solidFill>
                  <a:schemeClr val="tx1"/>
                </a:solidFill>
                <a:latin typeface="+mn-lt"/>
                <a:ea typeface="+mn-ea"/>
                <a:cs typeface="+mn-cs"/>
              </a:rPr>
              <a:t>Since</a:t>
            </a:r>
            <a:r>
              <a:rPr lang="fr-FR" sz="1200" b="0" kern="1200" dirty="0" smtClean="0">
                <a:solidFill>
                  <a:schemeClr val="tx1"/>
                </a:solidFill>
                <a:latin typeface="+mn-lt"/>
                <a:ea typeface="+mn-ea"/>
                <a:cs typeface="+mn-cs"/>
              </a:rPr>
              <a:t> 1880 the </a:t>
            </a:r>
            <a:r>
              <a:rPr lang="fr-FR" sz="1200" b="0" kern="1200" dirty="0" err="1" smtClean="0">
                <a:solidFill>
                  <a:schemeClr val="tx1"/>
                </a:solidFill>
                <a:latin typeface="+mn-lt"/>
                <a:ea typeface="+mn-ea"/>
                <a:cs typeface="+mn-cs"/>
              </a:rPr>
              <a:t>average</a:t>
            </a:r>
            <a:r>
              <a:rPr lang="fr-FR" sz="1200" b="0" kern="1200" dirty="0" smtClean="0">
                <a:solidFill>
                  <a:schemeClr val="tx1"/>
                </a:solidFill>
                <a:latin typeface="+mn-lt"/>
                <a:ea typeface="+mn-ea"/>
                <a:cs typeface="+mn-cs"/>
              </a:rPr>
              <a:t> </a:t>
            </a:r>
            <a:r>
              <a:rPr lang="fr-FR" sz="1200" b="0" kern="1200" dirty="0" err="1" smtClean="0">
                <a:solidFill>
                  <a:schemeClr val="tx1"/>
                </a:solidFill>
                <a:latin typeface="+mn-lt"/>
                <a:ea typeface="+mn-ea"/>
                <a:cs typeface="+mn-cs"/>
              </a:rPr>
              <a:t>length</a:t>
            </a:r>
            <a:r>
              <a:rPr lang="fr-FR" sz="1200" b="0" kern="1200" dirty="0" smtClean="0">
                <a:solidFill>
                  <a:schemeClr val="tx1"/>
                </a:solidFill>
                <a:latin typeface="+mn-lt"/>
                <a:ea typeface="+mn-ea"/>
                <a:cs typeface="+mn-cs"/>
              </a:rPr>
              <a:t> of </a:t>
            </a:r>
            <a:r>
              <a:rPr lang="fr-FR" sz="1200" b="0" kern="1200" dirty="0" err="1" smtClean="0">
                <a:solidFill>
                  <a:schemeClr val="tx1"/>
                </a:solidFill>
                <a:latin typeface="+mn-lt"/>
                <a:ea typeface="+mn-ea"/>
                <a:cs typeface="+mn-cs"/>
              </a:rPr>
              <a:t>summer</a:t>
            </a:r>
            <a:r>
              <a:rPr lang="fr-FR" sz="1200" b="0" kern="1200" dirty="0" smtClean="0">
                <a:solidFill>
                  <a:schemeClr val="tx1"/>
                </a:solidFill>
                <a:latin typeface="+mn-lt"/>
                <a:ea typeface="+mn-ea"/>
                <a:cs typeface="+mn-cs"/>
              </a:rPr>
              <a:t> </a:t>
            </a:r>
            <a:r>
              <a:rPr lang="fr-FR" sz="1200" b="0" kern="1200" dirty="0" err="1" smtClean="0">
                <a:solidFill>
                  <a:schemeClr val="tx1"/>
                </a:solidFill>
                <a:latin typeface="+mn-lt"/>
                <a:ea typeface="+mn-ea"/>
                <a:cs typeface="+mn-cs"/>
              </a:rPr>
              <a:t>heat</a:t>
            </a:r>
            <a:r>
              <a:rPr lang="fr-FR" sz="1200" b="0" kern="1200" dirty="0" smtClean="0">
                <a:solidFill>
                  <a:schemeClr val="tx1"/>
                </a:solidFill>
                <a:latin typeface="+mn-lt"/>
                <a:ea typeface="+mn-ea"/>
                <a:cs typeface="+mn-cs"/>
              </a:rPr>
              <a:t> </a:t>
            </a:r>
            <a:r>
              <a:rPr lang="fr-FR" sz="1200" b="0" kern="1200" dirty="0" err="1" smtClean="0">
                <a:solidFill>
                  <a:schemeClr val="tx1"/>
                </a:solidFill>
                <a:latin typeface="+mn-lt"/>
                <a:ea typeface="+mn-ea"/>
                <a:cs typeface="+mn-cs"/>
              </a:rPr>
              <a:t>waves</a:t>
            </a:r>
            <a:r>
              <a:rPr lang="fr-FR" sz="1200" b="0" kern="1200" dirty="0" smtClean="0">
                <a:solidFill>
                  <a:schemeClr val="tx1"/>
                </a:solidFill>
                <a:latin typeface="+mn-lt"/>
                <a:ea typeface="+mn-ea"/>
                <a:cs typeface="+mn-cs"/>
              </a:rPr>
              <a:t> over Western Europe </a:t>
            </a:r>
            <a:r>
              <a:rPr lang="fr-FR" sz="1200" b="0" kern="1200" dirty="0" err="1" smtClean="0">
                <a:solidFill>
                  <a:schemeClr val="tx1"/>
                </a:solidFill>
                <a:latin typeface="+mn-lt"/>
                <a:ea typeface="+mn-ea"/>
                <a:cs typeface="+mn-cs"/>
              </a:rPr>
              <a:t>doubled</a:t>
            </a:r>
            <a:r>
              <a:rPr lang="fr-FR" sz="1200" b="0" kern="1200" dirty="0" smtClean="0">
                <a:solidFill>
                  <a:schemeClr val="tx1"/>
                </a:solidFill>
                <a:latin typeface="+mn-lt"/>
                <a:ea typeface="+mn-ea"/>
                <a:cs typeface="+mn-cs"/>
              </a:rPr>
              <a:t> and </a:t>
            </a:r>
            <a:r>
              <a:rPr lang="fr-FR" sz="1200" b="0" kern="1200" dirty="0" err="1" smtClean="0">
                <a:solidFill>
                  <a:schemeClr val="tx1"/>
                </a:solidFill>
                <a:latin typeface="+mn-lt"/>
                <a:ea typeface="+mn-ea"/>
                <a:cs typeface="+mn-cs"/>
              </a:rPr>
              <a:t>frequency</a:t>
            </a:r>
            <a:r>
              <a:rPr lang="fr-FR" sz="1200" b="0" kern="1200" dirty="0" smtClean="0">
                <a:solidFill>
                  <a:schemeClr val="tx1"/>
                </a:solidFill>
                <a:latin typeface="+mn-lt"/>
                <a:ea typeface="+mn-ea"/>
                <a:cs typeface="+mn-cs"/>
              </a:rPr>
              <a:t> of hot </a:t>
            </a:r>
            <a:r>
              <a:rPr lang="fr-FR" sz="1200" b="0" kern="1200" dirty="0" err="1" smtClean="0">
                <a:solidFill>
                  <a:schemeClr val="tx1"/>
                </a:solidFill>
                <a:latin typeface="+mn-lt"/>
                <a:ea typeface="+mn-ea"/>
                <a:cs typeface="+mn-cs"/>
              </a:rPr>
              <a:t>days</a:t>
            </a:r>
            <a:r>
              <a:rPr lang="fr-FR" sz="1200" b="0" kern="1200" dirty="0" smtClean="0">
                <a:solidFill>
                  <a:schemeClr val="tx1"/>
                </a:solidFill>
                <a:latin typeface="+mn-lt"/>
                <a:ea typeface="+mn-ea"/>
                <a:cs typeface="+mn-cs"/>
              </a:rPr>
              <a:t> </a:t>
            </a:r>
            <a:r>
              <a:rPr lang="fr-FR" sz="1200" b="0" kern="1200" dirty="0" err="1" smtClean="0">
                <a:solidFill>
                  <a:schemeClr val="tx1"/>
                </a:solidFill>
                <a:latin typeface="+mn-lt"/>
                <a:ea typeface="+mn-ea"/>
                <a:cs typeface="+mn-cs"/>
              </a:rPr>
              <a:t>almost</a:t>
            </a:r>
            <a:r>
              <a:rPr lang="fr-FR" sz="1200" b="0" kern="1200" dirty="0" smtClean="0">
                <a:solidFill>
                  <a:schemeClr val="tx1"/>
                </a:solidFill>
                <a:latin typeface="+mn-lt"/>
                <a:ea typeface="+mn-ea"/>
                <a:cs typeface="+mn-cs"/>
              </a:rPr>
              <a:t> </a:t>
            </a:r>
            <a:r>
              <a:rPr lang="fr-FR" sz="1200" b="0" kern="1200" dirty="0" err="1" smtClean="0">
                <a:solidFill>
                  <a:schemeClr val="tx1"/>
                </a:solidFill>
                <a:latin typeface="+mn-lt"/>
                <a:ea typeface="+mn-ea"/>
                <a:cs typeface="+mn-cs"/>
              </a:rPr>
              <a:t>tripled</a:t>
            </a:r>
            <a:r>
              <a:rPr lang="fr-FR" sz="1200" b="0" kern="1200" dirty="0" smtClean="0">
                <a:solidFill>
                  <a:schemeClr val="tx1"/>
                </a:solidFill>
                <a:latin typeface="+mn-lt"/>
                <a:ea typeface="+mn-ea"/>
                <a:cs typeface="+mn-cs"/>
              </a:rPr>
              <a:t>.</a:t>
            </a: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7D23126E-A678-884E-861F-C56751BB44DD}" type="slidenum">
              <a:rPr lang="fr-FR" smtClean="0"/>
              <a:t>5</a:t>
            </a:fld>
            <a:endParaRPr lang="fr-FR"/>
          </a:p>
        </p:txBody>
      </p:sp>
    </p:spTree>
    <p:extLst>
      <p:ext uri="{BB962C8B-B14F-4D97-AF65-F5344CB8AC3E}">
        <p14:creationId xmlns:p14="http://schemas.microsoft.com/office/powerpoint/2010/main" val="1278808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Le changement climatique influence notre </a:t>
            </a:r>
            <a:r>
              <a:rPr lang="fr-FR" sz="1200" kern="1200" dirty="0" err="1" smtClean="0">
                <a:solidFill>
                  <a:schemeClr val="tx1"/>
                </a:solidFill>
                <a:effectLst/>
                <a:latin typeface="+mn-lt"/>
                <a:ea typeface="+mn-ea"/>
                <a:cs typeface="+mn-cs"/>
              </a:rPr>
              <a:t>sociéte</a:t>
            </a:r>
            <a:r>
              <a:rPr lang="fr-FR" sz="1200" kern="1200" dirty="0" smtClean="0">
                <a:solidFill>
                  <a:schemeClr val="tx1"/>
                </a:solidFill>
                <a:effectLst/>
                <a:latin typeface="+mn-lt"/>
                <a:ea typeface="+mn-ea"/>
                <a:cs typeface="+mn-cs"/>
              </a:rPr>
              <a:t>́, avec </a:t>
            </a:r>
            <a:r>
              <a:rPr lang="fr-FR" sz="1200" kern="1200" dirty="0" err="1" smtClean="0">
                <a:solidFill>
                  <a:schemeClr val="tx1"/>
                </a:solidFill>
                <a:effectLst/>
                <a:latin typeface="+mn-lt"/>
                <a:ea typeface="+mn-ea"/>
                <a:cs typeface="+mn-cs"/>
              </a:rPr>
              <a:t>différents</a:t>
            </a:r>
            <a:r>
              <a:rPr lang="fr-FR" sz="1200" kern="1200" dirty="0" smtClean="0">
                <a:solidFill>
                  <a:schemeClr val="tx1"/>
                </a:solidFill>
                <a:effectLst/>
                <a:latin typeface="+mn-lt"/>
                <a:ea typeface="+mn-ea"/>
                <a:cs typeface="+mn-cs"/>
              </a:rPr>
              <a:t> changements </a:t>
            </a:r>
            <a:r>
              <a:rPr lang="fr-FR" sz="1200" kern="1200" dirty="0" err="1" smtClean="0">
                <a:solidFill>
                  <a:schemeClr val="tx1"/>
                </a:solidFill>
                <a:effectLst/>
                <a:latin typeface="+mn-lt"/>
                <a:ea typeface="+mn-ea"/>
                <a:cs typeface="+mn-cs"/>
              </a:rPr>
              <a:t>associés</a:t>
            </a:r>
            <a:r>
              <a:rPr lang="fr-FR" sz="1200" kern="1200" dirty="0" smtClean="0">
                <a:solidFill>
                  <a:schemeClr val="tx1"/>
                </a:solidFill>
                <a:effectLst/>
                <a:latin typeface="+mn-lt"/>
                <a:ea typeface="+mn-ea"/>
                <a:cs typeface="+mn-cs"/>
              </a:rPr>
              <a:t>. La </a:t>
            </a:r>
            <a:r>
              <a:rPr lang="fr-FR" sz="1200" kern="1200" dirty="0" err="1" smtClean="0">
                <a:solidFill>
                  <a:schemeClr val="tx1"/>
                </a:solidFill>
                <a:effectLst/>
                <a:latin typeface="+mn-lt"/>
                <a:ea typeface="+mn-ea"/>
                <a:cs typeface="+mn-cs"/>
              </a:rPr>
              <a:t>sociéte</a:t>
            </a:r>
            <a:r>
              <a:rPr lang="fr-FR" sz="1200" kern="1200" dirty="0" smtClean="0">
                <a:solidFill>
                  <a:schemeClr val="tx1"/>
                </a:solidFill>
                <a:effectLst/>
                <a:latin typeface="+mn-lt"/>
                <a:ea typeface="+mn-ea"/>
                <a:cs typeface="+mn-cs"/>
              </a:rPr>
              <a:t>́ a des </a:t>
            </a:r>
            <a:r>
              <a:rPr lang="fr-FR" sz="1200" kern="1200" dirty="0" err="1" smtClean="0">
                <a:solidFill>
                  <a:schemeClr val="tx1"/>
                </a:solidFill>
                <a:effectLst/>
                <a:latin typeface="+mn-lt"/>
                <a:ea typeface="+mn-ea"/>
                <a:cs typeface="+mn-cs"/>
              </a:rPr>
              <a:t>difficultés</a:t>
            </a:r>
            <a:r>
              <a:rPr lang="fr-FR" sz="1200" kern="1200" dirty="0" smtClean="0">
                <a:solidFill>
                  <a:schemeClr val="tx1"/>
                </a:solidFill>
                <a:effectLst/>
                <a:latin typeface="+mn-lt"/>
                <a:ea typeface="+mn-ea"/>
                <a:cs typeface="+mn-cs"/>
              </a:rPr>
              <a:t> à s’adapter aux changements (divers changements). L’impact du changement climatique est un facteur d’</a:t>
            </a:r>
            <a:r>
              <a:rPr lang="fr-FR" sz="1200" kern="1200" dirty="0" err="1" smtClean="0">
                <a:solidFill>
                  <a:schemeClr val="tx1"/>
                </a:solidFill>
                <a:effectLst/>
                <a:latin typeface="+mn-lt"/>
                <a:ea typeface="+mn-ea"/>
                <a:cs typeface="+mn-cs"/>
              </a:rPr>
              <a:t>inégalités</a:t>
            </a:r>
            <a:r>
              <a:rPr lang="fr-FR" sz="1200" kern="1200" dirty="0" smtClean="0">
                <a:solidFill>
                  <a:schemeClr val="tx1"/>
                </a:solidFill>
                <a:effectLst/>
                <a:latin typeface="+mn-lt"/>
                <a:ea typeface="+mn-ea"/>
                <a:cs typeface="+mn-cs"/>
              </a:rPr>
              <a:t> entre territoires, et est donc </a:t>
            </a:r>
            <a:r>
              <a:rPr lang="fr-FR" sz="1200" kern="1200" dirty="0" err="1" smtClean="0">
                <a:solidFill>
                  <a:schemeClr val="tx1"/>
                </a:solidFill>
                <a:effectLst/>
                <a:latin typeface="+mn-lt"/>
                <a:ea typeface="+mn-ea"/>
                <a:cs typeface="+mn-cs"/>
              </a:rPr>
              <a:t>également</a:t>
            </a:r>
            <a:r>
              <a:rPr lang="fr-FR" sz="1200" kern="1200" dirty="0" smtClean="0">
                <a:solidFill>
                  <a:schemeClr val="tx1"/>
                </a:solidFill>
                <a:effectLst/>
                <a:latin typeface="+mn-lt"/>
                <a:ea typeface="+mn-ea"/>
                <a:cs typeface="+mn-cs"/>
              </a:rPr>
              <a:t> source de conflits territoriaux (Figure 20). </a:t>
            </a:r>
            <a:endParaRPr lang="fr-FR" dirty="0" smtClean="0">
              <a:effectLst/>
            </a:endParaRPr>
          </a:p>
          <a:p>
            <a:r>
              <a:rPr lang="fr-FR" sz="1200" kern="1200" dirty="0" smtClean="0">
                <a:solidFill>
                  <a:schemeClr val="tx1"/>
                </a:solidFill>
                <a:effectLst/>
                <a:latin typeface="+mn-lt"/>
                <a:ea typeface="+mn-ea"/>
                <a:cs typeface="+mn-cs"/>
              </a:rPr>
              <a:t>Notre </a:t>
            </a:r>
            <a:r>
              <a:rPr lang="fr-FR" sz="1200" kern="1200" dirty="0" err="1" smtClean="0">
                <a:solidFill>
                  <a:schemeClr val="tx1"/>
                </a:solidFill>
                <a:effectLst/>
                <a:latin typeface="+mn-lt"/>
                <a:ea typeface="+mn-ea"/>
                <a:cs typeface="+mn-cs"/>
              </a:rPr>
              <a:t>sociéte</a:t>
            </a:r>
            <a:r>
              <a:rPr lang="fr-FR" sz="1200" kern="1200" dirty="0" smtClean="0">
                <a:solidFill>
                  <a:schemeClr val="tx1"/>
                </a:solidFill>
                <a:effectLst/>
                <a:latin typeface="+mn-lt"/>
                <a:ea typeface="+mn-ea"/>
                <a:cs typeface="+mn-cs"/>
              </a:rPr>
              <a:t>́ a donc besoin de trouver une bonne adaptation et/ou une </a:t>
            </a:r>
            <a:r>
              <a:rPr lang="fr-FR" sz="1200" kern="1200" dirty="0" err="1" smtClean="0">
                <a:solidFill>
                  <a:schemeClr val="tx1"/>
                </a:solidFill>
                <a:effectLst/>
                <a:latin typeface="+mn-lt"/>
                <a:ea typeface="+mn-ea"/>
                <a:cs typeface="+mn-cs"/>
              </a:rPr>
              <a:t>atténuation</a:t>
            </a:r>
            <a:r>
              <a:rPr lang="fr-FR" sz="1200" kern="1200" dirty="0" smtClean="0">
                <a:solidFill>
                  <a:schemeClr val="tx1"/>
                </a:solidFill>
                <a:effectLst/>
                <a:latin typeface="+mn-lt"/>
                <a:ea typeface="+mn-ea"/>
                <a:cs typeface="+mn-cs"/>
              </a:rPr>
              <a:t> efficace. Dans ce cas, le changement climatique pourra </a:t>
            </a:r>
            <a:r>
              <a:rPr lang="fr-FR" sz="1200" kern="1200" dirty="0" err="1" smtClean="0">
                <a:solidFill>
                  <a:schemeClr val="tx1"/>
                </a:solidFill>
                <a:effectLst/>
                <a:latin typeface="+mn-lt"/>
                <a:ea typeface="+mn-ea"/>
                <a:cs typeface="+mn-cs"/>
              </a:rPr>
              <a:t>être</a:t>
            </a:r>
            <a:r>
              <a:rPr lang="fr-FR" sz="1200" kern="1200" dirty="0" smtClean="0">
                <a:solidFill>
                  <a:schemeClr val="tx1"/>
                </a:solidFill>
                <a:effectLst/>
                <a:latin typeface="+mn-lt"/>
                <a:ea typeface="+mn-ea"/>
                <a:cs typeface="+mn-cs"/>
              </a:rPr>
              <a:t> un enjeu </a:t>
            </a:r>
            <a:r>
              <a:rPr lang="fr-FR" sz="1200" kern="1200" dirty="0" err="1" smtClean="0">
                <a:solidFill>
                  <a:schemeClr val="tx1"/>
                </a:solidFill>
                <a:effectLst/>
                <a:latin typeface="+mn-lt"/>
                <a:ea typeface="+mn-ea"/>
                <a:cs typeface="+mn-cs"/>
              </a:rPr>
              <a:t>emblématique</a:t>
            </a:r>
            <a:r>
              <a:rPr lang="fr-FR" sz="1200" kern="1200" dirty="0" smtClean="0">
                <a:solidFill>
                  <a:schemeClr val="tx1"/>
                </a:solidFill>
                <a:effectLst/>
                <a:latin typeface="+mn-lt"/>
                <a:ea typeface="+mn-ea"/>
                <a:cs typeface="+mn-cs"/>
              </a:rPr>
              <a:t> de l’application territoriale du </a:t>
            </a:r>
            <a:r>
              <a:rPr lang="fr-FR" sz="1200" kern="1200" dirty="0" err="1" smtClean="0">
                <a:solidFill>
                  <a:schemeClr val="tx1"/>
                </a:solidFill>
                <a:effectLst/>
                <a:latin typeface="+mn-lt"/>
                <a:ea typeface="+mn-ea"/>
                <a:cs typeface="+mn-cs"/>
              </a:rPr>
              <a:t>développement</a:t>
            </a:r>
            <a:r>
              <a:rPr lang="fr-FR" sz="1200" kern="1200" dirty="0" smtClean="0">
                <a:solidFill>
                  <a:schemeClr val="tx1"/>
                </a:solidFill>
                <a:effectLst/>
                <a:latin typeface="+mn-lt"/>
                <a:ea typeface="+mn-ea"/>
                <a:cs typeface="+mn-cs"/>
              </a:rPr>
              <a:t> durable. </a:t>
            </a:r>
            <a:endParaRPr lang="fr-FR" dirty="0" smtClean="0">
              <a:effectLst/>
            </a:endParaRPr>
          </a:p>
          <a:p>
            <a:r>
              <a:rPr lang="fr-FR" sz="1200" kern="1200" dirty="0" smtClean="0">
                <a:solidFill>
                  <a:schemeClr val="tx1"/>
                </a:solidFill>
                <a:effectLst/>
                <a:latin typeface="+mn-lt"/>
                <a:ea typeface="+mn-ea"/>
                <a:cs typeface="+mn-cs"/>
              </a:rPr>
              <a:t>L’</a:t>
            </a:r>
            <a:r>
              <a:rPr lang="fr-FR" sz="1200" kern="1200" dirty="0" err="1" smtClean="0">
                <a:solidFill>
                  <a:schemeClr val="tx1"/>
                </a:solidFill>
                <a:effectLst/>
                <a:latin typeface="+mn-lt"/>
                <a:ea typeface="+mn-ea"/>
                <a:cs typeface="+mn-cs"/>
              </a:rPr>
              <a:t>aménagement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répartit</a:t>
            </a:r>
            <a:r>
              <a:rPr lang="fr-FR" sz="1200" kern="1200" dirty="0" smtClean="0">
                <a:solidFill>
                  <a:schemeClr val="tx1"/>
                </a:solidFill>
                <a:effectLst/>
                <a:latin typeface="+mn-lt"/>
                <a:ea typeface="+mn-ea"/>
                <a:cs typeface="+mn-cs"/>
              </a:rPr>
              <a:t> les hommes et les </a:t>
            </a:r>
            <a:r>
              <a:rPr lang="fr-FR" sz="1200" kern="1200" dirty="0" err="1" smtClean="0">
                <a:solidFill>
                  <a:schemeClr val="tx1"/>
                </a:solidFill>
                <a:effectLst/>
                <a:latin typeface="+mn-lt"/>
                <a:ea typeface="+mn-ea"/>
                <a:cs typeface="+mn-cs"/>
              </a:rPr>
              <a:t>activités</a:t>
            </a:r>
            <a:r>
              <a:rPr lang="fr-FR" sz="1200" kern="1200" dirty="0" smtClean="0">
                <a:solidFill>
                  <a:schemeClr val="tx1"/>
                </a:solidFill>
                <a:effectLst/>
                <a:latin typeface="+mn-lt"/>
                <a:ea typeface="+mn-ea"/>
                <a:cs typeface="+mn-cs"/>
              </a:rPr>
              <a:t> au sein d’un territoire. Le </a:t>
            </a:r>
            <a:r>
              <a:rPr lang="fr-FR" sz="1200" kern="1200" dirty="0" err="1" smtClean="0">
                <a:solidFill>
                  <a:schemeClr val="tx1"/>
                </a:solidFill>
                <a:effectLst/>
                <a:latin typeface="+mn-lt"/>
                <a:ea typeface="+mn-ea"/>
                <a:cs typeface="+mn-cs"/>
              </a:rPr>
              <a:t>développement</a:t>
            </a:r>
            <a:r>
              <a:rPr lang="fr-FR" sz="1200" kern="1200" dirty="0" smtClean="0">
                <a:solidFill>
                  <a:schemeClr val="tx1"/>
                </a:solidFill>
                <a:effectLst/>
                <a:latin typeface="+mn-lt"/>
                <a:ea typeface="+mn-ea"/>
                <a:cs typeface="+mn-cs"/>
              </a:rPr>
              <a:t> durable est </a:t>
            </a:r>
            <a:r>
              <a:rPr lang="fr-FR" sz="1200" kern="1200" dirty="0" err="1" smtClean="0">
                <a:solidFill>
                  <a:schemeClr val="tx1"/>
                </a:solidFill>
                <a:effectLst/>
                <a:latin typeface="+mn-lt"/>
                <a:ea typeface="+mn-ea"/>
                <a:cs typeface="+mn-cs"/>
              </a:rPr>
              <a:t>intégre</a:t>
            </a:r>
            <a:r>
              <a:rPr lang="fr-FR" sz="1200" kern="1200" dirty="0" smtClean="0">
                <a:solidFill>
                  <a:schemeClr val="tx1"/>
                </a:solidFill>
                <a:effectLst/>
                <a:latin typeface="+mn-lt"/>
                <a:ea typeface="+mn-ea"/>
                <a:cs typeface="+mn-cs"/>
              </a:rPr>
              <a:t>́ à l’</a:t>
            </a:r>
            <a:r>
              <a:rPr lang="fr-FR" sz="1200" kern="1200" dirty="0" err="1" smtClean="0">
                <a:solidFill>
                  <a:schemeClr val="tx1"/>
                </a:solidFill>
                <a:effectLst/>
                <a:latin typeface="+mn-lt"/>
                <a:ea typeface="+mn-ea"/>
                <a:cs typeface="+mn-cs"/>
              </a:rPr>
              <a:t>aménagement</a:t>
            </a:r>
            <a:r>
              <a:rPr lang="fr-FR" sz="1200" kern="1200" dirty="0" smtClean="0">
                <a:solidFill>
                  <a:schemeClr val="tx1"/>
                </a:solidFill>
                <a:effectLst/>
                <a:latin typeface="+mn-lt"/>
                <a:ea typeface="+mn-ea"/>
                <a:cs typeface="+mn-cs"/>
              </a:rPr>
              <a:t> du territoire, afin de trouver le bon </a:t>
            </a:r>
            <a:r>
              <a:rPr lang="fr-FR" sz="1200" kern="1200" dirty="0" err="1" smtClean="0">
                <a:solidFill>
                  <a:schemeClr val="tx1"/>
                </a:solidFill>
                <a:effectLst/>
                <a:latin typeface="+mn-lt"/>
                <a:ea typeface="+mn-ea"/>
                <a:cs typeface="+mn-cs"/>
              </a:rPr>
              <a:t>équilibre</a:t>
            </a:r>
            <a:r>
              <a:rPr lang="fr-FR" sz="1200" kern="1200" dirty="0" smtClean="0">
                <a:solidFill>
                  <a:schemeClr val="tx1"/>
                </a:solidFill>
                <a:effectLst/>
                <a:latin typeface="+mn-lt"/>
                <a:ea typeface="+mn-ea"/>
                <a:cs typeface="+mn-cs"/>
              </a:rPr>
              <a:t> entre </a:t>
            </a:r>
            <a:r>
              <a:rPr lang="fr-FR" sz="1200" kern="1200" dirty="0" err="1" smtClean="0">
                <a:solidFill>
                  <a:schemeClr val="tx1"/>
                </a:solidFill>
                <a:effectLst/>
                <a:latin typeface="+mn-lt"/>
                <a:ea typeface="+mn-ea"/>
                <a:cs typeface="+mn-cs"/>
              </a:rPr>
              <a:t>développement</a:t>
            </a:r>
            <a:r>
              <a:rPr lang="fr-FR" sz="1200" kern="1200" dirty="0" smtClean="0">
                <a:solidFill>
                  <a:schemeClr val="tx1"/>
                </a:solidFill>
                <a:effectLst/>
                <a:latin typeface="+mn-lt"/>
                <a:ea typeface="+mn-ea"/>
                <a:cs typeface="+mn-cs"/>
              </a:rPr>
              <a:t> urbain et rural, tout en y </a:t>
            </a:r>
            <a:r>
              <a:rPr lang="fr-FR" sz="1200" kern="1200" dirty="0" err="1" smtClean="0">
                <a:solidFill>
                  <a:schemeClr val="tx1"/>
                </a:solidFill>
                <a:effectLst/>
                <a:latin typeface="+mn-lt"/>
                <a:ea typeface="+mn-ea"/>
                <a:cs typeface="+mn-cs"/>
              </a:rPr>
              <a:t>intégrant</a:t>
            </a:r>
            <a:r>
              <a:rPr lang="fr-FR" sz="1200" kern="1200" dirty="0" smtClean="0">
                <a:solidFill>
                  <a:schemeClr val="tx1"/>
                </a:solidFill>
                <a:effectLst/>
                <a:latin typeface="+mn-lt"/>
                <a:ea typeface="+mn-ea"/>
                <a:cs typeface="+mn-cs"/>
              </a:rPr>
              <a:t> les </a:t>
            </a:r>
            <a:r>
              <a:rPr lang="fr-FR" sz="1200" kern="1200" dirty="0" err="1" smtClean="0">
                <a:solidFill>
                  <a:schemeClr val="tx1"/>
                </a:solidFill>
                <a:effectLst/>
                <a:latin typeface="+mn-lt"/>
                <a:ea typeface="+mn-ea"/>
                <a:cs typeface="+mn-cs"/>
              </a:rPr>
              <a:t>problématiques</a:t>
            </a:r>
            <a:r>
              <a:rPr lang="fr-FR" sz="1200" kern="1200" dirty="0" smtClean="0">
                <a:solidFill>
                  <a:schemeClr val="tx1"/>
                </a:solidFill>
                <a:effectLst/>
                <a:latin typeface="+mn-lt"/>
                <a:ea typeface="+mn-ea"/>
                <a:cs typeface="+mn-cs"/>
              </a:rPr>
              <a:t> sociales, environnementales et </a:t>
            </a:r>
            <a:r>
              <a:rPr lang="fr-FR" sz="1200" kern="1200" dirty="0" err="1" smtClean="0">
                <a:solidFill>
                  <a:schemeClr val="tx1"/>
                </a:solidFill>
                <a:effectLst/>
                <a:latin typeface="+mn-lt"/>
                <a:ea typeface="+mn-ea"/>
                <a:cs typeface="+mn-cs"/>
              </a:rPr>
              <a:t>économiques</a:t>
            </a:r>
            <a:r>
              <a:rPr lang="fr-FR" sz="1200" kern="1200" dirty="0" smtClean="0">
                <a:solidFill>
                  <a:schemeClr val="tx1"/>
                </a:solidFill>
                <a:effectLst/>
                <a:latin typeface="+mn-lt"/>
                <a:ea typeface="+mn-ea"/>
                <a:cs typeface="+mn-cs"/>
              </a:rPr>
              <a:t> du territoire et la population qui y vit. Le </a:t>
            </a:r>
            <a:r>
              <a:rPr lang="fr-FR" sz="1200" kern="1200" dirty="0" err="1" smtClean="0">
                <a:solidFill>
                  <a:schemeClr val="tx1"/>
                </a:solidFill>
                <a:effectLst/>
                <a:latin typeface="+mn-lt"/>
                <a:ea typeface="+mn-ea"/>
                <a:cs typeface="+mn-cs"/>
              </a:rPr>
              <a:t>développement</a:t>
            </a:r>
            <a:r>
              <a:rPr lang="fr-FR" sz="1200" kern="1200" dirty="0" smtClean="0">
                <a:solidFill>
                  <a:schemeClr val="tx1"/>
                </a:solidFill>
                <a:effectLst/>
                <a:latin typeface="+mn-lt"/>
                <a:ea typeface="+mn-ea"/>
                <a:cs typeface="+mn-cs"/>
              </a:rPr>
              <a:t> durable </a:t>
            </a:r>
            <a:r>
              <a:rPr lang="fr-FR" sz="1200" kern="1200" dirty="0" err="1" smtClean="0">
                <a:solidFill>
                  <a:schemeClr val="tx1"/>
                </a:solidFill>
                <a:effectLst/>
                <a:latin typeface="+mn-lt"/>
                <a:ea typeface="+mn-ea"/>
                <a:cs typeface="+mn-cs"/>
              </a:rPr>
              <a:t>révèle</a:t>
            </a:r>
            <a:r>
              <a:rPr lang="fr-FR" sz="1200" kern="1200" dirty="0" smtClean="0">
                <a:solidFill>
                  <a:schemeClr val="tx1"/>
                </a:solidFill>
                <a:effectLst/>
                <a:latin typeface="+mn-lt"/>
                <a:ea typeface="+mn-ea"/>
                <a:cs typeface="+mn-cs"/>
              </a:rPr>
              <a:t> des tensions entre territoires et </a:t>
            </a:r>
            <a:r>
              <a:rPr lang="fr-FR" sz="1200" kern="1200" dirty="0" err="1" smtClean="0">
                <a:solidFill>
                  <a:schemeClr val="tx1"/>
                </a:solidFill>
                <a:effectLst/>
                <a:latin typeface="+mn-lt"/>
                <a:ea typeface="+mn-ea"/>
                <a:cs typeface="+mn-cs"/>
              </a:rPr>
              <a:t>crée</a:t>
            </a:r>
            <a:r>
              <a:rPr lang="fr-FR" sz="1200" kern="1200" dirty="0" smtClean="0">
                <a:solidFill>
                  <a:schemeClr val="tx1"/>
                </a:solidFill>
                <a:effectLst/>
                <a:latin typeface="+mn-lt"/>
                <a:ea typeface="+mn-ea"/>
                <a:cs typeface="+mn-cs"/>
              </a:rPr>
              <a:t>́ un espace de </a:t>
            </a:r>
            <a:r>
              <a:rPr lang="fr-FR" sz="1200" kern="1200" dirty="0" err="1" smtClean="0">
                <a:solidFill>
                  <a:schemeClr val="tx1"/>
                </a:solidFill>
                <a:effectLst/>
                <a:latin typeface="+mn-lt"/>
                <a:ea typeface="+mn-ea"/>
                <a:cs typeface="+mn-cs"/>
              </a:rPr>
              <a:t>débat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inédit</a:t>
            </a:r>
            <a:r>
              <a:rPr lang="fr-FR" sz="1200" kern="1200" dirty="0" smtClean="0">
                <a:solidFill>
                  <a:schemeClr val="tx1"/>
                </a:solidFill>
                <a:effectLst/>
                <a:latin typeface="+mn-lt"/>
                <a:ea typeface="+mn-ea"/>
                <a:cs typeface="+mn-cs"/>
              </a:rPr>
              <a:t>. </a:t>
            </a:r>
            <a:endParaRPr lang="fr-FR" dirty="0" smtClean="0">
              <a:effectLst/>
            </a:endParaRPr>
          </a:p>
          <a:p>
            <a:endParaRPr lang="fr-FR" sz="1200" b="1" kern="1200" dirty="0" smtClean="0">
              <a:solidFill>
                <a:schemeClr val="tx1"/>
              </a:solidFill>
              <a:effectLst/>
              <a:latin typeface="+mn-lt"/>
              <a:ea typeface="+mn-ea"/>
              <a:cs typeface="+mn-cs"/>
            </a:endParaRPr>
          </a:p>
          <a:p>
            <a:endParaRPr lang="fr-FR" sz="1200" b="1"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Figure SPM.2 | </a:t>
            </a:r>
            <a:r>
              <a:rPr lang="fr-FR" sz="1200" b="0" kern="1200" dirty="0" err="1" smtClean="0">
                <a:solidFill>
                  <a:schemeClr val="tx1"/>
                </a:solidFill>
                <a:effectLst/>
                <a:latin typeface="+mn-lt"/>
                <a:ea typeface="+mn-ea"/>
                <a:cs typeface="+mn-cs"/>
              </a:rPr>
              <a:t>Widespread</a:t>
            </a:r>
            <a:r>
              <a:rPr lang="fr-FR" sz="1200" b="0" kern="1200" dirty="0" smtClean="0">
                <a:solidFill>
                  <a:schemeClr val="tx1"/>
                </a:solidFill>
                <a:effectLst/>
                <a:latin typeface="+mn-lt"/>
                <a:ea typeface="+mn-ea"/>
                <a:cs typeface="+mn-cs"/>
              </a:rPr>
              <a:t> impacts in a </a:t>
            </a:r>
            <a:r>
              <a:rPr lang="fr-FR" sz="1200" b="0" kern="1200" dirty="0" err="1" smtClean="0">
                <a:solidFill>
                  <a:schemeClr val="tx1"/>
                </a:solidFill>
                <a:effectLst/>
                <a:latin typeface="+mn-lt"/>
                <a:ea typeface="+mn-ea"/>
                <a:cs typeface="+mn-cs"/>
              </a:rPr>
              <a:t>changing</a:t>
            </a:r>
            <a:r>
              <a:rPr lang="fr-FR" sz="1200" b="0" kern="1200" dirty="0" smtClean="0">
                <a:solidFill>
                  <a:schemeClr val="tx1"/>
                </a:solidFill>
                <a:effectLst/>
                <a:latin typeface="+mn-lt"/>
                <a:ea typeface="+mn-ea"/>
                <a:cs typeface="+mn-cs"/>
              </a:rPr>
              <a:t> world. (A) Global patterns of impacts in </a:t>
            </a:r>
            <a:r>
              <a:rPr lang="fr-FR" sz="1200" b="0" kern="1200" dirty="0" err="1" smtClean="0">
                <a:solidFill>
                  <a:schemeClr val="tx1"/>
                </a:solidFill>
                <a:effectLst/>
                <a:latin typeface="+mn-lt"/>
                <a:ea typeface="+mn-ea"/>
                <a:cs typeface="+mn-cs"/>
              </a:rPr>
              <a:t>recent</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decades</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attributed</a:t>
            </a:r>
            <a:r>
              <a:rPr lang="fr-FR" sz="1200" b="0" kern="1200" dirty="0" smtClean="0">
                <a:solidFill>
                  <a:schemeClr val="tx1"/>
                </a:solidFill>
                <a:effectLst/>
                <a:latin typeface="+mn-lt"/>
                <a:ea typeface="+mn-ea"/>
                <a:cs typeface="+mn-cs"/>
              </a:rPr>
              <a:t> to </a:t>
            </a:r>
            <a:r>
              <a:rPr lang="fr-FR" sz="1200" b="0" kern="1200" dirty="0" err="1" smtClean="0">
                <a:solidFill>
                  <a:schemeClr val="tx1"/>
                </a:solidFill>
                <a:effectLst/>
                <a:latin typeface="+mn-lt"/>
                <a:ea typeface="+mn-ea"/>
                <a:cs typeface="+mn-cs"/>
              </a:rPr>
              <a:t>climate</a:t>
            </a:r>
            <a:r>
              <a:rPr lang="fr-FR" sz="1200" b="0" kern="1200" dirty="0" smtClean="0">
                <a:solidFill>
                  <a:schemeClr val="tx1"/>
                </a:solidFill>
                <a:effectLst/>
                <a:latin typeface="+mn-lt"/>
                <a:ea typeface="+mn-ea"/>
                <a:cs typeface="+mn-cs"/>
              </a:rPr>
              <a:t> change, </a:t>
            </a:r>
            <a:r>
              <a:rPr lang="fr-FR" sz="1200" b="0" kern="1200" dirty="0" err="1" smtClean="0">
                <a:solidFill>
                  <a:schemeClr val="tx1"/>
                </a:solidFill>
                <a:effectLst/>
                <a:latin typeface="+mn-lt"/>
                <a:ea typeface="+mn-ea"/>
                <a:cs typeface="+mn-cs"/>
              </a:rPr>
              <a:t>based</a:t>
            </a:r>
            <a:r>
              <a:rPr lang="fr-FR" sz="1200" b="0" kern="1200" dirty="0" smtClean="0">
                <a:solidFill>
                  <a:schemeClr val="tx1"/>
                </a:solidFill>
                <a:effectLst/>
                <a:latin typeface="+mn-lt"/>
                <a:ea typeface="+mn-ea"/>
                <a:cs typeface="+mn-cs"/>
              </a:rPr>
              <a:t> on </a:t>
            </a:r>
            <a:r>
              <a:rPr lang="fr-FR" sz="1200" b="0" kern="1200" dirty="0" err="1" smtClean="0">
                <a:solidFill>
                  <a:schemeClr val="tx1"/>
                </a:solidFill>
                <a:effectLst/>
                <a:latin typeface="+mn-lt"/>
                <a:ea typeface="+mn-ea"/>
                <a:cs typeface="+mn-cs"/>
              </a:rPr>
              <a:t>studies</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since</a:t>
            </a:r>
            <a:r>
              <a:rPr lang="fr-FR" sz="1200" b="0" kern="1200" dirty="0" smtClean="0">
                <a:solidFill>
                  <a:schemeClr val="tx1"/>
                </a:solidFill>
                <a:effectLst/>
                <a:latin typeface="+mn-lt"/>
                <a:ea typeface="+mn-ea"/>
                <a:cs typeface="+mn-cs"/>
              </a:rPr>
              <a:t> the AR4. Impacts are </a:t>
            </a:r>
            <a:r>
              <a:rPr lang="fr-FR" sz="1200" b="0" kern="1200" dirty="0" err="1" smtClean="0">
                <a:solidFill>
                  <a:schemeClr val="tx1"/>
                </a:solidFill>
                <a:effectLst/>
                <a:latin typeface="+mn-lt"/>
                <a:ea typeface="+mn-ea"/>
                <a:cs typeface="+mn-cs"/>
              </a:rPr>
              <a:t>shown</a:t>
            </a:r>
            <a:r>
              <a:rPr lang="fr-FR" sz="1200" b="0" kern="1200" dirty="0" smtClean="0">
                <a:solidFill>
                  <a:schemeClr val="tx1"/>
                </a:solidFill>
                <a:effectLst/>
                <a:latin typeface="+mn-lt"/>
                <a:ea typeface="+mn-ea"/>
                <a:cs typeface="+mn-cs"/>
              </a:rPr>
              <a:t> at a range of </a:t>
            </a:r>
            <a:r>
              <a:rPr lang="fr-FR" sz="1200" b="0" kern="1200" dirty="0" err="1" smtClean="0">
                <a:solidFill>
                  <a:schemeClr val="tx1"/>
                </a:solidFill>
                <a:effectLst/>
                <a:latin typeface="+mn-lt"/>
                <a:ea typeface="+mn-ea"/>
                <a:cs typeface="+mn-cs"/>
              </a:rPr>
              <a:t>geographic</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scales</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Symbols</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indicate</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categories</a:t>
            </a:r>
            <a:r>
              <a:rPr lang="fr-FR" sz="1200" b="0" kern="1200" dirty="0" smtClean="0">
                <a:solidFill>
                  <a:schemeClr val="tx1"/>
                </a:solidFill>
                <a:effectLst/>
                <a:latin typeface="+mn-lt"/>
                <a:ea typeface="+mn-ea"/>
                <a:cs typeface="+mn-cs"/>
              </a:rPr>
              <a:t> of </a:t>
            </a:r>
            <a:r>
              <a:rPr lang="fr-FR" sz="1200" b="0" kern="1200" dirty="0" err="1" smtClean="0">
                <a:solidFill>
                  <a:schemeClr val="tx1"/>
                </a:solidFill>
                <a:effectLst/>
                <a:latin typeface="+mn-lt"/>
                <a:ea typeface="+mn-ea"/>
                <a:cs typeface="+mn-cs"/>
              </a:rPr>
              <a:t>attributed</a:t>
            </a:r>
            <a:r>
              <a:rPr lang="fr-FR" sz="1200" b="0" kern="1200" dirty="0" smtClean="0">
                <a:solidFill>
                  <a:schemeClr val="tx1"/>
                </a:solidFill>
                <a:effectLst/>
                <a:latin typeface="+mn-lt"/>
                <a:ea typeface="+mn-ea"/>
                <a:cs typeface="+mn-cs"/>
              </a:rPr>
              <a:t> impacts, the relative contribution of </a:t>
            </a:r>
            <a:r>
              <a:rPr lang="fr-FR" sz="1200" b="0" kern="1200" dirty="0" err="1" smtClean="0">
                <a:solidFill>
                  <a:schemeClr val="tx1"/>
                </a:solidFill>
                <a:effectLst/>
                <a:latin typeface="+mn-lt"/>
                <a:ea typeface="+mn-ea"/>
                <a:cs typeface="+mn-cs"/>
              </a:rPr>
              <a:t>climate</a:t>
            </a:r>
            <a:r>
              <a:rPr lang="fr-FR" sz="1200" b="0" kern="1200" dirty="0" smtClean="0">
                <a:solidFill>
                  <a:schemeClr val="tx1"/>
                </a:solidFill>
                <a:effectLst/>
                <a:latin typeface="+mn-lt"/>
                <a:ea typeface="+mn-ea"/>
                <a:cs typeface="+mn-cs"/>
              </a:rPr>
              <a:t> change (major or minor) to the </a:t>
            </a:r>
            <a:r>
              <a:rPr lang="fr-FR" sz="1200" b="0" kern="1200" dirty="0" err="1" smtClean="0">
                <a:solidFill>
                  <a:schemeClr val="tx1"/>
                </a:solidFill>
                <a:effectLst/>
                <a:latin typeface="+mn-lt"/>
                <a:ea typeface="+mn-ea"/>
                <a:cs typeface="+mn-cs"/>
              </a:rPr>
              <a:t>observed</a:t>
            </a:r>
            <a:r>
              <a:rPr lang="fr-FR" sz="1200" b="0" kern="1200" dirty="0" smtClean="0">
                <a:solidFill>
                  <a:schemeClr val="tx1"/>
                </a:solidFill>
                <a:effectLst/>
                <a:latin typeface="+mn-lt"/>
                <a:ea typeface="+mn-ea"/>
                <a:cs typeface="+mn-cs"/>
              </a:rPr>
              <a:t> impact, and confidence in attribution. </a:t>
            </a:r>
            <a:r>
              <a:rPr lang="fr-FR" sz="1200" b="0" kern="1200" dirty="0" err="1" smtClean="0">
                <a:solidFill>
                  <a:schemeClr val="tx1"/>
                </a:solidFill>
                <a:effectLst/>
                <a:latin typeface="+mn-lt"/>
                <a:ea typeface="+mn-ea"/>
                <a:cs typeface="+mn-cs"/>
              </a:rPr>
              <a:t>See</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supplementary</a:t>
            </a:r>
            <a:r>
              <a:rPr lang="fr-FR" sz="1200" b="0" kern="1200" dirty="0" smtClean="0">
                <a:solidFill>
                  <a:schemeClr val="tx1"/>
                </a:solidFill>
                <a:effectLst/>
                <a:latin typeface="+mn-lt"/>
                <a:ea typeface="+mn-ea"/>
                <a:cs typeface="+mn-cs"/>
              </a:rPr>
              <a:t> Table SPM.A1 for descriptions of the impacts. (B) </a:t>
            </a:r>
            <a:r>
              <a:rPr lang="fr-FR" sz="1200" b="0" kern="1200" dirty="0" err="1" smtClean="0">
                <a:solidFill>
                  <a:schemeClr val="tx1"/>
                </a:solidFill>
                <a:effectLst/>
                <a:latin typeface="+mn-lt"/>
                <a:ea typeface="+mn-ea"/>
                <a:cs typeface="+mn-cs"/>
              </a:rPr>
              <a:t>Average</a:t>
            </a:r>
            <a:r>
              <a:rPr lang="fr-FR" sz="1200" b="0" kern="1200" dirty="0" smtClean="0">
                <a:solidFill>
                  <a:schemeClr val="tx1"/>
                </a:solidFill>
                <a:effectLst/>
                <a:latin typeface="+mn-lt"/>
                <a:ea typeface="+mn-ea"/>
                <a:cs typeface="+mn-cs"/>
              </a:rPr>
              <a:t> rates of change in distribution (km per </a:t>
            </a:r>
            <a:r>
              <a:rPr lang="fr-FR" sz="1200" b="0" kern="1200" dirty="0" err="1" smtClean="0">
                <a:solidFill>
                  <a:schemeClr val="tx1"/>
                </a:solidFill>
                <a:effectLst/>
                <a:latin typeface="+mn-lt"/>
                <a:ea typeface="+mn-ea"/>
                <a:cs typeface="+mn-cs"/>
              </a:rPr>
              <a:t>decade</a:t>
            </a:r>
            <a:r>
              <a:rPr lang="fr-FR" sz="1200" b="0" kern="1200" dirty="0" smtClean="0">
                <a:solidFill>
                  <a:schemeClr val="tx1"/>
                </a:solidFill>
                <a:effectLst/>
                <a:latin typeface="+mn-lt"/>
                <a:ea typeface="+mn-ea"/>
                <a:cs typeface="+mn-cs"/>
              </a:rPr>
              <a:t>) for marine </a:t>
            </a:r>
            <a:r>
              <a:rPr lang="fr-FR" sz="1200" b="0" kern="1200" dirty="0" err="1" smtClean="0">
                <a:solidFill>
                  <a:schemeClr val="tx1"/>
                </a:solidFill>
                <a:effectLst/>
                <a:latin typeface="+mn-lt"/>
                <a:ea typeface="+mn-ea"/>
                <a:cs typeface="+mn-cs"/>
              </a:rPr>
              <a:t>taxonomic</a:t>
            </a:r>
            <a:r>
              <a:rPr lang="fr-FR" sz="1200" b="0" kern="1200" dirty="0" smtClean="0">
                <a:solidFill>
                  <a:schemeClr val="tx1"/>
                </a:solidFill>
                <a:effectLst/>
                <a:latin typeface="+mn-lt"/>
                <a:ea typeface="+mn-ea"/>
                <a:cs typeface="+mn-cs"/>
              </a:rPr>
              <a:t> groups </a:t>
            </a:r>
            <a:r>
              <a:rPr lang="fr-FR" sz="1200" b="0" kern="1200" dirty="0" err="1" smtClean="0">
                <a:solidFill>
                  <a:schemeClr val="tx1"/>
                </a:solidFill>
                <a:effectLst/>
                <a:latin typeface="+mn-lt"/>
                <a:ea typeface="+mn-ea"/>
                <a:cs typeface="+mn-cs"/>
              </a:rPr>
              <a:t>based</a:t>
            </a:r>
            <a:r>
              <a:rPr lang="fr-FR" sz="1200" b="0" kern="1200" dirty="0" smtClean="0">
                <a:solidFill>
                  <a:schemeClr val="tx1"/>
                </a:solidFill>
                <a:effectLst/>
                <a:latin typeface="+mn-lt"/>
                <a:ea typeface="+mn-ea"/>
                <a:cs typeface="+mn-cs"/>
              </a:rPr>
              <a:t> on observations over 1900–2010. Positive distribution changes are consistent </a:t>
            </a:r>
            <a:r>
              <a:rPr lang="fr-FR" sz="1200" b="0" kern="1200" dirty="0" err="1" smtClean="0">
                <a:solidFill>
                  <a:schemeClr val="tx1"/>
                </a:solidFill>
                <a:effectLst/>
                <a:latin typeface="+mn-lt"/>
                <a:ea typeface="+mn-ea"/>
                <a:cs typeface="+mn-cs"/>
              </a:rPr>
              <a:t>with</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warming</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moving</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into</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previously</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cooler</a:t>
            </a:r>
            <a:r>
              <a:rPr lang="fr-FR" sz="1200" b="0" kern="1200" dirty="0" smtClean="0">
                <a:solidFill>
                  <a:schemeClr val="tx1"/>
                </a:solidFill>
                <a:effectLst/>
                <a:latin typeface="+mn-lt"/>
                <a:ea typeface="+mn-ea"/>
                <a:cs typeface="+mn-cs"/>
              </a:rPr>
              <a:t> waters, </a:t>
            </a:r>
            <a:r>
              <a:rPr lang="fr-FR" sz="1200" b="0" kern="1200" dirty="0" err="1" smtClean="0">
                <a:solidFill>
                  <a:schemeClr val="tx1"/>
                </a:solidFill>
                <a:effectLst/>
                <a:latin typeface="+mn-lt"/>
                <a:ea typeface="+mn-ea"/>
                <a:cs typeface="+mn-cs"/>
              </a:rPr>
              <a:t>generally</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poleward</a:t>
            </a:r>
            <a:r>
              <a:rPr lang="fr-FR" sz="1200" b="0" kern="1200" dirty="0" smtClean="0">
                <a:solidFill>
                  <a:schemeClr val="tx1"/>
                </a:solidFill>
                <a:effectLst/>
                <a:latin typeface="+mn-lt"/>
                <a:ea typeface="+mn-ea"/>
                <a:cs typeface="+mn-cs"/>
              </a:rPr>
              <a:t>). The </a:t>
            </a:r>
            <a:r>
              <a:rPr lang="fr-FR" sz="1200" b="0" kern="1200" dirty="0" err="1" smtClean="0">
                <a:solidFill>
                  <a:schemeClr val="tx1"/>
                </a:solidFill>
                <a:effectLst/>
                <a:latin typeface="+mn-lt"/>
                <a:ea typeface="+mn-ea"/>
                <a:cs typeface="+mn-cs"/>
              </a:rPr>
              <a:t>number</a:t>
            </a:r>
            <a:r>
              <a:rPr lang="fr-FR" sz="1200" b="0" kern="1200" dirty="0" smtClean="0">
                <a:solidFill>
                  <a:schemeClr val="tx1"/>
                </a:solidFill>
                <a:effectLst/>
                <a:latin typeface="+mn-lt"/>
                <a:ea typeface="+mn-ea"/>
                <a:cs typeface="+mn-cs"/>
              </a:rPr>
              <a:t> of </a:t>
            </a:r>
            <a:r>
              <a:rPr lang="fr-FR" sz="1200" b="0" kern="1200" dirty="0" err="1" smtClean="0">
                <a:solidFill>
                  <a:schemeClr val="tx1"/>
                </a:solidFill>
                <a:effectLst/>
                <a:latin typeface="+mn-lt"/>
                <a:ea typeface="+mn-ea"/>
                <a:cs typeface="+mn-cs"/>
              </a:rPr>
              <a:t>responses</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analyzed</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is</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given</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within</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parentheses</a:t>
            </a:r>
            <a:r>
              <a:rPr lang="fr-FR" sz="1200" b="0" kern="1200" dirty="0" smtClean="0">
                <a:solidFill>
                  <a:schemeClr val="tx1"/>
                </a:solidFill>
                <a:effectLst/>
                <a:latin typeface="+mn-lt"/>
                <a:ea typeface="+mn-ea"/>
                <a:cs typeface="+mn-cs"/>
              </a:rPr>
              <a:t> for </a:t>
            </a:r>
            <a:r>
              <a:rPr lang="fr-FR" sz="1200" b="0" kern="1200" dirty="0" err="1" smtClean="0">
                <a:solidFill>
                  <a:schemeClr val="tx1"/>
                </a:solidFill>
                <a:effectLst/>
                <a:latin typeface="+mn-lt"/>
                <a:ea typeface="+mn-ea"/>
                <a:cs typeface="+mn-cs"/>
              </a:rPr>
              <a:t>each</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category</a:t>
            </a:r>
            <a:r>
              <a:rPr lang="fr-FR" sz="1200" b="0" kern="1200" dirty="0" smtClean="0">
                <a:solidFill>
                  <a:schemeClr val="tx1"/>
                </a:solidFill>
                <a:effectLst/>
                <a:latin typeface="+mn-lt"/>
                <a:ea typeface="+mn-ea"/>
                <a:cs typeface="+mn-cs"/>
              </a:rPr>
              <a:t>. (C) </a:t>
            </a:r>
            <a:r>
              <a:rPr lang="fr-FR" sz="1200" b="0" kern="1200" dirty="0" err="1" smtClean="0">
                <a:solidFill>
                  <a:schemeClr val="tx1"/>
                </a:solidFill>
                <a:effectLst/>
                <a:latin typeface="+mn-lt"/>
                <a:ea typeface="+mn-ea"/>
                <a:cs typeface="+mn-cs"/>
              </a:rPr>
              <a:t>Summary</a:t>
            </a:r>
            <a:r>
              <a:rPr lang="fr-FR" sz="1200" b="0" kern="1200" dirty="0" smtClean="0">
                <a:solidFill>
                  <a:schemeClr val="tx1"/>
                </a:solidFill>
                <a:effectLst/>
                <a:latin typeface="+mn-lt"/>
                <a:ea typeface="+mn-ea"/>
                <a:cs typeface="+mn-cs"/>
              </a:rPr>
              <a:t> of </a:t>
            </a:r>
            <a:r>
              <a:rPr lang="fr-FR" sz="1200" b="0" kern="1200" dirty="0" err="1" smtClean="0">
                <a:solidFill>
                  <a:schemeClr val="tx1"/>
                </a:solidFill>
                <a:effectLst/>
                <a:latin typeface="+mn-lt"/>
                <a:ea typeface="+mn-ea"/>
                <a:cs typeface="+mn-cs"/>
              </a:rPr>
              <a:t>estimated</a:t>
            </a:r>
            <a:r>
              <a:rPr lang="fr-FR" sz="1200" b="0" kern="1200" dirty="0" smtClean="0">
                <a:solidFill>
                  <a:schemeClr val="tx1"/>
                </a:solidFill>
                <a:effectLst/>
                <a:latin typeface="+mn-lt"/>
                <a:ea typeface="+mn-ea"/>
                <a:cs typeface="+mn-cs"/>
              </a:rPr>
              <a:t> impacts of </a:t>
            </a:r>
            <a:r>
              <a:rPr lang="fr-FR" sz="1200" b="0" kern="1200" dirty="0" err="1" smtClean="0">
                <a:solidFill>
                  <a:schemeClr val="tx1"/>
                </a:solidFill>
                <a:effectLst/>
                <a:latin typeface="+mn-lt"/>
                <a:ea typeface="+mn-ea"/>
                <a:cs typeface="+mn-cs"/>
              </a:rPr>
              <a:t>observed</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climate</a:t>
            </a:r>
            <a:r>
              <a:rPr lang="fr-FR" sz="1200" b="0" kern="1200" dirty="0" smtClean="0">
                <a:solidFill>
                  <a:schemeClr val="tx1"/>
                </a:solidFill>
                <a:effectLst/>
                <a:latin typeface="+mn-lt"/>
                <a:ea typeface="+mn-ea"/>
                <a:cs typeface="+mn-cs"/>
              </a:rPr>
              <a:t> changes on </a:t>
            </a:r>
            <a:r>
              <a:rPr lang="fr-FR" sz="1200" b="0" kern="1200" dirty="0" err="1" smtClean="0">
                <a:solidFill>
                  <a:schemeClr val="tx1"/>
                </a:solidFill>
                <a:effectLst/>
                <a:latin typeface="+mn-lt"/>
                <a:ea typeface="+mn-ea"/>
                <a:cs typeface="+mn-cs"/>
              </a:rPr>
              <a:t>yields</a:t>
            </a:r>
            <a:r>
              <a:rPr lang="fr-FR" sz="1200" b="0" kern="1200" dirty="0" smtClean="0">
                <a:solidFill>
                  <a:schemeClr val="tx1"/>
                </a:solidFill>
                <a:effectLst/>
                <a:latin typeface="+mn-lt"/>
                <a:ea typeface="+mn-ea"/>
                <a:cs typeface="+mn-cs"/>
              </a:rPr>
              <a:t> over 1960–2013 for four major </a:t>
            </a:r>
            <a:r>
              <a:rPr lang="fr-FR" sz="1200" b="0" kern="1200" dirty="0" err="1" smtClean="0">
                <a:solidFill>
                  <a:schemeClr val="tx1"/>
                </a:solidFill>
                <a:effectLst/>
                <a:latin typeface="+mn-lt"/>
                <a:ea typeface="+mn-ea"/>
                <a:cs typeface="+mn-cs"/>
              </a:rPr>
              <a:t>crops</a:t>
            </a:r>
            <a:r>
              <a:rPr lang="fr-FR" sz="1200" b="0" kern="1200" dirty="0" smtClean="0">
                <a:solidFill>
                  <a:schemeClr val="tx1"/>
                </a:solidFill>
                <a:effectLst/>
                <a:latin typeface="+mn-lt"/>
                <a:ea typeface="+mn-ea"/>
                <a:cs typeface="+mn-cs"/>
              </a:rPr>
              <a:t> in </a:t>
            </a:r>
            <a:r>
              <a:rPr lang="fr-FR" sz="1200" b="0" kern="1200" dirty="0" err="1" smtClean="0">
                <a:solidFill>
                  <a:schemeClr val="tx1"/>
                </a:solidFill>
                <a:effectLst/>
                <a:latin typeface="+mn-lt"/>
                <a:ea typeface="+mn-ea"/>
                <a:cs typeface="+mn-cs"/>
              </a:rPr>
              <a:t>temperate</a:t>
            </a:r>
            <a:r>
              <a:rPr lang="fr-FR" sz="1200" b="0" kern="1200" dirty="0" smtClean="0">
                <a:solidFill>
                  <a:schemeClr val="tx1"/>
                </a:solidFill>
                <a:effectLst/>
                <a:latin typeface="+mn-lt"/>
                <a:ea typeface="+mn-ea"/>
                <a:cs typeface="+mn-cs"/>
              </a:rPr>
              <a:t> and tropical </a:t>
            </a:r>
            <a:r>
              <a:rPr lang="fr-FR" sz="1200" b="0" kern="1200" dirty="0" err="1" smtClean="0">
                <a:solidFill>
                  <a:schemeClr val="tx1"/>
                </a:solidFill>
                <a:effectLst/>
                <a:latin typeface="+mn-lt"/>
                <a:ea typeface="+mn-ea"/>
                <a:cs typeface="+mn-cs"/>
              </a:rPr>
              <a:t>regions</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with</a:t>
            </a:r>
            <a:r>
              <a:rPr lang="fr-FR" sz="1200" b="0" kern="1200" dirty="0" smtClean="0">
                <a:solidFill>
                  <a:schemeClr val="tx1"/>
                </a:solidFill>
                <a:effectLst/>
                <a:latin typeface="+mn-lt"/>
                <a:ea typeface="+mn-ea"/>
                <a:cs typeface="+mn-cs"/>
              </a:rPr>
              <a:t> the </a:t>
            </a:r>
            <a:r>
              <a:rPr lang="fr-FR" sz="1200" b="0" kern="1200" dirty="0" err="1" smtClean="0">
                <a:solidFill>
                  <a:schemeClr val="tx1"/>
                </a:solidFill>
                <a:effectLst/>
                <a:latin typeface="+mn-lt"/>
                <a:ea typeface="+mn-ea"/>
                <a:cs typeface="+mn-cs"/>
              </a:rPr>
              <a:t>number</a:t>
            </a:r>
            <a:r>
              <a:rPr lang="fr-FR" sz="1200" b="0" kern="1200" dirty="0" smtClean="0">
                <a:solidFill>
                  <a:schemeClr val="tx1"/>
                </a:solidFill>
                <a:effectLst/>
                <a:latin typeface="+mn-lt"/>
                <a:ea typeface="+mn-ea"/>
                <a:cs typeface="+mn-cs"/>
              </a:rPr>
              <a:t> of data points </a:t>
            </a:r>
            <a:r>
              <a:rPr lang="fr-FR" sz="1200" b="0" kern="1200" dirty="0" err="1" smtClean="0">
                <a:solidFill>
                  <a:schemeClr val="tx1"/>
                </a:solidFill>
                <a:effectLst/>
                <a:latin typeface="+mn-lt"/>
                <a:ea typeface="+mn-ea"/>
                <a:cs typeface="+mn-cs"/>
              </a:rPr>
              <a:t>analyzed</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given</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within</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parentheses</a:t>
            </a:r>
            <a:r>
              <a:rPr lang="fr-FR" sz="1200" b="0" kern="1200" dirty="0" smtClean="0">
                <a:solidFill>
                  <a:schemeClr val="tx1"/>
                </a:solidFill>
                <a:effectLst/>
                <a:latin typeface="+mn-lt"/>
                <a:ea typeface="+mn-ea"/>
                <a:cs typeface="+mn-cs"/>
              </a:rPr>
              <a:t> for </a:t>
            </a:r>
            <a:r>
              <a:rPr lang="fr-FR" sz="1200" b="0" kern="1200" dirty="0" err="1" smtClean="0">
                <a:solidFill>
                  <a:schemeClr val="tx1"/>
                </a:solidFill>
                <a:effectLst/>
                <a:latin typeface="+mn-lt"/>
                <a:ea typeface="+mn-ea"/>
                <a:cs typeface="+mn-cs"/>
              </a:rPr>
              <a:t>each</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category</a:t>
            </a:r>
            <a:r>
              <a:rPr lang="fr-FR" sz="1200" b="0" kern="1200" dirty="0" smtClean="0">
                <a:solidFill>
                  <a:schemeClr val="tx1"/>
                </a:solidFill>
                <a:effectLst/>
                <a:latin typeface="+mn-lt"/>
                <a:ea typeface="+mn-ea"/>
                <a:cs typeface="+mn-cs"/>
              </a:rPr>
              <a:t>. [Figures 7-2, 18-3, and MB-2] </a:t>
            </a:r>
            <a:endParaRPr lang="fr-FR" dirty="0"/>
          </a:p>
        </p:txBody>
      </p:sp>
      <p:sp>
        <p:nvSpPr>
          <p:cNvPr id="4" name="Espace réservé du numéro de diapositive 3"/>
          <p:cNvSpPr>
            <a:spLocks noGrp="1"/>
          </p:cNvSpPr>
          <p:nvPr>
            <p:ph type="sldNum" sz="quarter" idx="10"/>
          </p:nvPr>
        </p:nvSpPr>
        <p:spPr/>
        <p:txBody>
          <a:bodyPr/>
          <a:lstStyle/>
          <a:p>
            <a:fld id="{7D23126E-A678-884E-861F-C56751BB44DD}" type="slidenum">
              <a:rPr lang="fr-FR" smtClean="0"/>
              <a:t>6</a:t>
            </a:fld>
            <a:endParaRPr lang="fr-FR"/>
          </a:p>
        </p:txBody>
      </p:sp>
    </p:spTree>
    <p:extLst>
      <p:ext uri="{BB962C8B-B14F-4D97-AF65-F5344CB8AC3E}">
        <p14:creationId xmlns:p14="http://schemas.microsoft.com/office/powerpoint/2010/main" val="1310062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solidFill>
                  <a:srgbClr val="002060"/>
                </a:solidFill>
                <a:latin typeface="Arial" charset="0"/>
                <a:ea typeface="Arial" charset="0"/>
                <a:cs typeface="Arial" charset="0"/>
              </a:rPr>
              <a:t>Le modèle de circulation générale (GCM) n’est pas suffisant de simuler les phénomènes extrêmes (tempête hivernale, canicule, sécheresse, précipitation torrentielle, vague de froid </a:t>
            </a:r>
            <a:r>
              <a:rPr lang="is-IS" sz="1200" dirty="0" smtClean="0">
                <a:solidFill>
                  <a:srgbClr val="002060"/>
                </a:solidFill>
                <a:latin typeface="Arial" charset="0"/>
                <a:ea typeface="Arial" charset="0"/>
                <a:cs typeface="Arial" charset="0"/>
              </a:rPr>
              <a:t>…)</a:t>
            </a:r>
            <a:endParaRPr lang="fr-FR" sz="1200" dirty="0" smtClean="0">
              <a:solidFill>
                <a:srgbClr val="002060"/>
              </a:solidFill>
              <a:latin typeface="Arial" charset="0"/>
              <a:ea typeface="Arial" charset="0"/>
              <a:cs typeface="Arial" charset="0"/>
            </a:endParaRPr>
          </a:p>
          <a:p>
            <a:endParaRPr lang="fr-FR" sz="1200" b="1"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7D23126E-A678-884E-861F-C56751BB44DD}" type="slidenum">
              <a:rPr lang="fr-FR" smtClean="0"/>
              <a:t>7</a:t>
            </a:fld>
            <a:endParaRPr lang="fr-FR"/>
          </a:p>
        </p:txBody>
      </p:sp>
    </p:spTree>
    <p:extLst>
      <p:ext uri="{BB962C8B-B14F-4D97-AF65-F5344CB8AC3E}">
        <p14:creationId xmlns:p14="http://schemas.microsoft.com/office/powerpoint/2010/main" val="1322462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latin typeface="Arial" charset="0"/>
                <a:ea typeface="Arial" charset="0"/>
                <a:cs typeface="Arial" charset="0"/>
              </a:rPr>
              <a:t>https://</a:t>
            </a:r>
            <a:r>
              <a:rPr lang="fr-FR" sz="1200" dirty="0" err="1" smtClean="0">
                <a:latin typeface="Arial" charset="0"/>
                <a:ea typeface="Arial" charset="0"/>
                <a:cs typeface="Arial" charset="0"/>
              </a:rPr>
              <a:t>www.eea.europa.eu</a:t>
            </a:r>
            <a:r>
              <a:rPr lang="fr-FR" sz="1200" dirty="0" smtClean="0">
                <a:latin typeface="Arial" charset="0"/>
                <a:ea typeface="Arial" charset="0"/>
                <a:cs typeface="Arial" charset="0"/>
              </a:rPr>
              <a:t>/</a:t>
            </a:r>
            <a:r>
              <a:rPr lang="fr-FR" sz="1200" dirty="0" err="1" smtClean="0">
                <a:latin typeface="Arial" charset="0"/>
                <a:ea typeface="Arial" charset="0"/>
                <a:cs typeface="Arial" charset="0"/>
              </a:rPr>
              <a:t>fr</a:t>
            </a:r>
            <a:r>
              <a:rPr lang="fr-FR" sz="1200" dirty="0" smtClean="0">
                <a:latin typeface="Arial" charset="0"/>
                <a:ea typeface="Arial" charset="0"/>
                <a:cs typeface="Arial" charset="0"/>
              </a:rPr>
              <a:t>/</a:t>
            </a:r>
            <a:r>
              <a:rPr lang="fr-FR" sz="1200" dirty="0" err="1" smtClean="0">
                <a:latin typeface="Arial" charset="0"/>
                <a:ea typeface="Arial" charset="0"/>
                <a:cs typeface="Arial" charset="0"/>
              </a:rPr>
              <a:t>pressroom</a:t>
            </a:r>
            <a:r>
              <a:rPr lang="fr-FR" sz="1200" dirty="0" smtClean="0">
                <a:latin typeface="Arial" charset="0"/>
                <a:ea typeface="Arial" charset="0"/>
                <a:cs typeface="Arial" charset="0"/>
              </a:rPr>
              <a:t>/</a:t>
            </a:r>
            <a:r>
              <a:rPr lang="fr-FR" sz="1200" dirty="0" err="1" smtClean="0">
                <a:latin typeface="Arial" charset="0"/>
                <a:ea typeface="Arial" charset="0"/>
                <a:cs typeface="Arial" charset="0"/>
              </a:rPr>
              <a:t>newsreleases</a:t>
            </a:r>
            <a:r>
              <a:rPr lang="fr-FR" sz="1200" dirty="0" smtClean="0">
                <a:latin typeface="Arial" charset="0"/>
                <a:ea typeface="Arial" charset="0"/>
                <a:cs typeface="Arial" charset="0"/>
              </a:rPr>
              <a:t>/le-changement-climatique-est-apparent</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latin typeface="Arial" charset="0"/>
                <a:ea typeface="Arial" charset="0"/>
                <a:cs typeface="Arial" charset="0"/>
              </a:rPr>
              <a:t>L’homme est à la fois responsable du changement climatique, ainsi que ce qui devrait assumer ses conséquences</a:t>
            </a:r>
          </a:p>
          <a:p>
            <a:r>
              <a:rPr lang="fr-FR" dirty="0" smtClean="0">
                <a:solidFill>
                  <a:prstClr val="black"/>
                </a:solidFill>
                <a:latin typeface="Helvetica" charset="0"/>
              </a:rPr>
              <a:t>les décideurs et la société civile a besoin d’indicateurs à l’échelle locale (variables climatiques) pour pouvoir mettre en place ces politiques d’adaptation/atténuation</a:t>
            </a: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latin typeface="Arial" charset="0"/>
                <a:ea typeface="Arial" charset="0"/>
                <a:cs typeface="Arial" charset="0"/>
              </a:rPr>
              <a:t>L’exposition et la </a:t>
            </a:r>
            <a:r>
              <a:rPr lang="fr-FR" sz="1200" dirty="0" err="1" smtClean="0">
                <a:latin typeface="Arial" charset="0"/>
                <a:ea typeface="Arial" charset="0"/>
                <a:cs typeface="Arial" charset="0"/>
              </a:rPr>
              <a:t>vulnérabilite</a:t>
            </a:r>
            <a:r>
              <a:rPr lang="fr-FR" sz="1200" dirty="0" smtClean="0">
                <a:latin typeface="Arial" charset="0"/>
                <a:ea typeface="Arial" charset="0"/>
                <a:cs typeface="Arial" charset="0"/>
              </a:rPr>
              <a:t>́ aux </a:t>
            </a:r>
            <a:r>
              <a:rPr lang="fr-FR" sz="1200" dirty="0" err="1" smtClean="0">
                <a:latin typeface="Arial" charset="0"/>
                <a:ea typeface="Arial" charset="0"/>
                <a:cs typeface="Arial" charset="0"/>
              </a:rPr>
              <a:t>phénomènes</a:t>
            </a:r>
            <a:r>
              <a:rPr lang="fr-FR" sz="1200" dirty="0" smtClean="0">
                <a:latin typeface="Arial" charset="0"/>
                <a:ea typeface="Arial" charset="0"/>
                <a:cs typeface="Arial" charset="0"/>
              </a:rPr>
              <a:t> </a:t>
            </a:r>
            <a:r>
              <a:rPr lang="fr-FR" sz="1200" dirty="0" err="1" smtClean="0">
                <a:latin typeface="Arial" charset="0"/>
                <a:ea typeface="Arial" charset="0"/>
                <a:cs typeface="Arial" charset="0"/>
              </a:rPr>
              <a:t>météorologiques</a:t>
            </a:r>
            <a:r>
              <a:rPr lang="fr-FR" sz="1200" dirty="0" smtClean="0">
                <a:latin typeface="Arial" charset="0"/>
                <a:ea typeface="Arial" charset="0"/>
                <a:cs typeface="Arial" charset="0"/>
              </a:rPr>
              <a:t> et climatiques </a:t>
            </a:r>
            <a:r>
              <a:rPr lang="fr-FR" sz="1200" dirty="0" err="1" smtClean="0">
                <a:latin typeface="Arial" charset="0"/>
                <a:ea typeface="Arial" charset="0"/>
                <a:cs typeface="Arial" charset="0"/>
              </a:rPr>
              <a:t>déterminent</a:t>
            </a:r>
            <a:r>
              <a:rPr lang="fr-FR" sz="1200" dirty="0" smtClean="0">
                <a:latin typeface="Arial" charset="0"/>
                <a:ea typeface="Arial" charset="0"/>
                <a:cs typeface="Arial" charset="0"/>
              </a:rPr>
              <a:t> les </a:t>
            </a:r>
            <a:r>
              <a:rPr lang="fr-FR" sz="1200" dirty="0" err="1" smtClean="0">
                <a:latin typeface="Arial" charset="0"/>
                <a:ea typeface="Arial" charset="0"/>
                <a:cs typeface="Arial" charset="0"/>
              </a:rPr>
              <a:t>conséquences</a:t>
            </a:r>
            <a:r>
              <a:rPr lang="fr-FR" sz="1200" dirty="0" smtClean="0">
                <a:latin typeface="Arial" charset="0"/>
                <a:ea typeface="Arial" charset="0"/>
                <a:cs typeface="Arial" charset="0"/>
              </a:rPr>
              <a:t> et la </a:t>
            </a:r>
            <a:r>
              <a:rPr lang="fr-FR" sz="1200" dirty="0" err="1" smtClean="0">
                <a:latin typeface="Arial" charset="0"/>
                <a:ea typeface="Arial" charset="0"/>
                <a:cs typeface="Arial" charset="0"/>
              </a:rPr>
              <a:t>probabilite</a:t>
            </a:r>
            <a:r>
              <a:rPr lang="fr-FR" sz="1200" dirty="0" smtClean="0">
                <a:latin typeface="Arial" charset="0"/>
                <a:ea typeface="Arial" charset="0"/>
                <a:cs typeface="Arial" charset="0"/>
              </a:rPr>
              <a:t>́ d’une catastrophe (le risque de catastrophe) </a:t>
            </a:r>
            <a:endParaRPr lang="fr-FR" sz="1200" dirty="0" smtClean="0">
              <a:effectLst/>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Le territoire s’est </a:t>
            </a:r>
            <a:r>
              <a:rPr lang="fr-FR" sz="1200" kern="1200" dirty="0" err="1" smtClean="0">
                <a:solidFill>
                  <a:schemeClr val="tx1"/>
                </a:solidFill>
                <a:effectLst/>
                <a:latin typeface="+mn-lt"/>
                <a:ea typeface="+mn-ea"/>
                <a:cs typeface="+mn-cs"/>
              </a:rPr>
              <a:t>réchauffe</a:t>
            </a:r>
            <a:r>
              <a:rPr lang="fr-FR" sz="1200" kern="1200" dirty="0" smtClean="0">
                <a:solidFill>
                  <a:schemeClr val="tx1"/>
                </a:solidFill>
                <a:effectLst/>
                <a:latin typeface="+mn-lt"/>
                <a:ea typeface="+mn-ea"/>
                <a:cs typeface="+mn-cs"/>
              </a:rPr>
              <a:t>́, et ce </a:t>
            </a:r>
            <a:r>
              <a:rPr lang="fr-FR" sz="1200" kern="1200" dirty="0" err="1" smtClean="0">
                <a:solidFill>
                  <a:schemeClr val="tx1"/>
                </a:solidFill>
                <a:effectLst/>
                <a:latin typeface="+mn-lt"/>
                <a:ea typeface="+mn-ea"/>
                <a:cs typeface="+mn-cs"/>
              </a:rPr>
              <a:t>réchauffement</a:t>
            </a:r>
            <a:r>
              <a:rPr lang="fr-FR" sz="1200" kern="1200" dirty="0" smtClean="0">
                <a:solidFill>
                  <a:schemeClr val="tx1"/>
                </a:solidFill>
                <a:effectLst/>
                <a:latin typeface="+mn-lt"/>
                <a:ea typeface="+mn-ea"/>
                <a:cs typeface="+mn-cs"/>
              </a:rPr>
              <a:t> va continuer. Il y a un </a:t>
            </a:r>
            <a:r>
              <a:rPr lang="fr-FR" sz="1200" kern="1200" dirty="0" err="1" smtClean="0">
                <a:solidFill>
                  <a:schemeClr val="tx1"/>
                </a:solidFill>
                <a:effectLst/>
                <a:latin typeface="+mn-lt"/>
                <a:ea typeface="+mn-ea"/>
                <a:cs typeface="+mn-cs"/>
              </a:rPr>
              <a:t>défi</a:t>
            </a:r>
            <a:r>
              <a:rPr lang="fr-FR" sz="1200" kern="1200" dirty="0" smtClean="0">
                <a:solidFill>
                  <a:schemeClr val="tx1"/>
                </a:solidFill>
                <a:effectLst/>
                <a:latin typeface="+mn-lt"/>
                <a:ea typeface="+mn-ea"/>
                <a:cs typeface="+mn-cs"/>
              </a:rPr>
              <a:t> pour non seulement les populations, mais </a:t>
            </a:r>
            <a:r>
              <a:rPr lang="fr-FR" sz="1200" kern="1200" dirty="0" err="1" smtClean="0">
                <a:solidFill>
                  <a:schemeClr val="tx1"/>
                </a:solidFill>
                <a:effectLst/>
                <a:latin typeface="+mn-lt"/>
                <a:ea typeface="+mn-ea"/>
                <a:cs typeface="+mn-cs"/>
              </a:rPr>
              <a:t>également</a:t>
            </a:r>
            <a:r>
              <a:rPr lang="fr-FR" sz="1200" kern="1200" dirty="0" smtClean="0">
                <a:solidFill>
                  <a:schemeClr val="tx1"/>
                </a:solidFill>
                <a:effectLst/>
                <a:latin typeface="+mn-lt"/>
                <a:ea typeface="+mn-ea"/>
                <a:cs typeface="+mn-cs"/>
              </a:rPr>
              <a:t> pour l’agriculture, la </a:t>
            </a:r>
            <a:r>
              <a:rPr lang="fr-FR" sz="1200" kern="1200" dirty="0" err="1" smtClean="0">
                <a:solidFill>
                  <a:schemeClr val="tx1"/>
                </a:solidFill>
                <a:effectLst/>
                <a:latin typeface="+mn-lt"/>
                <a:ea typeface="+mn-ea"/>
                <a:cs typeface="+mn-cs"/>
              </a:rPr>
              <a:t>forêt</a:t>
            </a:r>
            <a:r>
              <a:rPr lang="fr-FR" sz="1200" kern="1200" dirty="0" smtClean="0">
                <a:solidFill>
                  <a:schemeClr val="tx1"/>
                </a:solidFill>
                <a:effectLst/>
                <a:latin typeface="+mn-lt"/>
                <a:ea typeface="+mn-ea"/>
                <a:cs typeface="+mn-cs"/>
              </a:rPr>
              <a:t>, l’eau, le tourisme et l’ensemble des </a:t>
            </a:r>
            <a:r>
              <a:rPr lang="fr-FR" sz="1200" kern="1200" dirty="0" err="1" smtClean="0">
                <a:solidFill>
                  <a:schemeClr val="tx1"/>
                </a:solidFill>
                <a:effectLst/>
                <a:latin typeface="+mn-lt"/>
                <a:ea typeface="+mn-ea"/>
                <a:cs typeface="+mn-cs"/>
              </a:rPr>
              <a:t>activités</a:t>
            </a:r>
            <a:r>
              <a:rPr lang="fr-FR" sz="1200" kern="1200" dirty="0" smtClean="0">
                <a:solidFill>
                  <a:schemeClr val="tx1"/>
                </a:solidFill>
                <a:effectLst/>
                <a:latin typeface="+mn-lt"/>
                <a:ea typeface="+mn-ea"/>
                <a:cs typeface="+mn-cs"/>
              </a:rPr>
              <a:t> sociales (</a:t>
            </a:r>
            <a:r>
              <a:rPr lang="fr-FR" sz="1200" kern="1200" dirty="0" err="1" smtClean="0">
                <a:solidFill>
                  <a:schemeClr val="tx1"/>
                </a:solidFill>
                <a:effectLst/>
                <a:latin typeface="+mn-lt"/>
                <a:ea typeface="+mn-ea"/>
                <a:cs typeface="+mn-cs"/>
              </a:rPr>
              <a:t>Moisselin</a:t>
            </a:r>
            <a:r>
              <a:rPr lang="fr-FR" sz="1200" kern="1200" dirty="0" smtClean="0">
                <a:solidFill>
                  <a:schemeClr val="tx1"/>
                </a:solidFill>
                <a:effectLst/>
                <a:latin typeface="+mn-lt"/>
                <a:ea typeface="+mn-ea"/>
                <a:cs typeface="+mn-cs"/>
              </a:rPr>
              <a:t> et Dubuisson, 2006 ; Bigot et Rome, 2010). L’homme est dans ce cas, le grand facteur de la modification du milieu naturel. L’anthropisation et la civilisation industrielle aggravent les </a:t>
            </a:r>
            <a:r>
              <a:rPr lang="fr-FR" sz="1200" kern="1200" dirty="0" err="1" smtClean="0">
                <a:solidFill>
                  <a:schemeClr val="tx1"/>
                </a:solidFill>
                <a:effectLst/>
                <a:latin typeface="+mn-lt"/>
                <a:ea typeface="+mn-ea"/>
                <a:cs typeface="+mn-cs"/>
              </a:rPr>
              <a:t>phénomènes</a:t>
            </a:r>
            <a:r>
              <a:rPr lang="fr-FR" sz="1200" kern="1200" dirty="0" smtClean="0">
                <a:solidFill>
                  <a:schemeClr val="tx1"/>
                </a:solidFill>
                <a:effectLst/>
                <a:latin typeface="+mn-lt"/>
                <a:ea typeface="+mn-ea"/>
                <a:cs typeface="+mn-cs"/>
              </a:rPr>
              <a:t> climatiques, et augmentent le risque de catastrophe (Figure 19). L’homme comme pilote de la </a:t>
            </a:r>
            <a:r>
              <a:rPr lang="fr-FR" sz="1200" kern="1200" dirty="0" err="1" smtClean="0">
                <a:solidFill>
                  <a:schemeClr val="tx1"/>
                </a:solidFill>
                <a:effectLst/>
                <a:latin typeface="+mn-lt"/>
                <a:ea typeface="+mn-ea"/>
                <a:cs typeface="+mn-cs"/>
              </a:rPr>
              <a:t>sociéte</a:t>
            </a:r>
            <a:r>
              <a:rPr lang="fr-FR" sz="1200" kern="1200" dirty="0" smtClean="0">
                <a:solidFill>
                  <a:schemeClr val="tx1"/>
                </a:solidFill>
                <a:effectLst/>
                <a:latin typeface="+mn-lt"/>
                <a:ea typeface="+mn-ea"/>
                <a:cs typeface="+mn-cs"/>
              </a:rPr>
              <a:t>́, doit prendre davantage conscience des impacts de l’</a:t>
            </a:r>
            <a:r>
              <a:rPr lang="fr-FR" sz="1200" kern="1200" dirty="0" err="1" smtClean="0">
                <a:solidFill>
                  <a:schemeClr val="tx1"/>
                </a:solidFill>
                <a:effectLst/>
                <a:latin typeface="+mn-lt"/>
                <a:ea typeface="+mn-ea"/>
                <a:cs typeface="+mn-cs"/>
              </a:rPr>
              <a:t>accélération</a:t>
            </a:r>
            <a:r>
              <a:rPr lang="fr-FR" sz="1200" kern="1200" dirty="0" smtClean="0">
                <a:solidFill>
                  <a:schemeClr val="tx1"/>
                </a:solidFill>
                <a:effectLst/>
                <a:latin typeface="+mn-lt"/>
                <a:ea typeface="+mn-ea"/>
                <a:cs typeface="+mn-cs"/>
              </a:rPr>
              <a:t> des changements climatiques. </a:t>
            </a:r>
            <a:endParaRPr lang="fr-FR"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Figure SPM.1 | </a:t>
            </a:r>
            <a:r>
              <a:rPr lang="fr-FR" sz="1200" b="0" kern="1200" dirty="0" smtClean="0">
                <a:solidFill>
                  <a:schemeClr val="tx1"/>
                </a:solidFill>
                <a:effectLst/>
                <a:latin typeface="+mn-lt"/>
                <a:ea typeface="+mn-ea"/>
                <a:cs typeface="+mn-cs"/>
              </a:rPr>
              <a:t>Illustration of the </a:t>
            </a:r>
            <a:r>
              <a:rPr lang="fr-FR" sz="1200" b="0" kern="1200" dirty="0" err="1" smtClean="0">
                <a:solidFill>
                  <a:schemeClr val="tx1"/>
                </a:solidFill>
                <a:effectLst/>
                <a:latin typeface="+mn-lt"/>
                <a:ea typeface="+mn-ea"/>
                <a:cs typeface="+mn-cs"/>
              </a:rPr>
              <a:t>core</a:t>
            </a:r>
            <a:r>
              <a:rPr lang="fr-FR" sz="1200" b="0" kern="1200" dirty="0" smtClean="0">
                <a:solidFill>
                  <a:schemeClr val="tx1"/>
                </a:solidFill>
                <a:effectLst/>
                <a:latin typeface="+mn-lt"/>
                <a:ea typeface="+mn-ea"/>
                <a:cs typeface="+mn-cs"/>
              </a:rPr>
              <a:t> concepts of the WGII AR5. </a:t>
            </a:r>
            <a:r>
              <a:rPr lang="fr-FR" sz="1200" b="0" kern="1200" dirty="0" err="1" smtClean="0">
                <a:solidFill>
                  <a:schemeClr val="tx1"/>
                </a:solidFill>
                <a:effectLst/>
                <a:latin typeface="+mn-lt"/>
                <a:ea typeface="+mn-ea"/>
                <a:cs typeface="+mn-cs"/>
              </a:rPr>
              <a:t>Risk</a:t>
            </a:r>
            <a:r>
              <a:rPr lang="fr-FR" sz="1200" b="0" kern="1200" dirty="0" smtClean="0">
                <a:solidFill>
                  <a:schemeClr val="tx1"/>
                </a:solidFill>
                <a:effectLst/>
                <a:latin typeface="+mn-lt"/>
                <a:ea typeface="+mn-ea"/>
                <a:cs typeface="+mn-cs"/>
              </a:rPr>
              <a:t> of </a:t>
            </a:r>
            <a:r>
              <a:rPr lang="fr-FR" sz="1200" b="0" kern="1200" dirty="0" err="1" smtClean="0">
                <a:solidFill>
                  <a:schemeClr val="tx1"/>
                </a:solidFill>
                <a:effectLst/>
                <a:latin typeface="+mn-lt"/>
                <a:ea typeface="+mn-ea"/>
                <a:cs typeface="+mn-cs"/>
              </a:rPr>
              <a:t>climate-related</a:t>
            </a:r>
            <a:r>
              <a:rPr lang="fr-FR" sz="1200" b="0" kern="1200" dirty="0" smtClean="0">
                <a:solidFill>
                  <a:schemeClr val="tx1"/>
                </a:solidFill>
                <a:effectLst/>
                <a:latin typeface="+mn-lt"/>
                <a:ea typeface="+mn-ea"/>
                <a:cs typeface="+mn-cs"/>
              </a:rPr>
              <a:t> impacts </a:t>
            </a:r>
            <a:r>
              <a:rPr lang="fr-FR" sz="1200" b="0" kern="1200" dirty="0" err="1" smtClean="0">
                <a:solidFill>
                  <a:schemeClr val="tx1"/>
                </a:solidFill>
                <a:effectLst/>
                <a:latin typeface="+mn-lt"/>
                <a:ea typeface="+mn-ea"/>
                <a:cs typeface="+mn-cs"/>
              </a:rPr>
              <a:t>results</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from</a:t>
            </a:r>
            <a:r>
              <a:rPr lang="fr-FR" sz="1200" b="0" kern="1200" dirty="0" smtClean="0">
                <a:solidFill>
                  <a:schemeClr val="tx1"/>
                </a:solidFill>
                <a:effectLst/>
                <a:latin typeface="+mn-lt"/>
                <a:ea typeface="+mn-ea"/>
                <a:cs typeface="+mn-cs"/>
              </a:rPr>
              <a:t> the interaction of </a:t>
            </a:r>
            <a:r>
              <a:rPr lang="fr-FR" sz="1200" b="0" kern="1200" dirty="0" err="1" smtClean="0">
                <a:solidFill>
                  <a:schemeClr val="tx1"/>
                </a:solidFill>
                <a:effectLst/>
                <a:latin typeface="+mn-lt"/>
                <a:ea typeface="+mn-ea"/>
                <a:cs typeface="+mn-cs"/>
              </a:rPr>
              <a:t>climate-related</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hazards</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including</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hazardous</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events</a:t>
            </a:r>
            <a:r>
              <a:rPr lang="fr-FR" sz="1200" b="0" kern="1200" dirty="0" smtClean="0">
                <a:solidFill>
                  <a:schemeClr val="tx1"/>
                </a:solidFill>
                <a:effectLst/>
                <a:latin typeface="+mn-lt"/>
                <a:ea typeface="+mn-ea"/>
                <a:cs typeface="+mn-cs"/>
              </a:rPr>
              <a:t> and trends) </a:t>
            </a:r>
            <a:r>
              <a:rPr lang="fr-FR" sz="1200" b="0" kern="1200" dirty="0" err="1" smtClean="0">
                <a:solidFill>
                  <a:schemeClr val="tx1"/>
                </a:solidFill>
                <a:effectLst/>
                <a:latin typeface="+mn-lt"/>
                <a:ea typeface="+mn-ea"/>
                <a:cs typeface="+mn-cs"/>
              </a:rPr>
              <a:t>with</a:t>
            </a:r>
            <a:r>
              <a:rPr lang="fr-FR" sz="1200" b="0" kern="1200" dirty="0" smtClean="0">
                <a:solidFill>
                  <a:schemeClr val="tx1"/>
                </a:solidFill>
                <a:effectLst/>
                <a:latin typeface="+mn-lt"/>
                <a:ea typeface="+mn-ea"/>
                <a:cs typeface="+mn-cs"/>
              </a:rPr>
              <a:t> the </a:t>
            </a:r>
            <a:r>
              <a:rPr lang="fr-FR" sz="1200" b="0" kern="1200" dirty="0" err="1" smtClean="0">
                <a:solidFill>
                  <a:schemeClr val="tx1"/>
                </a:solidFill>
                <a:effectLst/>
                <a:latin typeface="+mn-lt"/>
                <a:ea typeface="+mn-ea"/>
                <a:cs typeface="+mn-cs"/>
              </a:rPr>
              <a:t>vulnerability</a:t>
            </a:r>
            <a:r>
              <a:rPr lang="fr-FR" sz="1200" b="0" kern="1200" dirty="0" smtClean="0">
                <a:solidFill>
                  <a:schemeClr val="tx1"/>
                </a:solidFill>
                <a:effectLst/>
                <a:latin typeface="+mn-lt"/>
                <a:ea typeface="+mn-ea"/>
                <a:cs typeface="+mn-cs"/>
              </a:rPr>
              <a:t> and </a:t>
            </a:r>
            <a:r>
              <a:rPr lang="fr-FR" sz="1200" b="0" kern="1200" dirty="0" err="1" smtClean="0">
                <a:solidFill>
                  <a:schemeClr val="tx1"/>
                </a:solidFill>
                <a:effectLst/>
                <a:latin typeface="+mn-lt"/>
                <a:ea typeface="+mn-ea"/>
                <a:cs typeface="+mn-cs"/>
              </a:rPr>
              <a:t>exposure</a:t>
            </a:r>
            <a:r>
              <a:rPr lang="fr-FR" sz="1200" b="0" kern="1200" dirty="0" smtClean="0">
                <a:solidFill>
                  <a:schemeClr val="tx1"/>
                </a:solidFill>
                <a:effectLst/>
                <a:latin typeface="+mn-lt"/>
                <a:ea typeface="+mn-ea"/>
                <a:cs typeface="+mn-cs"/>
              </a:rPr>
              <a:t> of </a:t>
            </a:r>
            <a:r>
              <a:rPr lang="fr-FR" sz="1200" b="0" kern="1200" dirty="0" err="1" smtClean="0">
                <a:solidFill>
                  <a:schemeClr val="tx1"/>
                </a:solidFill>
                <a:effectLst/>
                <a:latin typeface="+mn-lt"/>
                <a:ea typeface="+mn-ea"/>
                <a:cs typeface="+mn-cs"/>
              </a:rPr>
              <a:t>human</a:t>
            </a:r>
            <a:r>
              <a:rPr lang="fr-FR" sz="1200" b="0" kern="1200" dirty="0" smtClean="0">
                <a:solidFill>
                  <a:schemeClr val="tx1"/>
                </a:solidFill>
                <a:effectLst/>
                <a:latin typeface="+mn-lt"/>
                <a:ea typeface="+mn-ea"/>
                <a:cs typeface="+mn-cs"/>
              </a:rPr>
              <a:t> and </a:t>
            </a:r>
            <a:r>
              <a:rPr lang="fr-FR" sz="1200" b="0" kern="1200" dirty="0" err="1" smtClean="0">
                <a:solidFill>
                  <a:schemeClr val="tx1"/>
                </a:solidFill>
                <a:effectLst/>
                <a:latin typeface="+mn-lt"/>
                <a:ea typeface="+mn-ea"/>
                <a:cs typeface="+mn-cs"/>
              </a:rPr>
              <a:t>natural</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systems</a:t>
            </a:r>
            <a:r>
              <a:rPr lang="fr-FR" sz="1200" b="0" kern="1200" dirty="0" smtClean="0">
                <a:solidFill>
                  <a:schemeClr val="tx1"/>
                </a:solidFill>
                <a:effectLst/>
                <a:latin typeface="+mn-lt"/>
                <a:ea typeface="+mn-ea"/>
                <a:cs typeface="+mn-cs"/>
              </a:rPr>
              <a:t>. Changes in </a:t>
            </a:r>
            <a:r>
              <a:rPr lang="fr-FR" sz="1200" b="0" kern="1200" dirty="0" err="1" smtClean="0">
                <a:solidFill>
                  <a:schemeClr val="tx1"/>
                </a:solidFill>
                <a:effectLst/>
                <a:latin typeface="+mn-lt"/>
                <a:ea typeface="+mn-ea"/>
                <a:cs typeface="+mn-cs"/>
              </a:rPr>
              <a:t>both</a:t>
            </a:r>
            <a:r>
              <a:rPr lang="fr-FR" sz="1200" b="0" kern="1200" dirty="0" smtClean="0">
                <a:solidFill>
                  <a:schemeClr val="tx1"/>
                </a:solidFill>
                <a:effectLst/>
                <a:latin typeface="+mn-lt"/>
                <a:ea typeface="+mn-ea"/>
                <a:cs typeface="+mn-cs"/>
              </a:rPr>
              <a:t> the </a:t>
            </a:r>
            <a:r>
              <a:rPr lang="fr-FR" sz="1200" b="0" kern="1200" dirty="0" err="1" smtClean="0">
                <a:solidFill>
                  <a:schemeClr val="tx1"/>
                </a:solidFill>
                <a:effectLst/>
                <a:latin typeface="+mn-lt"/>
                <a:ea typeface="+mn-ea"/>
                <a:cs typeface="+mn-cs"/>
              </a:rPr>
              <a:t>climate</a:t>
            </a:r>
            <a:r>
              <a:rPr lang="fr-FR" sz="1200" b="0" kern="1200" dirty="0" smtClean="0">
                <a:solidFill>
                  <a:schemeClr val="tx1"/>
                </a:solidFill>
                <a:effectLst/>
                <a:latin typeface="+mn-lt"/>
                <a:ea typeface="+mn-ea"/>
                <a:cs typeface="+mn-cs"/>
              </a:rPr>
              <a:t> system (</a:t>
            </a:r>
            <a:r>
              <a:rPr lang="fr-FR" sz="1200" b="0" kern="1200" dirty="0" err="1" smtClean="0">
                <a:solidFill>
                  <a:schemeClr val="tx1"/>
                </a:solidFill>
                <a:effectLst/>
                <a:latin typeface="+mn-lt"/>
                <a:ea typeface="+mn-ea"/>
                <a:cs typeface="+mn-cs"/>
              </a:rPr>
              <a:t>left</a:t>
            </a:r>
            <a:r>
              <a:rPr lang="fr-FR" sz="1200" b="0" kern="1200" dirty="0" smtClean="0">
                <a:solidFill>
                  <a:schemeClr val="tx1"/>
                </a:solidFill>
                <a:effectLst/>
                <a:latin typeface="+mn-lt"/>
                <a:ea typeface="+mn-ea"/>
                <a:cs typeface="+mn-cs"/>
              </a:rPr>
              <a:t>) and </a:t>
            </a:r>
            <a:r>
              <a:rPr lang="fr-FR" sz="1200" b="0" kern="1200" dirty="0" err="1" smtClean="0">
                <a:solidFill>
                  <a:schemeClr val="tx1"/>
                </a:solidFill>
                <a:effectLst/>
                <a:latin typeface="+mn-lt"/>
                <a:ea typeface="+mn-ea"/>
                <a:cs typeface="+mn-cs"/>
              </a:rPr>
              <a:t>socioeconomic</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processes</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including</a:t>
            </a:r>
            <a:r>
              <a:rPr lang="fr-FR" sz="1200" b="0" kern="1200" dirty="0" smtClean="0">
                <a:solidFill>
                  <a:schemeClr val="tx1"/>
                </a:solidFill>
                <a:effectLst/>
                <a:latin typeface="+mn-lt"/>
                <a:ea typeface="+mn-ea"/>
                <a:cs typeface="+mn-cs"/>
              </a:rPr>
              <a:t> adaptation and mitigation (right) are drivers of </a:t>
            </a:r>
            <a:r>
              <a:rPr lang="fr-FR" sz="1200" b="0" kern="1200" dirty="0" err="1" smtClean="0">
                <a:solidFill>
                  <a:schemeClr val="tx1"/>
                </a:solidFill>
                <a:effectLst/>
                <a:latin typeface="+mn-lt"/>
                <a:ea typeface="+mn-ea"/>
                <a:cs typeface="+mn-cs"/>
              </a:rPr>
              <a:t>hazards</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exposure</a:t>
            </a:r>
            <a:r>
              <a:rPr lang="fr-FR" sz="1200" b="0" kern="1200" dirty="0" smtClean="0">
                <a:solidFill>
                  <a:schemeClr val="tx1"/>
                </a:solidFill>
                <a:effectLst/>
                <a:latin typeface="+mn-lt"/>
                <a:ea typeface="+mn-ea"/>
                <a:cs typeface="+mn-cs"/>
              </a:rPr>
              <a:t>, and </a:t>
            </a:r>
            <a:r>
              <a:rPr lang="fr-FR" sz="1200" b="0" kern="1200" dirty="0" err="1" smtClean="0">
                <a:solidFill>
                  <a:schemeClr val="tx1"/>
                </a:solidFill>
                <a:effectLst/>
                <a:latin typeface="+mn-lt"/>
                <a:ea typeface="+mn-ea"/>
                <a:cs typeface="+mn-cs"/>
              </a:rPr>
              <a:t>vulnerability</a:t>
            </a:r>
            <a:r>
              <a:rPr lang="fr-FR" sz="1200" b="0" kern="1200" dirty="0" smtClean="0">
                <a:solidFill>
                  <a:schemeClr val="tx1"/>
                </a:solidFill>
                <a:effectLst/>
                <a:latin typeface="+mn-lt"/>
                <a:ea typeface="+mn-ea"/>
                <a:cs typeface="+mn-cs"/>
              </a:rPr>
              <a:t>. [19.2, Figure 19-1] </a:t>
            </a:r>
            <a:endParaRPr lang="fr-FR"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7D23126E-A678-884E-861F-C56751BB44DD}" type="slidenum">
              <a:rPr lang="fr-FR" smtClean="0"/>
              <a:t>8</a:t>
            </a:fld>
            <a:endParaRPr lang="fr-FR"/>
          </a:p>
        </p:txBody>
      </p:sp>
    </p:spTree>
    <p:extLst>
      <p:ext uri="{BB962C8B-B14F-4D97-AF65-F5344CB8AC3E}">
        <p14:creationId xmlns:p14="http://schemas.microsoft.com/office/powerpoint/2010/main" val="1848895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latin typeface="Arial" charset="0"/>
                <a:ea typeface="Arial" charset="0"/>
                <a:cs typeface="Arial" charset="0"/>
              </a:rPr>
              <a:t>https://</a:t>
            </a:r>
            <a:r>
              <a:rPr lang="fr-FR" sz="1200" dirty="0" err="1" smtClean="0">
                <a:latin typeface="Arial" charset="0"/>
                <a:ea typeface="Arial" charset="0"/>
                <a:cs typeface="Arial" charset="0"/>
              </a:rPr>
              <a:t>www.eea.europa.eu</a:t>
            </a:r>
            <a:r>
              <a:rPr lang="fr-FR" sz="1200" dirty="0" smtClean="0">
                <a:latin typeface="Arial" charset="0"/>
                <a:ea typeface="Arial" charset="0"/>
                <a:cs typeface="Arial" charset="0"/>
              </a:rPr>
              <a:t>/</a:t>
            </a:r>
            <a:r>
              <a:rPr lang="fr-FR" sz="1200" dirty="0" err="1" smtClean="0">
                <a:latin typeface="Arial" charset="0"/>
                <a:ea typeface="Arial" charset="0"/>
                <a:cs typeface="Arial" charset="0"/>
              </a:rPr>
              <a:t>fr</a:t>
            </a:r>
            <a:r>
              <a:rPr lang="fr-FR" sz="1200" dirty="0" smtClean="0">
                <a:latin typeface="Arial" charset="0"/>
                <a:ea typeface="Arial" charset="0"/>
                <a:cs typeface="Arial" charset="0"/>
              </a:rPr>
              <a:t>/</a:t>
            </a:r>
            <a:r>
              <a:rPr lang="fr-FR" sz="1200" dirty="0" err="1" smtClean="0">
                <a:latin typeface="Arial" charset="0"/>
                <a:ea typeface="Arial" charset="0"/>
                <a:cs typeface="Arial" charset="0"/>
              </a:rPr>
              <a:t>pressroom</a:t>
            </a:r>
            <a:r>
              <a:rPr lang="fr-FR" sz="1200" dirty="0" smtClean="0">
                <a:latin typeface="Arial" charset="0"/>
                <a:ea typeface="Arial" charset="0"/>
                <a:cs typeface="Arial" charset="0"/>
              </a:rPr>
              <a:t>/</a:t>
            </a:r>
            <a:r>
              <a:rPr lang="fr-FR" sz="1200" dirty="0" err="1" smtClean="0">
                <a:latin typeface="Arial" charset="0"/>
                <a:ea typeface="Arial" charset="0"/>
                <a:cs typeface="Arial" charset="0"/>
              </a:rPr>
              <a:t>newsreleases</a:t>
            </a:r>
            <a:r>
              <a:rPr lang="fr-FR" sz="1200" dirty="0" smtClean="0">
                <a:latin typeface="Arial" charset="0"/>
                <a:ea typeface="Arial" charset="0"/>
                <a:cs typeface="Arial" charset="0"/>
              </a:rPr>
              <a:t>/le-changement-climatique-est-apparent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latin typeface="Arial" charset="0"/>
                <a:ea typeface="Arial" charset="0"/>
                <a:cs typeface="Arial" charset="0"/>
              </a:rPr>
              <a:t>http://</a:t>
            </a:r>
            <a:r>
              <a:rPr lang="fr-FR" sz="1200" dirty="0" err="1" smtClean="0">
                <a:latin typeface="Arial" charset="0"/>
                <a:ea typeface="Arial" charset="0"/>
                <a:cs typeface="Arial" charset="0"/>
              </a:rPr>
              <a:t>climatologie.u-bourgogne.fr</a:t>
            </a:r>
            <a:r>
              <a:rPr lang="fr-FR" sz="1200" dirty="0" smtClean="0">
                <a:latin typeface="Arial" charset="0"/>
                <a:ea typeface="Arial" charset="0"/>
                <a:cs typeface="Arial" charset="0"/>
              </a:rPr>
              <a:t>/perso/</a:t>
            </a:r>
            <a:r>
              <a:rPr lang="fr-FR" sz="1200" dirty="0" err="1" smtClean="0">
                <a:latin typeface="Arial" charset="0"/>
                <a:ea typeface="Arial" charset="0"/>
                <a:cs typeface="Arial" charset="0"/>
              </a:rPr>
              <a:t>bpohl</a:t>
            </a:r>
            <a:r>
              <a:rPr lang="fr-FR" sz="1200" dirty="0" smtClean="0">
                <a:latin typeface="Arial" charset="0"/>
                <a:ea typeface="Arial" charset="0"/>
                <a:cs typeface="Arial" charset="0"/>
              </a:rPr>
              <a:t>/</a:t>
            </a:r>
            <a:r>
              <a:rPr lang="fr-FR" sz="1200" dirty="0" err="1" smtClean="0">
                <a:latin typeface="Arial" charset="0"/>
                <a:ea typeface="Arial" charset="0"/>
                <a:cs typeface="Arial" charset="0"/>
              </a:rPr>
              <a:t>Resources_files</a:t>
            </a:r>
            <a:r>
              <a:rPr lang="fr-FR" sz="1200" dirty="0" smtClean="0">
                <a:latin typeface="Arial" charset="0"/>
                <a:ea typeface="Arial" charset="0"/>
                <a:cs typeface="Arial" charset="0"/>
              </a:rPr>
              <a:t>/</a:t>
            </a:r>
            <a:r>
              <a:rPr lang="fr-FR" sz="1200" dirty="0" err="1" smtClean="0">
                <a:latin typeface="Arial" charset="0"/>
                <a:ea typeface="Arial" charset="0"/>
                <a:cs typeface="Arial" charset="0"/>
              </a:rPr>
              <a:t>Modelisation_HD.pdf</a:t>
            </a:r>
            <a:endParaRPr lang="fr-FR" sz="1200" smtClean="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latin typeface="Arial" charset="0"/>
                <a:ea typeface="Arial" charset="0"/>
                <a:cs typeface="Arial" charset="0"/>
              </a:rPr>
              <a:t>L’homme est à la fois responsable du changement climatique, ainsi que ce qui devrait assumer ses conséquences</a:t>
            </a:r>
          </a:p>
          <a:p>
            <a:r>
              <a:rPr lang="fr-FR" dirty="0" smtClean="0">
                <a:solidFill>
                  <a:prstClr val="black"/>
                </a:solidFill>
                <a:latin typeface="Helvetica" charset="0"/>
              </a:rPr>
              <a:t>les décideurs et la société civile a besoin d’indicateurs à l’échelle locale (variables climatiques) pour pouvoir mettre en place ces politiques d’adaptation/atténuation</a:t>
            </a: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latin typeface="Arial" charset="0"/>
                <a:ea typeface="Arial" charset="0"/>
                <a:cs typeface="Arial" charset="0"/>
              </a:rPr>
              <a:t>L’exposition et la </a:t>
            </a:r>
            <a:r>
              <a:rPr lang="fr-FR" sz="1200" dirty="0" err="1" smtClean="0">
                <a:latin typeface="Arial" charset="0"/>
                <a:ea typeface="Arial" charset="0"/>
                <a:cs typeface="Arial" charset="0"/>
              </a:rPr>
              <a:t>vulnérabilite</a:t>
            </a:r>
            <a:r>
              <a:rPr lang="fr-FR" sz="1200" dirty="0" smtClean="0">
                <a:latin typeface="Arial" charset="0"/>
                <a:ea typeface="Arial" charset="0"/>
                <a:cs typeface="Arial" charset="0"/>
              </a:rPr>
              <a:t>́ aux </a:t>
            </a:r>
            <a:r>
              <a:rPr lang="fr-FR" sz="1200" dirty="0" err="1" smtClean="0">
                <a:latin typeface="Arial" charset="0"/>
                <a:ea typeface="Arial" charset="0"/>
                <a:cs typeface="Arial" charset="0"/>
              </a:rPr>
              <a:t>phénomènes</a:t>
            </a:r>
            <a:r>
              <a:rPr lang="fr-FR" sz="1200" dirty="0" smtClean="0">
                <a:latin typeface="Arial" charset="0"/>
                <a:ea typeface="Arial" charset="0"/>
                <a:cs typeface="Arial" charset="0"/>
              </a:rPr>
              <a:t> </a:t>
            </a:r>
            <a:r>
              <a:rPr lang="fr-FR" sz="1200" dirty="0" err="1" smtClean="0">
                <a:latin typeface="Arial" charset="0"/>
                <a:ea typeface="Arial" charset="0"/>
                <a:cs typeface="Arial" charset="0"/>
              </a:rPr>
              <a:t>météorologiques</a:t>
            </a:r>
            <a:r>
              <a:rPr lang="fr-FR" sz="1200" dirty="0" smtClean="0">
                <a:latin typeface="Arial" charset="0"/>
                <a:ea typeface="Arial" charset="0"/>
                <a:cs typeface="Arial" charset="0"/>
              </a:rPr>
              <a:t> et climatiques </a:t>
            </a:r>
            <a:r>
              <a:rPr lang="fr-FR" sz="1200" dirty="0" err="1" smtClean="0">
                <a:latin typeface="Arial" charset="0"/>
                <a:ea typeface="Arial" charset="0"/>
                <a:cs typeface="Arial" charset="0"/>
              </a:rPr>
              <a:t>déterminent</a:t>
            </a:r>
            <a:r>
              <a:rPr lang="fr-FR" sz="1200" dirty="0" smtClean="0">
                <a:latin typeface="Arial" charset="0"/>
                <a:ea typeface="Arial" charset="0"/>
                <a:cs typeface="Arial" charset="0"/>
              </a:rPr>
              <a:t> les </a:t>
            </a:r>
            <a:r>
              <a:rPr lang="fr-FR" sz="1200" dirty="0" err="1" smtClean="0">
                <a:latin typeface="Arial" charset="0"/>
                <a:ea typeface="Arial" charset="0"/>
                <a:cs typeface="Arial" charset="0"/>
              </a:rPr>
              <a:t>conséquences</a:t>
            </a:r>
            <a:r>
              <a:rPr lang="fr-FR" sz="1200" dirty="0" smtClean="0">
                <a:latin typeface="Arial" charset="0"/>
                <a:ea typeface="Arial" charset="0"/>
                <a:cs typeface="Arial" charset="0"/>
              </a:rPr>
              <a:t> et la </a:t>
            </a:r>
            <a:r>
              <a:rPr lang="fr-FR" sz="1200" dirty="0" err="1" smtClean="0">
                <a:latin typeface="Arial" charset="0"/>
                <a:ea typeface="Arial" charset="0"/>
                <a:cs typeface="Arial" charset="0"/>
              </a:rPr>
              <a:t>probabilite</a:t>
            </a:r>
            <a:r>
              <a:rPr lang="fr-FR" sz="1200" dirty="0" smtClean="0">
                <a:latin typeface="Arial" charset="0"/>
                <a:ea typeface="Arial" charset="0"/>
                <a:cs typeface="Arial" charset="0"/>
              </a:rPr>
              <a:t>́ d’une catastrophe (le risque de catastrophe) </a:t>
            </a:r>
            <a:endParaRPr lang="fr-FR" sz="1200" dirty="0" smtClean="0">
              <a:effectLst/>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Le territoire s’est </a:t>
            </a:r>
            <a:r>
              <a:rPr lang="fr-FR" sz="1200" kern="1200" dirty="0" err="1" smtClean="0">
                <a:solidFill>
                  <a:schemeClr val="tx1"/>
                </a:solidFill>
                <a:effectLst/>
                <a:latin typeface="+mn-lt"/>
                <a:ea typeface="+mn-ea"/>
                <a:cs typeface="+mn-cs"/>
              </a:rPr>
              <a:t>réchauffe</a:t>
            </a:r>
            <a:r>
              <a:rPr lang="fr-FR" sz="1200" kern="1200" dirty="0" smtClean="0">
                <a:solidFill>
                  <a:schemeClr val="tx1"/>
                </a:solidFill>
                <a:effectLst/>
                <a:latin typeface="+mn-lt"/>
                <a:ea typeface="+mn-ea"/>
                <a:cs typeface="+mn-cs"/>
              </a:rPr>
              <a:t>́, et ce </a:t>
            </a:r>
            <a:r>
              <a:rPr lang="fr-FR" sz="1200" kern="1200" dirty="0" err="1" smtClean="0">
                <a:solidFill>
                  <a:schemeClr val="tx1"/>
                </a:solidFill>
                <a:effectLst/>
                <a:latin typeface="+mn-lt"/>
                <a:ea typeface="+mn-ea"/>
                <a:cs typeface="+mn-cs"/>
              </a:rPr>
              <a:t>réchauffement</a:t>
            </a:r>
            <a:r>
              <a:rPr lang="fr-FR" sz="1200" kern="1200" dirty="0" smtClean="0">
                <a:solidFill>
                  <a:schemeClr val="tx1"/>
                </a:solidFill>
                <a:effectLst/>
                <a:latin typeface="+mn-lt"/>
                <a:ea typeface="+mn-ea"/>
                <a:cs typeface="+mn-cs"/>
              </a:rPr>
              <a:t> va continuer. Il y a un </a:t>
            </a:r>
            <a:r>
              <a:rPr lang="fr-FR" sz="1200" kern="1200" dirty="0" err="1" smtClean="0">
                <a:solidFill>
                  <a:schemeClr val="tx1"/>
                </a:solidFill>
                <a:effectLst/>
                <a:latin typeface="+mn-lt"/>
                <a:ea typeface="+mn-ea"/>
                <a:cs typeface="+mn-cs"/>
              </a:rPr>
              <a:t>défi</a:t>
            </a:r>
            <a:r>
              <a:rPr lang="fr-FR" sz="1200" kern="1200" dirty="0" smtClean="0">
                <a:solidFill>
                  <a:schemeClr val="tx1"/>
                </a:solidFill>
                <a:effectLst/>
                <a:latin typeface="+mn-lt"/>
                <a:ea typeface="+mn-ea"/>
                <a:cs typeface="+mn-cs"/>
              </a:rPr>
              <a:t> pour non seulement les populations, mais </a:t>
            </a:r>
            <a:r>
              <a:rPr lang="fr-FR" sz="1200" kern="1200" dirty="0" err="1" smtClean="0">
                <a:solidFill>
                  <a:schemeClr val="tx1"/>
                </a:solidFill>
                <a:effectLst/>
                <a:latin typeface="+mn-lt"/>
                <a:ea typeface="+mn-ea"/>
                <a:cs typeface="+mn-cs"/>
              </a:rPr>
              <a:t>également</a:t>
            </a:r>
            <a:r>
              <a:rPr lang="fr-FR" sz="1200" kern="1200" dirty="0" smtClean="0">
                <a:solidFill>
                  <a:schemeClr val="tx1"/>
                </a:solidFill>
                <a:effectLst/>
                <a:latin typeface="+mn-lt"/>
                <a:ea typeface="+mn-ea"/>
                <a:cs typeface="+mn-cs"/>
              </a:rPr>
              <a:t> pour l’agriculture, la </a:t>
            </a:r>
            <a:r>
              <a:rPr lang="fr-FR" sz="1200" kern="1200" dirty="0" err="1" smtClean="0">
                <a:solidFill>
                  <a:schemeClr val="tx1"/>
                </a:solidFill>
                <a:effectLst/>
                <a:latin typeface="+mn-lt"/>
                <a:ea typeface="+mn-ea"/>
                <a:cs typeface="+mn-cs"/>
              </a:rPr>
              <a:t>forêt</a:t>
            </a:r>
            <a:r>
              <a:rPr lang="fr-FR" sz="1200" kern="1200" dirty="0" smtClean="0">
                <a:solidFill>
                  <a:schemeClr val="tx1"/>
                </a:solidFill>
                <a:effectLst/>
                <a:latin typeface="+mn-lt"/>
                <a:ea typeface="+mn-ea"/>
                <a:cs typeface="+mn-cs"/>
              </a:rPr>
              <a:t>, l’eau, le tourisme et l’ensemble des </a:t>
            </a:r>
            <a:r>
              <a:rPr lang="fr-FR" sz="1200" kern="1200" dirty="0" err="1" smtClean="0">
                <a:solidFill>
                  <a:schemeClr val="tx1"/>
                </a:solidFill>
                <a:effectLst/>
                <a:latin typeface="+mn-lt"/>
                <a:ea typeface="+mn-ea"/>
                <a:cs typeface="+mn-cs"/>
              </a:rPr>
              <a:t>activités</a:t>
            </a:r>
            <a:r>
              <a:rPr lang="fr-FR" sz="1200" kern="1200" dirty="0" smtClean="0">
                <a:solidFill>
                  <a:schemeClr val="tx1"/>
                </a:solidFill>
                <a:effectLst/>
                <a:latin typeface="+mn-lt"/>
                <a:ea typeface="+mn-ea"/>
                <a:cs typeface="+mn-cs"/>
              </a:rPr>
              <a:t> sociales (</a:t>
            </a:r>
            <a:r>
              <a:rPr lang="fr-FR" sz="1200" kern="1200" dirty="0" err="1" smtClean="0">
                <a:solidFill>
                  <a:schemeClr val="tx1"/>
                </a:solidFill>
                <a:effectLst/>
                <a:latin typeface="+mn-lt"/>
                <a:ea typeface="+mn-ea"/>
                <a:cs typeface="+mn-cs"/>
              </a:rPr>
              <a:t>Moisselin</a:t>
            </a:r>
            <a:r>
              <a:rPr lang="fr-FR" sz="1200" kern="1200" dirty="0" smtClean="0">
                <a:solidFill>
                  <a:schemeClr val="tx1"/>
                </a:solidFill>
                <a:effectLst/>
                <a:latin typeface="+mn-lt"/>
                <a:ea typeface="+mn-ea"/>
                <a:cs typeface="+mn-cs"/>
              </a:rPr>
              <a:t> et Dubuisson, 2006 ; Bigot et Rome, 2010). L’homme est dans ce cas, le grand facteur de la modification du milieu naturel. L’anthropisation et la civilisation industrielle aggravent les </a:t>
            </a:r>
            <a:r>
              <a:rPr lang="fr-FR" sz="1200" kern="1200" dirty="0" err="1" smtClean="0">
                <a:solidFill>
                  <a:schemeClr val="tx1"/>
                </a:solidFill>
                <a:effectLst/>
                <a:latin typeface="+mn-lt"/>
                <a:ea typeface="+mn-ea"/>
                <a:cs typeface="+mn-cs"/>
              </a:rPr>
              <a:t>phénomènes</a:t>
            </a:r>
            <a:r>
              <a:rPr lang="fr-FR" sz="1200" kern="1200" dirty="0" smtClean="0">
                <a:solidFill>
                  <a:schemeClr val="tx1"/>
                </a:solidFill>
                <a:effectLst/>
                <a:latin typeface="+mn-lt"/>
                <a:ea typeface="+mn-ea"/>
                <a:cs typeface="+mn-cs"/>
              </a:rPr>
              <a:t> climatiques, et augmentent le risque de catastrophe (Figure 19). L’homme comme pilote de la </a:t>
            </a:r>
            <a:r>
              <a:rPr lang="fr-FR" sz="1200" kern="1200" dirty="0" err="1" smtClean="0">
                <a:solidFill>
                  <a:schemeClr val="tx1"/>
                </a:solidFill>
                <a:effectLst/>
                <a:latin typeface="+mn-lt"/>
                <a:ea typeface="+mn-ea"/>
                <a:cs typeface="+mn-cs"/>
              </a:rPr>
              <a:t>sociéte</a:t>
            </a:r>
            <a:r>
              <a:rPr lang="fr-FR" sz="1200" kern="1200" dirty="0" smtClean="0">
                <a:solidFill>
                  <a:schemeClr val="tx1"/>
                </a:solidFill>
                <a:effectLst/>
                <a:latin typeface="+mn-lt"/>
                <a:ea typeface="+mn-ea"/>
                <a:cs typeface="+mn-cs"/>
              </a:rPr>
              <a:t>́, doit prendre davantage conscience des impacts de l’</a:t>
            </a:r>
            <a:r>
              <a:rPr lang="fr-FR" sz="1200" kern="1200" dirty="0" err="1" smtClean="0">
                <a:solidFill>
                  <a:schemeClr val="tx1"/>
                </a:solidFill>
                <a:effectLst/>
                <a:latin typeface="+mn-lt"/>
                <a:ea typeface="+mn-ea"/>
                <a:cs typeface="+mn-cs"/>
              </a:rPr>
              <a:t>accélération</a:t>
            </a:r>
            <a:r>
              <a:rPr lang="fr-FR" sz="1200" kern="1200" dirty="0" smtClean="0">
                <a:solidFill>
                  <a:schemeClr val="tx1"/>
                </a:solidFill>
                <a:effectLst/>
                <a:latin typeface="+mn-lt"/>
                <a:ea typeface="+mn-ea"/>
                <a:cs typeface="+mn-cs"/>
              </a:rPr>
              <a:t> des changements climatiques. </a:t>
            </a:r>
            <a:endParaRPr lang="fr-FR"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Figure SPM.1 | </a:t>
            </a:r>
            <a:r>
              <a:rPr lang="fr-FR" sz="1200" b="0" kern="1200" dirty="0" smtClean="0">
                <a:solidFill>
                  <a:schemeClr val="tx1"/>
                </a:solidFill>
                <a:effectLst/>
                <a:latin typeface="+mn-lt"/>
                <a:ea typeface="+mn-ea"/>
                <a:cs typeface="+mn-cs"/>
              </a:rPr>
              <a:t>Illustration of the </a:t>
            </a:r>
            <a:r>
              <a:rPr lang="fr-FR" sz="1200" b="0" kern="1200" dirty="0" err="1" smtClean="0">
                <a:solidFill>
                  <a:schemeClr val="tx1"/>
                </a:solidFill>
                <a:effectLst/>
                <a:latin typeface="+mn-lt"/>
                <a:ea typeface="+mn-ea"/>
                <a:cs typeface="+mn-cs"/>
              </a:rPr>
              <a:t>core</a:t>
            </a:r>
            <a:r>
              <a:rPr lang="fr-FR" sz="1200" b="0" kern="1200" dirty="0" smtClean="0">
                <a:solidFill>
                  <a:schemeClr val="tx1"/>
                </a:solidFill>
                <a:effectLst/>
                <a:latin typeface="+mn-lt"/>
                <a:ea typeface="+mn-ea"/>
                <a:cs typeface="+mn-cs"/>
              </a:rPr>
              <a:t> concepts of the WGII AR5. </a:t>
            </a:r>
            <a:r>
              <a:rPr lang="fr-FR" sz="1200" b="0" kern="1200" dirty="0" err="1" smtClean="0">
                <a:solidFill>
                  <a:schemeClr val="tx1"/>
                </a:solidFill>
                <a:effectLst/>
                <a:latin typeface="+mn-lt"/>
                <a:ea typeface="+mn-ea"/>
                <a:cs typeface="+mn-cs"/>
              </a:rPr>
              <a:t>Risk</a:t>
            </a:r>
            <a:r>
              <a:rPr lang="fr-FR" sz="1200" b="0" kern="1200" dirty="0" smtClean="0">
                <a:solidFill>
                  <a:schemeClr val="tx1"/>
                </a:solidFill>
                <a:effectLst/>
                <a:latin typeface="+mn-lt"/>
                <a:ea typeface="+mn-ea"/>
                <a:cs typeface="+mn-cs"/>
              </a:rPr>
              <a:t> of </a:t>
            </a:r>
            <a:r>
              <a:rPr lang="fr-FR" sz="1200" b="0" kern="1200" dirty="0" err="1" smtClean="0">
                <a:solidFill>
                  <a:schemeClr val="tx1"/>
                </a:solidFill>
                <a:effectLst/>
                <a:latin typeface="+mn-lt"/>
                <a:ea typeface="+mn-ea"/>
                <a:cs typeface="+mn-cs"/>
              </a:rPr>
              <a:t>climate-related</a:t>
            </a:r>
            <a:r>
              <a:rPr lang="fr-FR" sz="1200" b="0" kern="1200" dirty="0" smtClean="0">
                <a:solidFill>
                  <a:schemeClr val="tx1"/>
                </a:solidFill>
                <a:effectLst/>
                <a:latin typeface="+mn-lt"/>
                <a:ea typeface="+mn-ea"/>
                <a:cs typeface="+mn-cs"/>
              </a:rPr>
              <a:t> impacts </a:t>
            </a:r>
            <a:r>
              <a:rPr lang="fr-FR" sz="1200" b="0" kern="1200" dirty="0" err="1" smtClean="0">
                <a:solidFill>
                  <a:schemeClr val="tx1"/>
                </a:solidFill>
                <a:effectLst/>
                <a:latin typeface="+mn-lt"/>
                <a:ea typeface="+mn-ea"/>
                <a:cs typeface="+mn-cs"/>
              </a:rPr>
              <a:t>results</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from</a:t>
            </a:r>
            <a:r>
              <a:rPr lang="fr-FR" sz="1200" b="0" kern="1200" dirty="0" smtClean="0">
                <a:solidFill>
                  <a:schemeClr val="tx1"/>
                </a:solidFill>
                <a:effectLst/>
                <a:latin typeface="+mn-lt"/>
                <a:ea typeface="+mn-ea"/>
                <a:cs typeface="+mn-cs"/>
              </a:rPr>
              <a:t> the interaction of </a:t>
            </a:r>
            <a:r>
              <a:rPr lang="fr-FR" sz="1200" b="0" kern="1200" dirty="0" err="1" smtClean="0">
                <a:solidFill>
                  <a:schemeClr val="tx1"/>
                </a:solidFill>
                <a:effectLst/>
                <a:latin typeface="+mn-lt"/>
                <a:ea typeface="+mn-ea"/>
                <a:cs typeface="+mn-cs"/>
              </a:rPr>
              <a:t>climate-related</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hazards</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including</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hazardous</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events</a:t>
            </a:r>
            <a:r>
              <a:rPr lang="fr-FR" sz="1200" b="0" kern="1200" dirty="0" smtClean="0">
                <a:solidFill>
                  <a:schemeClr val="tx1"/>
                </a:solidFill>
                <a:effectLst/>
                <a:latin typeface="+mn-lt"/>
                <a:ea typeface="+mn-ea"/>
                <a:cs typeface="+mn-cs"/>
              </a:rPr>
              <a:t> and trends) </a:t>
            </a:r>
            <a:r>
              <a:rPr lang="fr-FR" sz="1200" b="0" kern="1200" dirty="0" err="1" smtClean="0">
                <a:solidFill>
                  <a:schemeClr val="tx1"/>
                </a:solidFill>
                <a:effectLst/>
                <a:latin typeface="+mn-lt"/>
                <a:ea typeface="+mn-ea"/>
                <a:cs typeface="+mn-cs"/>
              </a:rPr>
              <a:t>with</a:t>
            </a:r>
            <a:r>
              <a:rPr lang="fr-FR" sz="1200" b="0" kern="1200" dirty="0" smtClean="0">
                <a:solidFill>
                  <a:schemeClr val="tx1"/>
                </a:solidFill>
                <a:effectLst/>
                <a:latin typeface="+mn-lt"/>
                <a:ea typeface="+mn-ea"/>
                <a:cs typeface="+mn-cs"/>
              </a:rPr>
              <a:t> the </a:t>
            </a:r>
            <a:r>
              <a:rPr lang="fr-FR" sz="1200" b="0" kern="1200" dirty="0" err="1" smtClean="0">
                <a:solidFill>
                  <a:schemeClr val="tx1"/>
                </a:solidFill>
                <a:effectLst/>
                <a:latin typeface="+mn-lt"/>
                <a:ea typeface="+mn-ea"/>
                <a:cs typeface="+mn-cs"/>
              </a:rPr>
              <a:t>vulnerability</a:t>
            </a:r>
            <a:r>
              <a:rPr lang="fr-FR" sz="1200" b="0" kern="1200" dirty="0" smtClean="0">
                <a:solidFill>
                  <a:schemeClr val="tx1"/>
                </a:solidFill>
                <a:effectLst/>
                <a:latin typeface="+mn-lt"/>
                <a:ea typeface="+mn-ea"/>
                <a:cs typeface="+mn-cs"/>
              </a:rPr>
              <a:t> and </a:t>
            </a:r>
            <a:r>
              <a:rPr lang="fr-FR" sz="1200" b="0" kern="1200" dirty="0" err="1" smtClean="0">
                <a:solidFill>
                  <a:schemeClr val="tx1"/>
                </a:solidFill>
                <a:effectLst/>
                <a:latin typeface="+mn-lt"/>
                <a:ea typeface="+mn-ea"/>
                <a:cs typeface="+mn-cs"/>
              </a:rPr>
              <a:t>exposure</a:t>
            </a:r>
            <a:r>
              <a:rPr lang="fr-FR" sz="1200" b="0" kern="1200" dirty="0" smtClean="0">
                <a:solidFill>
                  <a:schemeClr val="tx1"/>
                </a:solidFill>
                <a:effectLst/>
                <a:latin typeface="+mn-lt"/>
                <a:ea typeface="+mn-ea"/>
                <a:cs typeface="+mn-cs"/>
              </a:rPr>
              <a:t> of </a:t>
            </a:r>
            <a:r>
              <a:rPr lang="fr-FR" sz="1200" b="0" kern="1200" dirty="0" err="1" smtClean="0">
                <a:solidFill>
                  <a:schemeClr val="tx1"/>
                </a:solidFill>
                <a:effectLst/>
                <a:latin typeface="+mn-lt"/>
                <a:ea typeface="+mn-ea"/>
                <a:cs typeface="+mn-cs"/>
              </a:rPr>
              <a:t>human</a:t>
            </a:r>
            <a:r>
              <a:rPr lang="fr-FR" sz="1200" b="0" kern="1200" dirty="0" smtClean="0">
                <a:solidFill>
                  <a:schemeClr val="tx1"/>
                </a:solidFill>
                <a:effectLst/>
                <a:latin typeface="+mn-lt"/>
                <a:ea typeface="+mn-ea"/>
                <a:cs typeface="+mn-cs"/>
              </a:rPr>
              <a:t> and </a:t>
            </a:r>
            <a:r>
              <a:rPr lang="fr-FR" sz="1200" b="0" kern="1200" dirty="0" err="1" smtClean="0">
                <a:solidFill>
                  <a:schemeClr val="tx1"/>
                </a:solidFill>
                <a:effectLst/>
                <a:latin typeface="+mn-lt"/>
                <a:ea typeface="+mn-ea"/>
                <a:cs typeface="+mn-cs"/>
              </a:rPr>
              <a:t>natural</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systems</a:t>
            </a:r>
            <a:r>
              <a:rPr lang="fr-FR" sz="1200" b="0" kern="1200" dirty="0" smtClean="0">
                <a:solidFill>
                  <a:schemeClr val="tx1"/>
                </a:solidFill>
                <a:effectLst/>
                <a:latin typeface="+mn-lt"/>
                <a:ea typeface="+mn-ea"/>
                <a:cs typeface="+mn-cs"/>
              </a:rPr>
              <a:t>. Changes in </a:t>
            </a:r>
            <a:r>
              <a:rPr lang="fr-FR" sz="1200" b="0" kern="1200" dirty="0" err="1" smtClean="0">
                <a:solidFill>
                  <a:schemeClr val="tx1"/>
                </a:solidFill>
                <a:effectLst/>
                <a:latin typeface="+mn-lt"/>
                <a:ea typeface="+mn-ea"/>
                <a:cs typeface="+mn-cs"/>
              </a:rPr>
              <a:t>both</a:t>
            </a:r>
            <a:r>
              <a:rPr lang="fr-FR" sz="1200" b="0" kern="1200" dirty="0" smtClean="0">
                <a:solidFill>
                  <a:schemeClr val="tx1"/>
                </a:solidFill>
                <a:effectLst/>
                <a:latin typeface="+mn-lt"/>
                <a:ea typeface="+mn-ea"/>
                <a:cs typeface="+mn-cs"/>
              </a:rPr>
              <a:t> the </a:t>
            </a:r>
            <a:r>
              <a:rPr lang="fr-FR" sz="1200" b="0" kern="1200" dirty="0" err="1" smtClean="0">
                <a:solidFill>
                  <a:schemeClr val="tx1"/>
                </a:solidFill>
                <a:effectLst/>
                <a:latin typeface="+mn-lt"/>
                <a:ea typeface="+mn-ea"/>
                <a:cs typeface="+mn-cs"/>
              </a:rPr>
              <a:t>climate</a:t>
            </a:r>
            <a:r>
              <a:rPr lang="fr-FR" sz="1200" b="0" kern="1200" dirty="0" smtClean="0">
                <a:solidFill>
                  <a:schemeClr val="tx1"/>
                </a:solidFill>
                <a:effectLst/>
                <a:latin typeface="+mn-lt"/>
                <a:ea typeface="+mn-ea"/>
                <a:cs typeface="+mn-cs"/>
              </a:rPr>
              <a:t> system (</a:t>
            </a:r>
            <a:r>
              <a:rPr lang="fr-FR" sz="1200" b="0" kern="1200" dirty="0" err="1" smtClean="0">
                <a:solidFill>
                  <a:schemeClr val="tx1"/>
                </a:solidFill>
                <a:effectLst/>
                <a:latin typeface="+mn-lt"/>
                <a:ea typeface="+mn-ea"/>
                <a:cs typeface="+mn-cs"/>
              </a:rPr>
              <a:t>left</a:t>
            </a:r>
            <a:r>
              <a:rPr lang="fr-FR" sz="1200" b="0" kern="1200" dirty="0" smtClean="0">
                <a:solidFill>
                  <a:schemeClr val="tx1"/>
                </a:solidFill>
                <a:effectLst/>
                <a:latin typeface="+mn-lt"/>
                <a:ea typeface="+mn-ea"/>
                <a:cs typeface="+mn-cs"/>
              </a:rPr>
              <a:t>) and </a:t>
            </a:r>
            <a:r>
              <a:rPr lang="fr-FR" sz="1200" b="0" kern="1200" dirty="0" err="1" smtClean="0">
                <a:solidFill>
                  <a:schemeClr val="tx1"/>
                </a:solidFill>
                <a:effectLst/>
                <a:latin typeface="+mn-lt"/>
                <a:ea typeface="+mn-ea"/>
                <a:cs typeface="+mn-cs"/>
              </a:rPr>
              <a:t>socioeconomic</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processes</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including</a:t>
            </a:r>
            <a:r>
              <a:rPr lang="fr-FR" sz="1200" b="0" kern="1200" dirty="0" smtClean="0">
                <a:solidFill>
                  <a:schemeClr val="tx1"/>
                </a:solidFill>
                <a:effectLst/>
                <a:latin typeface="+mn-lt"/>
                <a:ea typeface="+mn-ea"/>
                <a:cs typeface="+mn-cs"/>
              </a:rPr>
              <a:t> adaptation and mitigation (right) are drivers of </a:t>
            </a:r>
            <a:r>
              <a:rPr lang="fr-FR" sz="1200" b="0" kern="1200" dirty="0" err="1" smtClean="0">
                <a:solidFill>
                  <a:schemeClr val="tx1"/>
                </a:solidFill>
                <a:effectLst/>
                <a:latin typeface="+mn-lt"/>
                <a:ea typeface="+mn-ea"/>
                <a:cs typeface="+mn-cs"/>
              </a:rPr>
              <a:t>hazards</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exposure</a:t>
            </a:r>
            <a:r>
              <a:rPr lang="fr-FR" sz="1200" b="0" kern="1200" dirty="0" smtClean="0">
                <a:solidFill>
                  <a:schemeClr val="tx1"/>
                </a:solidFill>
                <a:effectLst/>
                <a:latin typeface="+mn-lt"/>
                <a:ea typeface="+mn-ea"/>
                <a:cs typeface="+mn-cs"/>
              </a:rPr>
              <a:t>, and </a:t>
            </a:r>
            <a:r>
              <a:rPr lang="fr-FR" sz="1200" b="0" kern="1200" dirty="0" err="1" smtClean="0">
                <a:solidFill>
                  <a:schemeClr val="tx1"/>
                </a:solidFill>
                <a:effectLst/>
                <a:latin typeface="+mn-lt"/>
                <a:ea typeface="+mn-ea"/>
                <a:cs typeface="+mn-cs"/>
              </a:rPr>
              <a:t>vulnerability</a:t>
            </a:r>
            <a:r>
              <a:rPr lang="fr-FR" sz="1200" b="0" kern="1200" dirty="0" smtClean="0">
                <a:solidFill>
                  <a:schemeClr val="tx1"/>
                </a:solidFill>
                <a:effectLst/>
                <a:latin typeface="+mn-lt"/>
                <a:ea typeface="+mn-ea"/>
                <a:cs typeface="+mn-cs"/>
              </a:rPr>
              <a:t>. [19.2, Figure 19-1] </a:t>
            </a:r>
            <a:endParaRPr lang="fr-FR"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7D23126E-A678-884E-861F-C56751BB44DD}" type="slidenum">
              <a:rPr lang="fr-FR" smtClean="0"/>
              <a:t>9</a:t>
            </a:fld>
            <a:endParaRPr lang="fr-FR"/>
          </a:p>
        </p:txBody>
      </p:sp>
    </p:spTree>
    <p:extLst>
      <p:ext uri="{BB962C8B-B14F-4D97-AF65-F5344CB8AC3E}">
        <p14:creationId xmlns:p14="http://schemas.microsoft.com/office/powerpoint/2010/main" val="1893043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Cliquez et modifiez le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5D59939A-3C01-B24D-B314-F29DED10E912}" type="datetime1">
              <a:rPr lang="fr-FR" smtClean="0"/>
              <a:t>11/11/2017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57958EC-158C-E94D-917B-4C9C6B5D1B55}" type="slidenum">
              <a:rPr lang="fr-FR" smtClean="0"/>
              <a:t>‹#›</a:t>
            </a:fld>
            <a:endParaRPr lang="fr-FR"/>
          </a:p>
        </p:txBody>
      </p:sp>
    </p:spTree>
    <p:extLst>
      <p:ext uri="{BB962C8B-B14F-4D97-AF65-F5344CB8AC3E}">
        <p14:creationId xmlns:p14="http://schemas.microsoft.com/office/powerpoint/2010/main" val="1473688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BA5CA4D-F86E-2644-AECA-EDD70D19272E}" type="datetime1">
              <a:rPr lang="fr-FR" smtClean="0"/>
              <a:t>11/11/2017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57958EC-158C-E94D-917B-4C9C6B5D1B55}" type="slidenum">
              <a:rPr lang="fr-FR" smtClean="0"/>
              <a:t>‹#›</a:t>
            </a:fld>
            <a:endParaRPr lang="fr-FR"/>
          </a:p>
        </p:txBody>
      </p:sp>
    </p:spTree>
    <p:extLst>
      <p:ext uri="{BB962C8B-B14F-4D97-AF65-F5344CB8AC3E}">
        <p14:creationId xmlns:p14="http://schemas.microsoft.com/office/powerpoint/2010/main" val="360906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CB433FD-0ECE-2F4C-A27C-1D8FE87EED35}" type="datetime1">
              <a:rPr lang="fr-FR" smtClean="0"/>
              <a:t>11/11/2017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57958EC-158C-E94D-917B-4C9C6B5D1B55}" type="slidenum">
              <a:rPr lang="fr-FR" smtClean="0"/>
              <a:t>‹#›</a:t>
            </a:fld>
            <a:endParaRPr lang="fr-FR"/>
          </a:p>
        </p:txBody>
      </p:sp>
    </p:spTree>
    <p:extLst>
      <p:ext uri="{BB962C8B-B14F-4D97-AF65-F5344CB8AC3E}">
        <p14:creationId xmlns:p14="http://schemas.microsoft.com/office/powerpoint/2010/main" val="1261457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882ED6F-F8AB-5F45-984A-67D4B2ED2FBB}" type="datetime1">
              <a:rPr lang="fr-FR" smtClean="0"/>
              <a:t>11/11/2017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57958EC-158C-E94D-917B-4C9C6B5D1B55}" type="slidenum">
              <a:rPr lang="fr-FR" smtClean="0"/>
              <a:t>‹#›</a:t>
            </a:fld>
            <a:endParaRPr lang="fr-FR"/>
          </a:p>
        </p:txBody>
      </p:sp>
    </p:spTree>
    <p:extLst>
      <p:ext uri="{BB962C8B-B14F-4D97-AF65-F5344CB8AC3E}">
        <p14:creationId xmlns:p14="http://schemas.microsoft.com/office/powerpoint/2010/main" val="1610586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Cliquez et modifiez le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91780620-5C70-3E47-A772-479D5E40687F}" type="datetime1">
              <a:rPr lang="fr-FR" smtClean="0"/>
              <a:t>11/11/2017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57958EC-158C-E94D-917B-4C9C6B5D1B55}" type="slidenum">
              <a:rPr lang="fr-FR" smtClean="0"/>
              <a:t>‹#›</a:t>
            </a:fld>
            <a:endParaRPr lang="fr-FR"/>
          </a:p>
        </p:txBody>
      </p:sp>
    </p:spTree>
    <p:extLst>
      <p:ext uri="{BB962C8B-B14F-4D97-AF65-F5344CB8AC3E}">
        <p14:creationId xmlns:p14="http://schemas.microsoft.com/office/powerpoint/2010/main" val="95733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92F2B0B3-8FFB-ED4F-AB23-919D4400032B}" type="datetime1">
              <a:rPr lang="fr-FR" smtClean="0"/>
              <a:t>11/11/2017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57958EC-158C-E94D-917B-4C9C6B5D1B55}" type="slidenum">
              <a:rPr lang="fr-FR" smtClean="0"/>
              <a:t>‹#›</a:t>
            </a:fld>
            <a:endParaRPr lang="fr-FR"/>
          </a:p>
        </p:txBody>
      </p:sp>
    </p:spTree>
    <p:extLst>
      <p:ext uri="{BB962C8B-B14F-4D97-AF65-F5344CB8AC3E}">
        <p14:creationId xmlns:p14="http://schemas.microsoft.com/office/powerpoint/2010/main" val="525682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Cliquez et modifiez le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22456973-EE45-1446-AED5-1AAA6704DA0E}" type="datetime1">
              <a:rPr lang="fr-FR" smtClean="0"/>
              <a:t>11/11/2017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57958EC-158C-E94D-917B-4C9C6B5D1B55}" type="slidenum">
              <a:rPr lang="fr-FR" smtClean="0"/>
              <a:t>‹#›</a:t>
            </a:fld>
            <a:endParaRPr lang="fr-FR"/>
          </a:p>
        </p:txBody>
      </p:sp>
    </p:spTree>
    <p:extLst>
      <p:ext uri="{BB962C8B-B14F-4D97-AF65-F5344CB8AC3E}">
        <p14:creationId xmlns:p14="http://schemas.microsoft.com/office/powerpoint/2010/main" val="404171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6A2EC75A-FB10-3A4E-8AED-B051EEA7869B}" type="datetime1">
              <a:rPr lang="fr-FR" smtClean="0"/>
              <a:t>11/11/2017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57958EC-158C-E94D-917B-4C9C6B5D1B55}" type="slidenum">
              <a:rPr lang="fr-FR" smtClean="0"/>
              <a:t>‹#›</a:t>
            </a:fld>
            <a:endParaRPr lang="fr-FR"/>
          </a:p>
        </p:txBody>
      </p:sp>
    </p:spTree>
    <p:extLst>
      <p:ext uri="{BB962C8B-B14F-4D97-AF65-F5344CB8AC3E}">
        <p14:creationId xmlns:p14="http://schemas.microsoft.com/office/powerpoint/2010/main" val="419456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A8385CA-3370-A14D-88AF-ADE699EAD2BC}" type="datetime1">
              <a:rPr lang="fr-FR" smtClean="0"/>
              <a:t>11/11/2017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57958EC-158C-E94D-917B-4C9C6B5D1B55}" type="slidenum">
              <a:rPr lang="fr-FR" smtClean="0"/>
              <a:t>‹#›</a:t>
            </a:fld>
            <a:endParaRPr lang="fr-FR"/>
          </a:p>
        </p:txBody>
      </p:sp>
    </p:spTree>
    <p:extLst>
      <p:ext uri="{BB962C8B-B14F-4D97-AF65-F5344CB8AC3E}">
        <p14:creationId xmlns:p14="http://schemas.microsoft.com/office/powerpoint/2010/main" val="1771948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Cliquez et modifiez le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BF4941B1-0929-F943-AE39-0EEB849EB42E}" type="datetime1">
              <a:rPr lang="fr-FR" smtClean="0"/>
              <a:t>11/11/2017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57958EC-158C-E94D-917B-4C9C6B5D1B55}" type="slidenum">
              <a:rPr lang="fr-FR" smtClean="0"/>
              <a:t>‹#›</a:t>
            </a:fld>
            <a:endParaRPr lang="fr-FR"/>
          </a:p>
        </p:txBody>
      </p:sp>
    </p:spTree>
    <p:extLst>
      <p:ext uri="{BB962C8B-B14F-4D97-AF65-F5344CB8AC3E}">
        <p14:creationId xmlns:p14="http://schemas.microsoft.com/office/powerpoint/2010/main" val="1983193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Cliquez et modifiez le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5FB08CAE-9EED-2449-B5FF-69D065B62C4F}" type="datetime1">
              <a:rPr lang="fr-FR" smtClean="0"/>
              <a:t>11/11/2017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57958EC-158C-E94D-917B-4C9C6B5D1B55}" type="slidenum">
              <a:rPr lang="fr-FR" smtClean="0"/>
              <a:t>‹#›</a:t>
            </a:fld>
            <a:endParaRPr lang="fr-FR"/>
          </a:p>
        </p:txBody>
      </p:sp>
    </p:spTree>
    <p:extLst>
      <p:ext uri="{BB962C8B-B14F-4D97-AF65-F5344CB8AC3E}">
        <p14:creationId xmlns:p14="http://schemas.microsoft.com/office/powerpoint/2010/main" val="44709979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E794C8-9556-EC4C-AC8E-9C65FA15DDA1}" type="datetime1">
              <a:rPr lang="fr-FR" smtClean="0"/>
              <a:t>11/11/2017</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7958EC-158C-E94D-917B-4C9C6B5D1B55}" type="slidenum">
              <a:rPr lang="fr-FR" smtClean="0"/>
              <a:t>‹#›</a:t>
            </a:fld>
            <a:endParaRPr lang="fr-FR"/>
          </a:p>
        </p:txBody>
      </p:sp>
    </p:spTree>
    <p:extLst>
      <p:ext uri="{BB962C8B-B14F-4D97-AF65-F5344CB8AC3E}">
        <p14:creationId xmlns:p14="http://schemas.microsoft.com/office/powerpoint/2010/main" val="2125594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3.jpg"/><Relationship Id="rId6" Type="http://schemas.openxmlformats.org/officeDocument/2006/relationships/image" Target="../media/image4.jpg"/><Relationship Id="rId7" Type="http://schemas.openxmlformats.org/officeDocument/2006/relationships/image" Target="../media/image5.png"/><Relationship Id="rId8" Type="http://schemas.openxmlformats.org/officeDocument/2006/relationships/image" Target="../media/image6.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0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hyperlink" Target="http://maps.elie.ucl.ac.be/CCI/viewer/"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70.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1.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9.tiff"/></Relationships>
</file>

<file path=ppt/slides/_rels/slide32.xml.rels><?xml version="1.0" encoding="UTF-8" standalone="yes"?>
<Relationships xmlns="http://schemas.openxmlformats.org/package/2006/relationships"><Relationship Id="rId3" Type="http://schemas.openxmlformats.org/officeDocument/2006/relationships/image" Target="../media/image40.tiff"/><Relationship Id="rId4" Type="http://schemas.openxmlformats.org/officeDocument/2006/relationships/image" Target="../media/image41.tiff"/><Relationship Id="rId5" Type="http://schemas.openxmlformats.org/officeDocument/2006/relationships/image" Target="../media/image42.tiff"/><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tiff"/></Relationships>
</file>

<file path=ppt/slides/_rels/slide9.xml.rels><?xml version="1.0" encoding="UTF-8" standalone="yes"?>
<Relationships xmlns="http://schemas.openxmlformats.org/package/2006/relationships"><Relationship Id="rId3" Type="http://schemas.openxmlformats.org/officeDocument/2006/relationships/image" Target="../media/image18.gif"/><Relationship Id="rId4"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2841" y="5624536"/>
            <a:ext cx="1779183" cy="750291"/>
          </a:xfrm>
          <a:prstGeom prst="rect">
            <a:avLst/>
          </a:prstGeom>
        </p:spPr>
      </p:pic>
      <p:sp>
        <p:nvSpPr>
          <p:cNvPr id="9" name="Rectangle 8"/>
          <p:cNvSpPr/>
          <p:nvPr/>
        </p:nvSpPr>
        <p:spPr>
          <a:xfrm>
            <a:off x="0" y="1071853"/>
            <a:ext cx="12192000" cy="246570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9561" y="5642970"/>
            <a:ext cx="1786759" cy="760559"/>
          </a:xfrm>
          <a:prstGeom prst="rect">
            <a:avLst/>
          </a:prstGeom>
        </p:spPr>
      </p:pic>
      <p:sp>
        <p:nvSpPr>
          <p:cNvPr id="2" name="Titre 1"/>
          <p:cNvSpPr>
            <a:spLocks noGrp="1"/>
          </p:cNvSpPr>
          <p:nvPr>
            <p:ph type="ctrTitle"/>
          </p:nvPr>
        </p:nvSpPr>
        <p:spPr>
          <a:xfrm>
            <a:off x="87925" y="1109566"/>
            <a:ext cx="7889630" cy="2463450"/>
          </a:xfrm>
          <a:ln>
            <a:noFill/>
          </a:ln>
        </p:spPr>
        <p:txBody>
          <a:bodyPr anchor="ctr">
            <a:noAutofit/>
          </a:bodyPr>
          <a:lstStyle/>
          <a:p>
            <a:pPr algn="just"/>
            <a:r>
              <a:rPr lang="fr-FR" sz="4800" b="1" cap="small" dirty="0" smtClean="0">
                <a:solidFill>
                  <a:schemeClr val="bg1"/>
                </a:solidFill>
                <a:latin typeface="Arial" charset="0"/>
                <a:ea typeface="Arial" charset="0"/>
                <a:cs typeface="Arial" charset="0"/>
              </a:rPr>
              <a:t>Régionalisation du climat avec le modèle </a:t>
            </a:r>
            <a:r>
              <a:rPr lang="fr-FR" sz="4800" b="1" cap="small" dirty="0" err="1" smtClean="0">
                <a:solidFill>
                  <a:schemeClr val="bg1"/>
                </a:solidFill>
                <a:latin typeface="Arial" charset="0"/>
                <a:ea typeface="Arial" charset="0"/>
                <a:cs typeface="Arial" charset="0"/>
              </a:rPr>
              <a:t>LMDz</a:t>
            </a:r>
            <a:r>
              <a:rPr lang="fr-FR" sz="4800" b="1" cap="small" dirty="0" smtClean="0">
                <a:solidFill>
                  <a:schemeClr val="bg1"/>
                </a:solidFill>
                <a:latin typeface="Arial" charset="0"/>
                <a:ea typeface="Arial" charset="0"/>
                <a:cs typeface="Arial" charset="0"/>
              </a:rPr>
              <a:t>: étude méthodologique</a:t>
            </a:r>
            <a:endParaRPr lang="fr-FR" sz="4800" b="1" cap="small" dirty="0">
              <a:solidFill>
                <a:schemeClr val="bg1"/>
              </a:solidFill>
              <a:latin typeface="Arial" charset="0"/>
              <a:ea typeface="Arial" charset="0"/>
              <a:cs typeface="Arial" charset="0"/>
            </a:endParaRPr>
          </a:p>
        </p:txBody>
      </p:sp>
      <p:sp>
        <p:nvSpPr>
          <p:cNvPr id="3" name="Sous-titre 2"/>
          <p:cNvSpPr>
            <a:spLocks noGrp="1"/>
          </p:cNvSpPr>
          <p:nvPr>
            <p:ph type="subTitle" idx="1"/>
          </p:nvPr>
        </p:nvSpPr>
        <p:spPr>
          <a:xfrm>
            <a:off x="2018189" y="3717032"/>
            <a:ext cx="8110259" cy="660599"/>
          </a:xfrm>
        </p:spPr>
        <p:txBody>
          <a:bodyPr>
            <a:noAutofit/>
          </a:bodyPr>
          <a:lstStyle/>
          <a:p>
            <a:r>
              <a:rPr lang="fr-FR" sz="4000" dirty="0" smtClean="0">
                <a:latin typeface="Arial" charset="0"/>
                <a:ea typeface="Arial" charset="0"/>
                <a:cs typeface="Arial" charset="0"/>
              </a:rPr>
              <a:t>Shan LI </a:t>
            </a:r>
          </a:p>
        </p:txBody>
      </p:sp>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6413" y="5589240"/>
            <a:ext cx="1159707" cy="852002"/>
          </a:xfrm>
          <a:prstGeom prst="rect">
            <a:avLst/>
          </a:prstGeom>
        </p:spPr>
      </p:pic>
      <p:sp>
        <p:nvSpPr>
          <p:cNvPr id="10" name="ZoneTexte 9"/>
          <p:cNvSpPr txBox="1"/>
          <p:nvPr/>
        </p:nvSpPr>
        <p:spPr>
          <a:xfrm>
            <a:off x="1801627" y="4437112"/>
            <a:ext cx="8614853" cy="954107"/>
          </a:xfrm>
          <a:prstGeom prst="rect">
            <a:avLst/>
          </a:prstGeom>
          <a:noFill/>
        </p:spPr>
        <p:txBody>
          <a:bodyPr wrap="square" rtlCol="0">
            <a:spAutoFit/>
          </a:bodyPr>
          <a:lstStyle/>
          <a:p>
            <a:pPr algn="ctr"/>
            <a:r>
              <a:rPr lang="fr-FR" sz="2800" dirty="0" smtClean="0">
                <a:solidFill>
                  <a:schemeClr val="bg1">
                    <a:lumMod val="50000"/>
                  </a:schemeClr>
                </a:solidFill>
                <a:latin typeface="Arial" charset="0"/>
                <a:ea typeface="Arial" charset="0"/>
                <a:cs typeface="Arial" charset="0"/>
              </a:rPr>
              <a:t>Directeur de thèse: Dr. Laurent LI</a:t>
            </a:r>
          </a:p>
          <a:p>
            <a:pPr algn="ctr"/>
            <a:r>
              <a:rPr lang="fr-FR" sz="2800" dirty="0" smtClean="0">
                <a:solidFill>
                  <a:schemeClr val="bg1">
                    <a:lumMod val="50000"/>
                  </a:schemeClr>
                </a:solidFill>
                <a:latin typeface="Arial" charset="0"/>
                <a:ea typeface="Arial" charset="0"/>
                <a:cs typeface="Arial" charset="0"/>
              </a:rPr>
              <a:t>Co-directeur de thèse: Pr. Hervé LE TREUT</a:t>
            </a:r>
            <a:endParaRPr lang="fr-FR" sz="2800" dirty="0">
              <a:solidFill>
                <a:schemeClr val="bg1">
                  <a:lumMod val="50000"/>
                </a:schemeClr>
              </a:solidFill>
              <a:latin typeface="Arial" charset="0"/>
              <a:ea typeface="Arial" charset="0"/>
              <a:cs typeface="Arial" charset="0"/>
            </a:endParaRPr>
          </a:p>
        </p:txBody>
      </p:sp>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76320" y="5706850"/>
            <a:ext cx="864096" cy="680651"/>
          </a:xfrm>
          <a:prstGeom prst="rect">
            <a:avLst/>
          </a:prstGeom>
        </p:spPr>
      </p:pic>
      <p:pic>
        <p:nvPicPr>
          <p:cNvPr id="4" name="Imag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59317" y="5696703"/>
            <a:ext cx="2396523" cy="680651"/>
          </a:xfrm>
          <a:prstGeom prst="rect">
            <a:avLst/>
          </a:prstGeom>
        </p:spPr>
      </p:pic>
      <p:sp>
        <p:nvSpPr>
          <p:cNvPr id="20" name="ZoneTexte 19"/>
          <p:cNvSpPr txBox="1"/>
          <p:nvPr/>
        </p:nvSpPr>
        <p:spPr>
          <a:xfrm>
            <a:off x="2135560" y="116632"/>
            <a:ext cx="7894774" cy="338554"/>
          </a:xfrm>
          <a:prstGeom prst="rect">
            <a:avLst/>
          </a:prstGeom>
          <a:noFill/>
        </p:spPr>
        <p:txBody>
          <a:bodyPr wrap="square" rtlCol="0">
            <a:spAutoFit/>
          </a:bodyPr>
          <a:lstStyle/>
          <a:p>
            <a:pPr algn="ctr"/>
            <a:r>
              <a:rPr lang="fr-FR" sz="1600" cap="small" dirty="0" smtClean="0">
                <a:solidFill>
                  <a:schemeClr val="bg2">
                    <a:lumMod val="50000"/>
                  </a:schemeClr>
                </a:solidFill>
                <a:latin typeface="Arial" charset="0"/>
                <a:ea typeface="Arial" charset="0"/>
                <a:cs typeface="Arial" charset="0"/>
              </a:rPr>
              <a:t>Thèse de Doctorat de l’université Paris VI</a:t>
            </a:r>
            <a:endParaRPr lang="fr-FR" sz="1600" cap="small" dirty="0">
              <a:solidFill>
                <a:schemeClr val="bg2">
                  <a:lumMod val="50000"/>
                </a:schemeClr>
              </a:solidFill>
              <a:latin typeface="Arial" charset="0"/>
              <a:ea typeface="Arial" charset="0"/>
              <a:cs typeface="Arial" charset="0"/>
            </a:endParaRPr>
          </a:p>
        </p:txBody>
      </p:sp>
      <p:pic>
        <p:nvPicPr>
          <p:cNvPr id="21" name="Image 20"/>
          <p:cNvPicPr>
            <a:picLocks noChangeAspect="1"/>
          </p:cNvPicPr>
          <p:nvPr/>
        </p:nvPicPr>
        <p:blipFill>
          <a:blip r:embed="rId8"/>
          <a:stretch>
            <a:fillRect/>
          </a:stretch>
        </p:blipFill>
        <p:spPr>
          <a:xfrm>
            <a:off x="8228495" y="1109564"/>
            <a:ext cx="3941996" cy="2386800"/>
          </a:xfrm>
          <a:prstGeom prst="rect">
            <a:avLst/>
          </a:prstGeom>
          <a:ln w="38100">
            <a:solidFill>
              <a:srgbClr val="002060"/>
            </a:solidFill>
          </a:ln>
        </p:spPr>
      </p:pic>
      <p:sp>
        <p:nvSpPr>
          <p:cNvPr id="14" name="Espace réservé du numéro de diapositive 3"/>
          <p:cNvSpPr txBox="1">
            <a:spLocks/>
          </p:cNvSpPr>
          <p:nvPr/>
        </p:nvSpPr>
        <p:spPr>
          <a:xfrm>
            <a:off x="-1" y="6499005"/>
            <a:ext cx="12192001" cy="358995"/>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800" dirty="0" smtClean="0">
                <a:solidFill>
                  <a:schemeClr val="bg1">
                    <a:lumMod val="50000"/>
                  </a:schemeClr>
                </a:solidFill>
                <a:latin typeface="Arial" charset="0"/>
                <a:ea typeface="Arial" charset="0"/>
                <a:cs typeface="Arial" charset="0"/>
              </a:rPr>
              <a:t>29 novembre 2017 </a:t>
            </a:r>
            <a:endParaRPr lang="fr-FR" sz="1800"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8012758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4724400" y="6360478"/>
            <a:ext cx="2743200" cy="365125"/>
          </a:xfrm>
          <a:solidFill>
            <a:schemeClr val="bg1"/>
          </a:solidFill>
        </p:spPr>
        <p:txBody>
          <a:bodyPr/>
          <a:lstStyle/>
          <a:p>
            <a:pPr algn="ctr"/>
            <a:fld id="{B57958EC-158C-E94D-917B-4C9C6B5D1B55}" type="slidenum">
              <a:rPr lang="fr-FR" sz="1600" b="1" smtClean="0">
                <a:solidFill>
                  <a:schemeClr val="accent1">
                    <a:lumMod val="60000"/>
                    <a:lumOff val="40000"/>
                  </a:schemeClr>
                </a:solidFill>
                <a:latin typeface="Arial" charset="0"/>
                <a:ea typeface="Arial" charset="0"/>
                <a:cs typeface="Arial" charset="0"/>
              </a:rPr>
              <a:pPr algn="ctr"/>
              <a:t>10</a:t>
            </a:fld>
            <a:r>
              <a:rPr lang="fr-FR" sz="1600" dirty="0" smtClean="0">
                <a:solidFill>
                  <a:schemeClr val="accent1">
                    <a:lumMod val="60000"/>
                    <a:lumOff val="40000"/>
                  </a:schemeClr>
                </a:solidFill>
                <a:latin typeface="Arial" charset="0"/>
                <a:ea typeface="Arial" charset="0"/>
                <a:cs typeface="Arial" charset="0"/>
              </a:rPr>
              <a:t>/xx</a:t>
            </a:r>
            <a:endParaRPr lang="fr-FR" sz="1600" dirty="0">
              <a:solidFill>
                <a:schemeClr val="accent1">
                  <a:lumMod val="60000"/>
                  <a:lumOff val="40000"/>
                </a:schemeClr>
              </a:solidFill>
              <a:latin typeface="Arial" charset="0"/>
              <a:ea typeface="Arial" charset="0"/>
              <a:cs typeface="Arial" charset="0"/>
            </a:endParaRPr>
          </a:p>
        </p:txBody>
      </p:sp>
      <p:sp>
        <p:nvSpPr>
          <p:cNvPr id="35" name="Espace réservé du numéro de diapositive 3"/>
          <p:cNvSpPr txBox="1">
            <a:spLocks/>
          </p:cNvSpPr>
          <p:nvPr/>
        </p:nvSpPr>
        <p:spPr>
          <a:xfrm>
            <a:off x="9429145" y="6360477"/>
            <a:ext cx="2743200" cy="365125"/>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smtClean="0">
                <a:solidFill>
                  <a:schemeClr val="accent1">
                    <a:lumMod val="60000"/>
                    <a:lumOff val="40000"/>
                  </a:schemeClr>
                </a:solidFill>
                <a:latin typeface="Arial" charset="0"/>
                <a:ea typeface="Arial" charset="0"/>
                <a:cs typeface="Arial" charset="0"/>
              </a:rPr>
              <a:t>29 novembre 2017</a:t>
            </a:r>
            <a:r>
              <a:rPr lang="fr-FR" sz="1400" dirty="0" smtClean="0">
                <a:solidFill>
                  <a:schemeClr val="accent1">
                    <a:lumMod val="75000"/>
                  </a:schemeClr>
                </a:solidFill>
                <a:latin typeface="Arial" charset="0"/>
                <a:ea typeface="Arial" charset="0"/>
                <a:cs typeface="Arial" charset="0"/>
              </a:rPr>
              <a:t> </a:t>
            </a:r>
            <a:endParaRPr lang="fr-FR" sz="1400" dirty="0">
              <a:solidFill>
                <a:schemeClr val="accent1">
                  <a:lumMod val="40000"/>
                  <a:lumOff val="60000"/>
                </a:schemeClr>
              </a:solidFill>
              <a:latin typeface="Arial" charset="0"/>
              <a:ea typeface="Arial" charset="0"/>
              <a:cs typeface="Arial" charset="0"/>
            </a:endParaRPr>
          </a:p>
        </p:txBody>
      </p:sp>
      <p:sp>
        <p:nvSpPr>
          <p:cNvPr id="37" name="Espace réservé du numéro de diapositive 3"/>
          <p:cNvSpPr txBox="1">
            <a:spLocks/>
          </p:cNvSpPr>
          <p:nvPr/>
        </p:nvSpPr>
        <p:spPr>
          <a:xfrm>
            <a:off x="26123" y="6280764"/>
            <a:ext cx="3549597" cy="492438"/>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sz="1400" cap="all" dirty="0" smtClean="0">
                <a:solidFill>
                  <a:schemeClr val="accent1">
                    <a:lumMod val="60000"/>
                    <a:lumOff val="40000"/>
                  </a:schemeClr>
                </a:solidFill>
                <a:latin typeface="Arial" charset="0"/>
                <a:ea typeface="Arial" charset="0"/>
                <a:cs typeface="Arial" charset="0"/>
              </a:rPr>
              <a:t>Thèse: Régionalisation du climat avec le modèle LMDz</a:t>
            </a:r>
            <a:endParaRPr lang="fr-FR" sz="1400" cap="all" dirty="0">
              <a:solidFill>
                <a:schemeClr val="accent1">
                  <a:lumMod val="40000"/>
                  <a:lumOff val="60000"/>
                </a:schemeClr>
              </a:solidFill>
              <a:latin typeface="Arial" charset="0"/>
              <a:ea typeface="Arial" charset="0"/>
              <a:cs typeface="Arial" charset="0"/>
            </a:endParaRPr>
          </a:p>
        </p:txBody>
      </p:sp>
      <p:sp>
        <p:nvSpPr>
          <p:cNvPr id="39" name="Rectangle 38"/>
          <p:cNvSpPr/>
          <p:nvPr/>
        </p:nvSpPr>
        <p:spPr>
          <a:xfrm>
            <a:off x="58988" y="1305716"/>
            <a:ext cx="392896" cy="673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836984" y="365126"/>
            <a:ext cx="10515600" cy="759618"/>
          </a:xfrm>
        </p:spPr>
        <p:txBody>
          <a:bodyPr>
            <a:normAutofit/>
          </a:bodyPr>
          <a:lstStyle/>
          <a:p>
            <a:r>
              <a:rPr lang="fr-FR" sz="4000" dirty="0" smtClean="0">
                <a:solidFill>
                  <a:srgbClr val="002060"/>
                </a:solidFill>
                <a:latin typeface="Arial" charset="0"/>
                <a:ea typeface="Arial" charset="0"/>
                <a:cs typeface="Arial" charset="0"/>
              </a:rPr>
              <a:t>Descente d’échelles: deux approches</a:t>
            </a:r>
            <a:endParaRPr lang="fr-FR" sz="4000" dirty="0">
              <a:solidFill>
                <a:srgbClr val="002060"/>
              </a:solidFill>
              <a:latin typeface="Arial" charset="0"/>
              <a:ea typeface="Arial" charset="0"/>
              <a:cs typeface="Arial" charset="0"/>
            </a:endParaRPr>
          </a:p>
        </p:txBody>
      </p:sp>
      <p:sp>
        <p:nvSpPr>
          <p:cNvPr id="10" name="Titre 1"/>
          <p:cNvSpPr txBox="1">
            <a:spLocks/>
          </p:cNvSpPr>
          <p:nvPr/>
        </p:nvSpPr>
        <p:spPr>
          <a:xfrm>
            <a:off x="6122867" y="4437112"/>
            <a:ext cx="6037012" cy="5760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dirty="0" smtClean="0">
                <a:solidFill>
                  <a:schemeClr val="accent1">
                    <a:lumMod val="50000"/>
                  </a:schemeClr>
                </a:solidFill>
                <a:latin typeface="Arial" charset="0"/>
                <a:ea typeface="Arial" charset="0"/>
                <a:cs typeface="Arial" charset="0"/>
              </a:rPr>
              <a:t>Approche statistique</a:t>
            </a:r>
            <a:endParaRPr lang="fr-FR" sz="3200" dirty="0">
              <a:solidFill>
                <a:schemeClr val="accent1">
                  <a:lumMod val="50000"/>
                </a:schemeClr>
              </a:solidFill>
              <a:latin typeface="Arial" charset="0"/>
              <a:ea typeface="Arial" charset="0"/>
              <a:cs typeface="Arial" charset="0"/>
            </a:endParaRPr>
          </a:p>
        </p:txBody>
      </p:sp>
      <p:sp>
        <p:nvSpPr>
          <p:cNvPr id="11" name="Titre 1"/>
          <p:cNvSpPr txBox="1">
            <a:spLocks/>
          </p:cNvSpPr>
          <p:nvPr/>
        </p:nvSpPr>
        <p:spPr>
          <a:xfrm>
            <a:off x="6077082" y="1462552"/>
            <a:ext cx="6067590" cy="5760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dirty="0" smtClean="0">
                <a:solidFill>
                  <a:schemeClr val="accent1">
                    <a:lumMod val="50000"/>
                  </a:schemeClr>
                </a:solidFill>
                <a:latin typeface="Arial" charset="0"/>
                <a:ea typeface="Arial" charset="0"/>
                <a:cs typeface="Arial" charset="0"/>
              </a:rPr>
              <a:t>Approche dynamique</a:t>
            </a:r>
            <a:endParaRPr lang="fr-FR" sz="3200" dirty="0">
              <a:solidFill>
                <a:schemeClr val="accent1">
                  <a:lumMod val="50000"/>
                </a:schemeClr>
              </a:solidFill>
              <a:latin typeface="Arial" charset="0"/>
              <a:ea typeface="Arial" charset="0"/>
              <a:cs typeface="Arial" charset="0"/>
            </a:endParaRPr>
          </a:p>
        </p:txBody>
      </p:sp>
      <p:sp>
        <p:nvSpPr>
          <p:cNvPr id="6" name="ZoneTexte 5"/>
          <p:cNvSpPr txBox="1"/>
          <p:nvPr/>
        </p:nvSpPr>
        <p:spPr>
          <a:xfrm>
            <a:off x="6143365" y="2014307"/>
            <a:ext cx="6016514" cy="461665"/>
          </a:xfrm>
          <a:prstGeom prst="rect">
            <a:avLst/>
          </a:prstGeom>
          <a:noFill/>
        </p:spPr>
        <p:txBody>
          <a:bodyPr wrap="square" rtlCol="0">
            <a:spAutoFit/>
          </a:bodyPr>
          <a:lstStyle/>
          <a:p>
            <a:pPr algn="ctr"/>
            <a:r>
              <a:rPr lang="fr-FR" sz="2400" dirty="0" smtClean="0">
                <a:solidFill>
                  <a:srgbClr val="002060"/>
                </a:solidFill>
              </a:rPr>
              <a:t>( Du GCM au RCM)</a:t>
            </a:r>
            <a:endParaRPr lang="fr-FR" sz="2400" dirty="0">
              <a:solidFill>
                <a:srgbClr val="002060"/>
              </a:solidFill>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525" y="1124744"/>
            <a:ext cx="4412339" cy="5040560"/>
          </a:xfrm>
          <a:prstGeom prst="rect">
            <a:avLst/>
          </a:prstGeom>
        </p:spPr>
      </p:pic>
      <p:sp>
        <p:nvSpPr>
          <p:cNvPr id="8" name="ZoneTexte 7"/>
          <p:cNvSpPr txBox="1"/>
          <p:nvPr/>
        </p:nvSpPr>
        <p:spPr>
          <a:xfrm>
            <a:off x="490393" y="5733256"/>
            <a:ext cx="1508720" cy="261610"/>
          </a:xfrm>
          <a:prstGeom prst="rect">
            <a:avLst/>
          </a:prstGeom>
          <a:noFill/>
        </p:spPr>
        <p:txBody>
          <a:bodyPr wrap="square" rtlCol="0">
            <a:spAutoFit/>
          </a:bodyPr>
          <a:lstStyle/>
          <a:p>
            <a:r>
              <a:rPr lang="fr-FR" sz="1100" smtClean="0">
                <a:latin typeface="Arial" charset="0"/>
                <a:ea typeface="Arial" charset="0"/>
                <a:cs typeface="Arial" charset="0"/>
              </a:rPr>
              <a:t>CRU</a:t>
            </a:r>
            <a:endParaRPr lang="fr-FR" sz="1100">
              <a:latin typeface="Arial" charset="0"/>
              <a:ea typeface="Arial" charset="0"/>
              <a:cs typeface="Arial" charset="0"/>
            </a:endParaRPr>
          </a:p>
        </p:txBody>
      </p:sp>
      <p:cxnSp>
        <p:nvCxnSpPr>
          <p:cNvPr id="19" name="Connecteur droit avec flèche 18"/>
          <p:cNvCxnSpPr>
            <a:stCxn id="7" idx="3"/>
          </p:cNvCxnSpPr>
          <p:nvPr/>
        </p:nvCxnSpPr>
        <p:spPr>
          <a:xfrm flipV="1">
            <a:off x="4871864" y="2204864"/>
            <a:ext cx="1944216" cy="144016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a:stCxn id="7" idx="3"/>
          </p:cNvCxnSpPr>
          <p:nvPr/>
        </p:nvCxnSpPr>
        <p:spPr>
          <a:xfrm>
            <a:off x="4871864" y="3645024"/>
            <a:ext cx="1944136" cy="144000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a:off x="134348" y="5725668"/>
            <a:ext cx="3333145" cy="261610"/>
          </a:xfrm>
          <a:prstGeom prst="rect">
            <a:avLst/>
          </a:prstGeom>
          <a:noFill/>
        </p:spPr>
        <p:txBody>
          <a:bodyPr wrap="square" rtlCol="0">
            <a:spAutoFit/>
          </a:bodyPr>
          <a:lstStyle/>
          <a:p>
            <a:pPr algn="ctr"/>
            <a:r>
              <a:rPr lang="fr-FR" sz="1100" dirty="0">
                <a:latin typeface="Arial" charset="0"/>
                <a:ea typeface="Arial" charset="0"/>
                <a:cs typeface="Arial" charset="0"/>
              </a:rPr>
              <a:t>http://</a:t>
            </a:r>
            <a:r>
              <a:rPr lang="fr-FR" sz="1100" dirty="0" err="1">
                <a:latin typeface="Arial" charset="0"/>
                <a:ea typeface="Arial" charset="0"/>
                <a:cs typeface="Arial" charset="0"/>
              </a:rPr>
              <a:t>www.drias-climat.fr</a:t>
            </a:r>
            <a:r>
              <a:rPr lang="fr-FR" sz="1100" dirty="0">
                <a:latin typeface="Arial" charset="0"/>
                <a:ea typeface="Arial" charset="0"/>
                <a:cs typeface="Arial" charset="0"/>
              </a:rPr>
              <a:t>/</a:t>
            </a:r>
          </a:p>
        </p:txBody>
      </p:sp>
      <p:sp>
        <p:nvSpPr>
          <p:cNvPr id="25" name="ZoneTexte 24"/>
          <p:cNvSpPr txBox="1"/>
          <p:nvPr/>
        </p:nvSpPr>
        <p:spPr>
          <a:xfrm>
            <a:off x="6895006" y="2505090"/>
            <a:ext cx="5133500" cy="707886"/>
          </a:xfrm>
          <a:prstGeom prst="rect">
            <a:avLst/>
          </a:prstGeom>
          <a:noFill/>
        </p:spPr>
        <p:txBody>
          <a:bodyPr wrap="square" rtlCol="0">
            <a:spAutoFit/>
          </a:bodyPr>
          <a:lstStyle/>
          <a:p>
            <a:pPr algn="ctr"/>
            <a:r>
              <a:rPr lang="fr-FR" sz="2000" dirty="0" smtClean="0">
                <a:latin typeface="Arial" charset="0"/>
                <a:ea typeface="Arial" charset="0"/>
                <a:cs typeface="Arial" charset="0"/>
              </a:rPr>
              <a:t>Résoudre explicitement la physique et la dynamique du système régional</a:t>
            </a:r>
            <a:endParaRPr lang="fr-FR" sz="2000" dirty="0">
              <a:latin typeface="Arial" charset="0"/>
              <a:ea typeface="Arial" charset="0"/>
              <a:cs typeface="Arial" charset="0"/>
            </a:endParaRPr>
          </a:p>
        </p:txBody>
      </p:sp>
      <p:sp>
        <p:nvSpPr>
          <p:cNvPr id="30" name="ZoneTexte 29"/>
          <p:cNvSpPr txBox="1"/>
          <p:nvPr/>
        </p:nvSpPr>
        <p:spPr>
          <a:xfrm>
            <a:off x="6939164" y="5097378"/>
            <a:ext cx="5133500" cy="707886"/>
          </a:xfrm>
          <a:prstGeom prst="rect">
            <a:avLst/>
          </a:prstGeom>
          <a:noFill/>
        </p:spPr>
        <p:txBody>
          <a:bodyPr wrap="square" rtlCol="0">
            <a:spAutoFit/>
          </a:bodyPr>
          <a:lstStyle/>
          <a:p>
            <a:pPr algn="ctr"/>
            <a:r>
              <a:rPr lang="fr-FR" sz="2000" dirty="0">
                <a:latin typeface="Arial" charset="0"/>
                <a:ea typeface="Arial" charset="0"/>
                <a:cs typeface="Arial" charset="0"/>
              </a:rPr>
              <a:t>É</a:t>
            </a:r>
            <a:r>
              <a:rPr lang="fr-FR" sz="2000" dirty="0" smtClean="0">
                <a:latin typeface="Arial" charset="0"/>
                <a:ea typeface="Arial" charset="0"/>
                <a:cs typeface="Arial" charset="0"/>
              </a:rPr>
              <a:t>tablir une relation statistique entre les variables locales et les prédicteurs modèles</a:t>
            </a:r>
            <a:endParaRPr lang="fr-FR" sz="2000" dirty="0">
              <a:latin typeface="Arial" charset="0"/>
              <a:ea typeface="Arial" charset="0"/>
              <a:cs typeface="Arial" charset="0"/>
            </a:endParaRPr>
          </a:p>
        </p:txBody>
      </p:sp>
      <p:sp>
        <p:nvSpPr>
          <p:cNvPr id="33" name="ZoneTexte 32"/>
          <p:cNvSpPr txBox="1"/>
          <p:nvPr/>
        </p:nvSpPr>
        <p:spPr>
          <a:xfrm>
            <a:off x="7032104" y="3441194"/>
            <a:ext cx="4320480" cy="400110"/>
          </a:xfrm>
          <a:prstGeom prst="rect">
            <a:avLst/>
          </a:prstGeom>
          <a:solidFill>
            <a:schemeClr val="accent6">
              <a:lumMod val="40000"/>
              <a:lumOff val="60000"/>
            </a:schemeClr>
          </a:solidFill>
        </p:spPr>
        <p:txBody>
          <a:bodyPr wrap="square" rtlCol="0">
            <a:spAutoFit/>
          </a:bodyPr>
          <a:lstStyle/>
          <a:p>
            <a:pPr algn="ctr"/>
            <a:r>
              <a:rPr lang="fr-FR" sz="2000" dirty="0" smtClean="0">
                <a:solidFill>
                  <a:srgbClr val="002060"/>
                </a:solidFill>
                <a:latin typeface="Arial" charset="0"/>
                <a:ea typeface="Arial" charset="0"/>
                <a:cs typeface="Arial" charset="0"/>
              </a:rPr>
              <a:t>Mieux simuler le climat régional</a:t>
            </a:r>
            <a:endParaRPr lang="fr-FR" sz="2000" dirty="0">
              <a:solidFill>
                <a:srgbClr val="002060"/>
              </a:solidFill>
              <a:latin typeface="Arial" charset="0"/>
              <a:ea typeface="Arial" charset="0"/>
              <a:cs typeface="Arial" charset="0"/>
            </a:endParaRPr>
          </a:p>
        </p:txBody>
      </p:sp>
    </p:spTree>
    <p:extLst>
      <p:ext uri="{BB962C8B-B14F-4D97-AF65-F5344CB8AC3E}">
        <p14:creationId xmlns:p14="http://schemas.microsoft.com/office/powerpoint/2010/main" val="18624936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911424" y="4413757"/>
            <a:ext cx="3960916" cy="148361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smtClean="0">
              <a:latin typeface="Arial" charset="0"/>
              <a:ea typeface="Arial" charset="0"/>
              <a:cs typeface="Arial" charset="0"/>
            </a:endParaRPr>
          </a:p>
        </p:txBody>
      </p:sp>
      <p:sp>
        <p:nvSpPr>
          <p:cNvPr id="14" name="Rectangle 13"/>
          <p:cNvSpPr/>
          <p:nvPr/>
        </p:nvSpPr>
        <p:spPr>
          <a:xfrm>
            <a:off x="2155370" y="4694998"/>
            <a:ext cx="1440161" cy="8468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RCM</a:t>
            </a:r>
          </a:p>
          <a:p>
            <a:pPr algn="ctr"/>
            <a:endParaRPr lang="fr-FR" sz="2400" dirty="0" smtClean="0"/>
          </a:p>
        </p:txBody>
      </p:sp>
      <p:sp>
        <p:nvSpPr>
          <p:cNvPr id="4" name="Espace réservé du numéro de diapositive 3"/>
          <p:cNvSpPr>
            <a:spLocks noGrp="1"/>
          </p:cNvSpPr>
          <p:nvPr>
            <p:ph type="sldNum" sz="quarter" idx="12"/>
          </p:nvPr>
        </p:nvSpPr>
        <p:spPr>
          <a:xfrm>
            <a:off x="4724400" y="6360478"/>
            <a:ext cx="2743200" cy="365125"/>
          </a:xfrm>
          <a:solidFill>
            <a:schemeClr val="bg1"/>
          </a:solidFill>
        </p:spPr>
        <p:txBody>
          <a:bodyPr/>
          <a:lstStyle/>
          <a:p>
            <a:pPr algn="ctr"/>
            <a:fld id="{B57958EC-158C-E94D-917B-4C9C6B5D1B55}" type="slidenum">
              <a:rPr lang="fr-FR" sz="1600" b="1" smtClean="0">
                <a:solidFill>
                  <a:schemeClr val="accent1">
                    <a:lumMod val="60000"/>
                    <a:lumOff val="40000"/>
                  </a:schemeClr>
                </a:solidFill>
                <a:latin typeface="Arial" charset="0"/>
                <a:ea typeface="Arial" charset="0"/>
                <a:cs typeface="Arial" charset="0"/>
              </a:rPr>
              <a:pPr algn="ctr"/>
              <a:t>11</a:t>
            </a:fld>
            <a:r>
              <a:rPr lang="fr-FR" sz="1600" dirty="0" smtClean="0">
                <a:solidFill>
                  <a:schemeClr val="accent1">
                    <a:lumMod val="60000"/>
                    <a:lumOff val="40000"/>
                  </a:schemeClr>
                </a:solidFill>
                <a:latin typeface="Arial" charset="0"/>
                <a:ea typeface="Arial" charset="0"/>
                <a:cs typeface="Arial" charset="0"/>
              </a:rPr>
              <a:t>/xx</a:t>
            </a:r>
            <a:endParaRPr lang="fr-FR" sz="1600" dirty="0">
              <a:solidFill>
                <a:schemeClr val="accent1">
                  <a:lumMod val="60000"/>
                  <a:lumOff val="40000"/>
                </a:schemeClr>
              </a:solidFill>
              <a:latin typeface="Arial" charset="0"/>
              <a:ea typeface="Arial" charset="0"/>
              <a:cs typeface="Arial" charset="0"/>
            </a:endParaRPr>
          </a:p>
        </p:txBody>
      </p:sp>
      <p:sp>
        <p:nvSpPr>
          <p:cNvPr id="35" name="Espace réservé du numéro de diapositive 3"/>
          <p:cNvSpPr txBox="1">
            <a:spLocks/>
          </p:cNvSpPr>
          <p:nvPr/>
        </p:nvSpPr>
        <p:spPr>
          <a:xfrm>
            <a:off x="9429145" y="6360477"/>
            <a:ext cx="2743200" cy="365125"/>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smtClean="0">
                <a:solidFill>
                  <a:schemeClr val="accent1">
                    <a:lumMod val="60000"/>
                    <a:lumOff val="40000"/>
                  </a:schemeClr>
                </a:solidFill>
                <a:latin typeface="Arial" charset="0"/>
                <a:ea typeface="Arial" charset="0"/>
                <a:cs typeface="Arial" charset="0"/>
              </a:rPr>
              <a:t>29 novembre 2017</a:t>
            </a:r>
            <a:r>
              <a:rPr lang="fr-FR" sz="1400" dirty="0" smtClean="0">
                <a:solidFill>
                  <a:schemeClr val="accent1">
                    <a:lumMod val="75000"/>
                  </a:schemeClr>
                </a:solidFill>
                <a:latin typeface="Arial" charset="0"/>
                <a:ea typeface="Arial" charset="0"/>
                <a:cs typeface="Arial" charset="0"/>
              </a:rPr>
              <a:t> </a:t>
            </a:r>
            <a:endParaRPr lang="fr-FR" sz="1400" dirty="0">
              <a:solidFill>
                <a:schemeClr val="accent1">
                  <a:lumMod val="40000"/>
                  <a:lumOff val="60000"/>
                </a:schemeClr>
              </a:solidFill>
              <a:latin typeface="Arial" charset="0"/>
              <a:ea typeface="Arial" charset="0"/>
              <a:cs typeface="Arial" charset="0"/>
            </a:endParaRPr>
          </a:p>
        </p:txBody>
      </p:sp>
      <p:sp>
        <p:nvSpPr>
          <p:cNvPr id="37" name="Espace réservé du numéro de diapositive 3"/>
          <p:cNvSpPr txBox="1">
            <a:spLocks/>
          </p:cNvSpPr>
          <p:nvPr/>
        </p:nvSpPr>
        <p:spPr>
          <a:xfrm>
            <a:off x="26123" y="6280764"/>
            <a:ext cx="3549597" cy="492438"/>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sz="1400" cap="all" dirty="0" smtClean="0">
                <a:solidFill>
                  <a:schemeClr val="accent1">
                    <a:lumMod val="60000"/>
                    <a:lumOff val="40000"/>
                  </a:schemeClr>
                </a:solidFill>
                <a:latin typeface="Arial" charset="0"/>
                <a:ea typeface="Arial" charset="0"/>
                <a:cs typeface="Arial" charset="0"/>
              </a:rPr>
              <a:t>Thèse: Régionalisation du climat avec le modèle LMDz</a:t>
            </a:r>
            <a:endParaRPr lang="fr-FR" sz="1400" cap="all" dirty="0">
              <a:solidFill>
                <a:schemeClr val="accent1">
                  <a:lumMod val="40000"/>
                  <a:lumOff val="60000"/>
                </a:schemeClr>
              </a:solidFill>
              <a:latin typeface="Arial" charset="0"/>
              <a:ea typeface="Arial" charset="0"/>
              <a:cs typeface="Arial" charset="0"/>
            </a:endParaRPr>
          </a:p>
        </p:txBody>
      </p:sp>
      <p:sp>
        <p:nvSpPr>
          <p:cNvPr id="39" name="Rectangle 38"/>
          <p:cNvSpPr/>
          <p:nvPr/>
        </p:nvSpPr>
        <p:spPr>
          <a:xfrm>
            <a:off x="58988" y="1305716"/>
            <a:ext cx="392896" cy="673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838200" y="247609"/>
            <a:ext cx="10515600" cy="759618"/>
          </a:xfrm>
        </p:spPr>
        <p:txBody>
          <a:bodyPr>
            <a:normAutofit/>
          </a:bodyPr>
          <a:lstStyle/>
          <a:p>
            <a:r>
              <a:rPr lang="fr-FR" sz="4000" dirty="0" smtClean="0">
                <a:latin typeface="Arial" charset="0"/>
                <a:ea typeface="Arial" charset="0"/>
                <a:cs typeface="Arial" charset="0"/>
              </a:rPr>
              <a:t>One-</a:t>
            </a:r>
            <a:r>
              <a:rPr lang="fr-FR" sz="4000" dirty="0" err="1" smtClean="0">
                <a:latin typeface="Arial" charset="0"/>
                <a:ea typeface="Arial" charset="0"/>
                <a:cs typeface="Arial" charset="0"/>
              </a:rPr>
              <a:t>way</a:t>
            </a:r>
            <a:r>
              <a:rPr lang="fr-FR" sz="4000" dirty="0" smtClean="0">
                <a:latin typeface="Arial" charset="0"/>
                <a:ea typeface="Arial" charset="0"/>
                <a:cs typeface="Arial" charset="0"/>
              </a:rPr>
              <a:t> </a:t>
            </a:r>
            <a:r>
              <a:rPr lang="fr-FR" sz="4000" dirty="0" err="1" smtClean="0">
                <a:latin typeface="Arial" charset="0"/>
                <a:ea typeface="Arial" charset="0"/>
                <a:cs typeface="Arial" charset="0"/>
              </a:rPr>
              <a:t>nesting</a:t>
            </a:r>
            <a:r>
              <a:rPr lang="fr-FR" sz="4000" dirty="0" smtClean="0">
                <a:latin typeface="Arial" charset="0"/>
                <a:ea typeface="Arial" charset="0"/>
                <a:cs typeface="Arial" charset="0"/>
              </a:rPr>
              <a:t> (OWN) système</a:t>
            </a:r>
            <a:endParaRPr lang="fr-FR" sz="4000" dirty="0">
              <a:latin typeface="Arial" charset="0"/>
              <a:ea typeface="Arial" charset="0"/>
              <a:cs typeface="Arial" charset="0"/>
            </a:endParaRPr>
          </a:p>
        </p:txBody>
      </p:sp>
      <p:sp>
        <p:nvSpPr>
          <p:cNvPr id="17" name="ZoneTexte 16"/>
          <p:cNvSpPr txBox="1"/>
          <p:nvPr/>
        </p:nvSpPr>
        <p:spPr>
          <a:xfrm>
            <a:off x="6744073" y="2910663"/>
            <a:ext cx="4209786" cy="707886"/>
          </a:xfrm>
          <a:prstGeom prst="rect">
            <a:avLst/>
          </a:prstGeom>
          <a:noFill/>
        </p:spPr>
        <p:txBody>
          <a:bodyPr wrap="square" rtlCol="0">
            <a:spAutoFit/>
          </a:bodyPr>
          <a:lstStyle/>
          <a:p>
            <a:pPr algn="ctr"/>
            <a:r>
              <a:rPr lang="fr-FR" sz="2000" dirty="0" smtClean="0">
                <a:solidFill>
                  <a:srgbClr val="002060"/>
                </a:solidFill>
                <a:latin typeface="Arial" charset="0"/>
                <a:ea typeface="Arial" charset="0"/>
                <a:cs typeface="Arial" charset="0"/>
              </a:rPr>
              <a:t>Manque d’échange mutuel entre le RCM et le GCM </a:t>
            </a:r>
            <a:endParaRPr lang="fr-FR" sz="2000" dirty="0">
              <a:solidFill>
                <a:srgbClr val="002060"/>
              </a:solidFill>
              <a:latin typeface="Arial" charset="0"/>
              <a:ea typeface="Arial" charset="0"/>
              <a:cs typeface="Arial" charset="0"/>
            </a:endParaRPr>
          </a:p>
        </p:txBody>
      </p:sp>
      <p:sp>
        <p:nvSpPr>
          <p:cNvPr id="18" name="Espace réservé du contenu 2"/>
          <p:cNvSpPr txBox="1">
            <a:spLocks/>
          </p:cNvSpPr>
          <p:nvPr/>
        </p:nvSpPr>
        <p:spPr>
          <a:xfrm>
            <a:off x="6744072" y="1345322"/>
            <a:ext cx="4209787" cy="10448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fr-FR" sz="2200" b="1" dirty="0" smtClean="0">
                <a:solidFill>
                  <a:srgbClr val="002060"/>
                </a:solidFill>
                <a:latin typeface="Arial" charset="0"/>
                <a:ea typeface="Arial" charset="0"/>
                <a:cs typeface="Arial" charset="0"/>
              </a:rPr>
              <a:t>OWN </a:t>
            </a:r>
            <a:r>
              <a:rPr lang="fr-FR" sz="2200" dirty="0" smtClean="0">
                <a:solidFill>
                  <a:srgbClr val="002060"/>
                </a:solidFill>
                <a:latin typeface="Arial" charset="0"/>
                <a:ea typeface="Arial" charset="0"/>
                <a:cs typeface="Arial" charset="0"/>
              </a:rPr>
              <a:t>(méthodologie classique)</a:t>
            </a:r>
            <a:r>
              <a:rPr lang="fr-FR" sz="2200" b="1" dirty="0" smtClean="0">
                <a:solidFill>
                  <a:srgbClr val="002060"/>
                </a:solidFill>
                <a:latin typeface="Arial" charset="0"/>
                <a:ea typeface="Arial" charset="0"/>
                <a:cs typeface="Arial" charset="0"/>
              </a:rPr>
              <a:t>: </a:t>
            </a:r>
          </a:p>
          <a:p>
            <a:pPr marL="0" indent="0" algn="just">
              <a:buNone/>
            </a:pPr>
            <a:r>
              <a:rPr lang="fr-FR" sz="2000" dirty="0" smtClean="0">
                <a:solidFill>
                  <a:srgbClr val="002060"/>
                </a:solidFill>
                <a:latin typeface="Arial" charset="0"/>
                <a:ea typeface="Arial" charset="0"/>
                <a:cs typeface="Arial" charset="0"/>
              </a:rPr>
              <a:t>imbrication du sens unidirectionnel du GCM vers le RCM </a:t>
            </a:r>
          </a:p>
        </p:txBody>
      </p:sp>
      <p:cxnSp>
        <p:nvCxnSpPr>
          <p:cNvPr id="12" name="Connecteur droit avec flèche 11"/>
          <p:cNvCxnSpPr>
            <a:stCxn id="5" idx="2"/>
            <a:endCxn id="22" idx="0"/>
          </p:cNvCxnSpPr>
          <p:nvPr/>
        </p:nvCxnSpPr>
        <p:spPr>
          <a:xfrm>
            <a:off x="2875452" y="2643606"/>
            <a:ext cx="16430" cy="1770151"/>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894993" y="1159994"/>
            <a:ext cx="3960917" cy="148361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latin typeface="Arial" charset="0"/>
                <a:ea typeface="Arial" charset="0"/>
                <a:cs typeface="Arial" charset="0"/>
              </a:rPr>
              <a:t>GCM</a:t>
            </a:r>
          </a:p>
        </p:txBody>
      </p:sp>
      <mc:AlternateContent xmlns:mc="http://schemas.openxmlformats.org/markup-compatibility/2006" xmlns:a14="http://schemas.microsoft.com/office/drawing/2010/main">
        <mc:Choice Requires="a14">
          <p:sp>
            <p:nvSpPr>
              <p:cNvPr id="20" name="ZoneTexte 19"/>
              <p:cNvSpPr txBox="1"/>
              <p:nvPr/>
            </p:nvSpPr>
            <p:spPr>
              <a:xfrm>
                <a:off x="839416" y="3135737"/>
                <a:ext cx="4074415" cy="681340"/>
              </a:xfrm>
              <a:prstGeom prst="rect">
                <a:avLst/>
              </a:prstGeom>
              <a:solidFill>
                <a:schemeClr val="bg1"/>
              </a:solidFill>
            </p:spPr>
            <p:txBody>
              <a:bodyPr wrap="square" lIns="0" tIns="0" rIns="0" bIns="0" rtlCol="0">
                <a:spAutoFit/>
              </a:bodyPr>
              <a:lstStyle/>
              <a:p>
                <a:pPr algn="ctr"/>
                <a:r>
                  <a:rPr lang="fr-FR" b="1" i="1" dirty="0" smtClean="0">
                    <a:solidFill>
                      <a:srgbClr val="002060"/>
                    </a:solidFill>
                    <a:latin typeface="Arial" charset="0"/>
                    <a:ea typeface="Arial" charset="0"/>
                    <a:cs typeface="Arial" charset="0"/>
                  </a:rPr>
                  <a:t>*  </a:t>
                </a:r>
                <a14:m>
                  <m:oMath xmlns:m="http://schemas.openxmlformats.org/officeDocument/2006/math">
                    <m:f>
                      <m:fPr>
                        <m:ctrlPr>
                          <a:rPr lang="fr-FR" b="1" i="1" smtClean="0">
                            <a:solidFill>
                              <a:srgbClr val="002060"/>
                            </a:solidFill>
                            <a:latin typeface="Cambria Math" charset="0"/>
                            <a:ea typeface="Arial" charset="0"/>
                            <a:cs typeface="Arial" charset="0"/>
                          </a:rPr>
                        </m:ctrlPr>
                      </m:fPr>
                      <m:num>
                        <m:r>
                          <a:rPr lang="fr-FR" b="1" i="1" smtClean="0">
                            <a:solidFill>
                              <a:srgbClr val="002060"/>
                            </a:solidFill>
                            <a:latin typeface="Cambria Math" charset="0"/>
                            <a:ea typeface="Arial" charset="0"/>
                            <a:cs typeface="Arial" charset="0"/>
                          </a:rPr>
                          <m:t>𝒅𝑻</m:t>
                        </m:r>
                      </m:num>
                      <m:den>
                        <m:r>
                          <a:rPr lang="fr-FR" b="1" i="1" smtClean="0">
                            <a:solidFill>
                              <a:srgbClr val="002060"/>
                            </a:solidFill>
                            <a:latin typeface="Cambria Math" charset="0"/>
                            <a:ea typeface="Arial" charset="0"/>
                            <a:cs typeface="Arial" charset="0"/>
                          </a:rPr>
                          <m:t>𝒅𝒙</m:t>
                        </m:r>
                      </m:den>
                    </m:f>
                  </m:oMath>
                </a14:m>
                <a:r>
                  <a:rPr lang="fr-FR" b="1" dirty="0" smtClean="0">
                    <a:solidFill>
                      <a:srgbClr val="002060"/>
                    </a:solidFill>
                    <a:latin typeface="Arial" charset="0"/>
                    <a:ea typeface="Arial" charset="0"/>
                    <a:cs typeface="Arial" charset="0"/>
                  </a:rPr>
                  <a:t> =  dynamique + physique + </a:t>
                </a:r>
                <a:r>
                  <a:rPr lang="fr-FR" b="1" dirty="0" smtClean="0">
                    <a:solidFill>
                      <a:srgbClr val="FF0000"/>
                    </a:solidFill>
                    <a:latin typeface="Arial" charset="0"/>
                    <a:ea typeface="Arial" charset="0"/>
                    <a:cs typeface="Arial" charset="0"/>
                  </a:rPr>
                  <a:t>relaxation</a:t>
                </a:r>
                <a:endParaRPr lang="fr-FR" b="1" dirty="0">
                  <a:solidFill>
                    <a:srgbClr val="FF0000"/>
                  </a:solidFill>
                  <a:latin typeface="Arial" charset="0"/>
                  <a:ea typeface="Arial" charset="0"/>
                  <a:cs typeface="Arial" charset="0"/>
                </a:endParaRPr>
              </a:p>
            </p:txBody>
          </p:sp>
        </mc:Choice>
        <mc:Fallback xmlns="">
          <p:sp>
            <p:nvSpPr>
              <p:cNvPr id="20" name="ZoneTexte 19"/>
              <p:cNvSpPr txBox="1">
                <a:spLocks noRot="1" noChangeAspect="1" noMove="1" noResize="1" noEditPoints="1" noAdjustHandles="1" noChangeArrowheads="1" noChangeShapeType="1" noTextEdit="1"/>
              </p:cNvSpPr>
              <p:nvPr/>
            </p:nvSpPr>
            <p:spPr>
              <a:xfrm>
                <a:off x="839416" y="3135737"/>
                <a:ext cx="4074415" cy="681340"/>
              </a:xfrm>
              <a:prstGeom prst="rect">
                <a:avLst/>
              </a:prstGeom>
              <a:blipFill rotWithShape="0">
                <a:blip r:embed="rId3"/>
                <a:stretch>
                  <a:fillRect t="-1786" b="-2053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1" name="ZoneTexte 20"/>
              <p:cNvSpPr txBox="1"/>
              <p:nvPr/>
            </p:nvSpPr>
            <p:spPr>
              <a:xfrm>
                <a:off x="3108513" y="3463312"/>
                <a:ext cx="1553818" cy="444609"/>
              </a:xfrm>
              <a:prstGeom prst="rect">
                <a:avLst/>
              </a:prstGeom>
              <a:noFill/>
            </p:spPr>
            <p:txBody>
              <a:bodyPr wrap="square" lIns="0" tIns="0" rIns="0" bIns="0" rtlCol="0">
                <a:spAutoFit/>
              </a:bodyPr>
              <a:lstStyle/>
              <a:p>
                <a:pPr algn="ctr"/>
                <a:r>
                  <a:rPr lang="fr-FR" sz="2000" dirty="0" smtClean="0">
                    <a:solidFill>
                      <a:srgbClr val="FF0000"/>
                    </a:solidFill>
                    <a:latin typeface="Arial" charset="0"/>
                    <a:ea typeface="Arial" charset="0"/>
                    <a:cs typeface="Arial" charset="0"/>
                  </a:rPr>
                  <a:t> (</a:t>
                </a:r>
                <a14:m>
                  <m:oMath xmlns:m="http://schemas.openxmlformats.org/officeDocument/2006/math">
                    <m:f>
                      <m:fPr>
                        <m:ctrlPr>
                          <a:rPr lang="fr-FR" sz="2000" i="1" smtClean="0">
                            <a:solidFill>
                              <a:srgbClr val="FF0000"/>
                            </a:solidFill>
                            <a:latin typeface="Cambria Math" charset="0"/>
                            <a:ea typeface="Arial" charset="0"/>
                            <a:cs typeface="Arial" charset="0"/>
                          </a:rPr>
                        </m:ctrlPr>
                      </m:fPr>
                      <m:num>
                        <m:r>
                          <a:rPr lang="fr-FR" sz="2000" b="0" i="1" smtClean="0">
                            <a:solidFill>
                              <a:srgbClr val="FF0000"/>
                            </a:solidFill>
                            <a:latin typeface="Cambria Math" charset="0"/>
                            <a:ea typeface="Arial" charset="0"/>
                            <a:cs typeface="Arial" charset="0"/>
                          </a:rPr>
                          <m:t>𝑇</m:t>
                        </m:r>
                        <m:r>
                          <a:rPr lang="fr-FR" sz="2000" b="0" i="1" smtClean="0">
                            <a:solidFill>
                              <a:srgbClr val="FF0000"/>
                            </a:solidFill>
                            <a:latin typeface="Cambria Math" charset="0"/>
                            <a:ea typeface="Arial" charset="0"/>
                            <a:cs typeface="Arial" charset="0"/>
                          </a:rPr>
                          <m:t>−</m:t>
                        </m:r>
                        <m:r>
                          <a:rPr lang="fr-FR" sz="2000" b="0" i="1" smtClean="0">
                            <a:solidFill>
                              <a:srgbClr val="FF0000"/>
                            </a:solidFill>
                            <a:latin typeface="Cambria Math" charset="0"/>
                            <a:ea typeface="Arial" charset="0"/>
                            <a:cs typeface="Arial" charset="0"/>
                          </a:rPr>
                          <m:t>𝑇𝐺𝐶𝑀</m:t>
                        </m:r>
                      </m:num>
                      <m:den>
                        <m:r>
                          <a:rPr lang="fr-FR" sz="2000" i="1" smtClean="0">
                            <a:solidFill>
                              <a:srgbClr val="FF0000"/>
                            </a:solidFill>
                            <a:latin typeface="Cambria Math" charset="0"/>
                            <a:ea typeface="Arial" charset="0"/>
                            <a:cs typeface="Arial" charset="0"/>
                          </a:rPr>
                          <m:t>𝜏</m:t>
                        </m:r>
                      </m:den>
                    </m:f>
                  </m:oMath>
                </a14:m>
                <a:r>
                  <a:rPr lang="fr-FR" sz="2000" dirty="0" smtClean="0">
                    <a:solidFill>
                      <a:srgbClr val="FF0000"/>
                    </a:solidFill>
                    <a:latin typeface="Arial" charset="0"/>
                    <a:ea typeface="Arial" charset="0"/>
                    <a:cs typeface="Arial" charset="0"/>
                  </a:rPr>
                  <a:t>)</a:t>
                </a:r>
                <a:endParaRPr lang="fr-FR" sz="2000" dirty="0">
                  <a:solidFill>
                    <a:srgbClr val="FF0000"/>
                  </a:solidFill>
                  <a:latin typeface="Arial" charset="0"/>
                  <a:ea typeface="Arial" charset="0"/>
                  <a:cs typeface="Arial" charset="0"/>
                </a:endParaRPr>
              </a:p>
            </p:txBody>
          </p:sp>
        </mc:Choice>
        <mc:Fallback xmlns="">
          <p:sp>
            <p:nvSpPr>
              <p:cNvPr id="21" name="ZoneTexte 20"/>
              <p:cNvSpPr txBox="1">
                <a:spLocks noRot="1" noChangeAspect="1" noMove="1" noResize="1" noEditPoints="1" noAdjustHandles="1" noChangeArrowheads="1" noChangeShapeType="1" noTextEdit="1"/>
              </p:cNvSpPr>
              <p:nvPr/>
            </p:nvSpPr>
            <p:spPr>
              <a:xfrm>
                <a:off x="3108513" y="3463312"/>
                <a:ext cx="1553818" cy="444609"/>
              </a:xfrm>
              <a:prstGeom prst="rect">
                <a:avLst/>
              </a:prstGeom>
              <a:blipFill rotWithShape="0">
                <a:blip r:embed="rId4"/>
                <a:stretch>
                  <a:fillRect t="-2740" b="-19178"/>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911424" y="5516194"/>
                <a:ext cx="396091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fr-FR" i="0" smtClean="0">
                          <a:solidFill>
                            <a:srgbClr val="FF0000"/>
                          </a:solidFill>
                          <a:latin typeface="Cambria Math" charset="0"/>
                          <a:ea typeface="Arial" charset="0"/>
                          <a:cs typeface="Arial" charset="0"/>
                        </a:rPr>
                        <m:t>τ</m:t>
                      </m:r>
                      <m:r>
                        <a:rPr lang="fr-FR" i="0" smtClean="0">
                          <a:solidFill>
                            <a:srgbClr val="FF0000"/>
                          </a:solidFill>
                          <a:latin typeface="Cambria Math" charset="0"/>
                          <a:ea typeface="Arial" charset="0"/>
                          <a:cs typeface="Arial" charset="0"/>
                        </a:rPr>
                        <m:t>=</m:t>
                      </m:r>
                      <m:r>
                        <m:rPr>
                          <m:sty m:val="p"/>
                        </m:rPr>
                        <a:rPr lang="fr-FR" b="0" i="0" smtClean="0">
                          <a:solidFill>
                            <a:srgbClr val="FF0000"/>
                          </a:solidFill>
                          <a:latin typeface="Cambria Math" charset="0"/>
                          <a:ea typeface="Arial" charset="0"/>
                          <a:cs typeface="Arial" charset="0"/>
                        </a:rPr>
                        <m:t>coefficient</m:t>
                      </m:r>
                      <m:r>
                        <a:rPr lang="fr-FR" b="0" i="0" smtClean="0">
                          <a:solidFill>
                            <a:srgbClr val="FF0000"/>
                          </a:solidFill>
                          <a:latin typeface="Cambria Math" charset="0"/>
                          <a:ea typeface="Arial" charset="0"/>
                          <a:cs typeface="Arial" charset="0"/>
                        </a:rPr>
                        <m:t> </m:t>
                      </m:r>
                      <m:r>
                        <m:rPr>
                          <m:sty m:val="p"/>
                        </m:rPr>
                        <a:rPr lang="fr-FR" b="0" i="0" smtClean="0">
                          <a:solidFill>
                            <a:srgbClr val="FF0000"/>
                          </a:solidFill>
                          <a:latin typeface="Cambria Math" charset="0"/>
                          <a:ea typeface="Arial" charset="0"/>
                          <a:cs typeface="Arial" charset="0"/>
                        </a:rPr>
                        <m:t>de</m:t>
                      </m:r>
                      <m:r>
                        <a:rPr lang="fr-FR" b="0" i="0" smtClean="0">
                          <a:solidFill>
                            <a:srgbClr val="FF0000"/>
                          </a:solidFill>
                          <a:latin typeface="Cambria Math" charset="0"/>
                          <a:ea typeface="Arial" charset="0"/>
                          <a:cs typeface="Arial" charset="0"/>
                        </a:rPr>
                        <m:t> </m:t>
                      </m:r>
                      <m:r>
                        <m:rPr>
                          <m:sty m:val="p"/>
                        </m:rPr>
                        <a:rPr lang="fr-FR" b="0" i="0" smtClean="0">
                          <a:solidFill>
                            <a:srgbClr val="FF0000"/>
                          </a:solidFill>
                          <a:latin typeface="Cambria Math" charset="0"/>
                          <a:ea typeface="Arial" charset="0"/>
                          <a:cs typeface="Arial" charset="0"/>
                        </a:rPr>
                        <m:t>guidage</m:t>
                      </m:r>
                    </m:oMath>
                  </m:oMathPara>
                </a14:m>
                <a:endParaRPr lang="fr-FR" dirty="0">
                  <a:latin typeface="Arial" charset="0"/>
                  <a:ea typeface="Arial" charset="0"/>
                  <a:cs typeface="Arial"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911424" y="5516194"/>
                <a:ext cx="3960916" cy="369332"/>
              </a:xfrm>
              <a:prstGeom prst="rect">
                <a:avLst/>
              </a:prstGeom>
              <a:blipFill rotWithShape="0">
                <a:blip r:embed="rId5"/>
                <a:stretch>
                  <a:fillRect t="-96667" b="-125000"/>
                </a:stretch>
              </a:blipFill>
            </p:spPr>
            <p:txBody>
              <a:bodyPr/>
              <a:lstStyle/>
              <a:p>
                <a:r>
                  <a:rPr lang="fr-FR">
                    <a:noFill/>
                  </a:rPr>
                  <a:t> </a:t>
                </a:r>
              </a:p>
            </p:txBody>
          </p:sp>
        </mc:Fallback>
      </mc:AlternateContent>
      <p:sp>
        <p:nvSpPr>
          <p:cNvPr id="9" name="ZoneTexte 8"/>
          <p:cNvSpPr txBox="1"/>
          <p:nvPr/>
        </p:nvSpPr>
        <p:spPr>
          <a:xfrm>
            <a:off x="11783683" y="2277374"/>
            <a:ext cx="184731" cy="369332"/>
          </a:xfrm>
          <a:prstGeom prst="rect">
            <a:avLst/>
          </a:prstGeom>
          <a:solidFill>
            <a:schemeClr val="bg1"/>
          </a:solidFill>
        </p:spPr>
        <p:txBody>
          <a:bodyPr wrap="none" rtlCol="0">
            <a:spAutoFit/>
          </a:bodyPr>
          <a:lstStyle/>
          <a:p>
            <a:endParaRPr lang="fr-FR" dirty="0"/>
          </a:p>
        </p:txBody>
      </p:sp>
      <mc:AlternateContent xmlns:mc="http://schemas.openxmlformats.org/markup-compatibility/2006" xmlns:a14="http://schemas.microsoft.com/office/drawing/2010/main">
        <mc:Choice Requires="a14">
          <p:sp>
            <p:nvSpPr>
              <p:cNvPr id="29" name="Rectangle 28"/>
              <p:cNvSpPr/>
              <p:nvPr/>
            </p:nvSpPr>
            <p:spPr>
              <a:xfrm>
                <a:off x="2155370" y="5147900"/>
                <a:ext cx="142035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fr-FR" b="0" i="0" smtClean="0">
                          <a:solidFill>
                            <a:srgbClr val="002060"/>
                          </a:solidFill>
                          <a:latin typeface="Cambria Math" charset="0"/>
                          <a:ea typeface="Arial" charset="0"/>
                          <a:cs typeface="Arial" charset="0"/>
                        </a:rPr>
                        <m:t>τ</m:t>
                      </m:r>
                      <m:r>
                        <a:rPr lang="fr-FR" b="0" i="0" smtClean="0">
                          <a:solidFill>
                            <a:srgbClr val="002060"/>
                          </a:solidFill>
                          <a:latin typeface="Cambria Math" charset="0"/>
                          <a:ea typeface="Arial" charset="0"/>
                          <a:cs typeface="Arial" charset="0"/>
                        </a:rPr>
                        <m:t>=</m:t>
                      </m:r>
                      <m:r>
                        <m:rPr>
                          <m:sty m:val="p"/>
                        </m:rPr>
                        <a:rPr lang="fr-FR" b="0" i="0" smtClean="0">
                          <a:solidFill>
                            <a:srgbClr val="002060"/>
                          </a:solidFill>
                          <a:latin typeface="Cambria Math" charset="0"/>
                          <a:ea typeface="Arial" charset="0"/>
                          <a:cs typeface="Arial" charset="0"/>
                        </a:rPr>
                        <m:t>infini</m:t>
                      </m:r>
                    </m:oMath>
                  </m:oMathPara>
                </a14:m>
                <a:endParaRPr lang="fr-FR" dirty="0">
                  <a:solidFill>
                    <a:srgbClr val="002060"/>
                  </a:solidFill>
                  <a:latin typeface="Arial" charset="0"/>
                  <a:ea typeface="Arial" charset="0"/>
                  <a:cs typeface="Arial"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2155370" y="5147900"/>
                <a:ext cx="1420352" cy="369332"/>
              </a:xfrm>
              <a:prstGeom prst="rect">
                <a:avLst/>
              </a:prstGeom>
              <a:blipFill rotWithShape="0">
                <a:blip r:embed="rId6"/>
                <a:stretch>
                  <a:fillRect/>
                </a:stretch>
              </a:blipFill>
            </p:spPr>
            <p:txBody>
              <a:bodyPr/>
              <a:lstStyle/>
              <a:p>
                <a:r>
                  <a:rPr lang="fr-FR">
                    <a:noFill/>
                  </a:rPr>
                  <a:t> </a:t>
                </a:r>
              </a:p>
            </p:txBody>
          </p:sp>
        </mc:Fallback>
      </mc:AlternateContent>
      <p:sp>
        <p:nvSpPr>
          <p:cNvPr id="26" name="ZoneTexte 25"/>
          <p:cNvSpPr txBox="1"/>
          <p:nvPr/>
        </p:nvSpPr>
        <p:spPr>
          <a:xfrm>
            <a:off x="6744073" y="4579679"/>
            <a:ext cx="4209786" cy="769441"/>
          </a:xfrm>
          <a:prstGeom prst="rect">
            <a:avLst/>
          </a:prstGeom>
          <a:noFill/>
        </p:spPr>
        <p:txBody>
          <a:bodyPr wrap="square" rtlCol="0">
            <a:spAutoFit/>
          </a:bodyPr>
          <a:lstStyle/>
          <a:p>
            <a:pPr algn="ctr"/>
            <a:r>
              <a:rPr lang="fr-FR" sz="2200" dirty="0" smtClean="0">
                <a:latin typeface="Arial" charset="0"/>
                <a:ea typeface="Arial" charset="0"/>
                <a:cs typeface="Arial" charset="0"/>
              </a:rPr>
              <a:t>OWN est une méthode parfaite de simuler le </a:t>
            </a:r>
            <a:r>
              <a:rPr lang="fr-FR" sz="2200" smtClean="0">
                <a:latin typeface="Arial" charset="0"/>
                <a:ea typeface="Arial" charset="0"/>
                <a:cs typeface="Arial" charset="0"/>
              </a:rPr>
              <a:t>climat régional </a:t>
            </a:r>
            <a:r>
              <a:rPr lang="fr-FR" sz="2200" dirty="0" smtClean="0">
                <a:latin typeface="Arial" charset="0"/>
                <a:ea typeface="Arial" charset="0"/>
                <a:cs typeface="Arial" charset="0"/>
              </a:rPr>
              <a:t>?</a:t>
            </a:r>
            <a:endParaRPr lang="fr-FR" sz="2200" dirty="0">
              <a:latin typeface="Arial" charset="0"/>
              <a:ea typeface="Arial" charset="0"/>
              <a:cs typeface="Arial" charset="0"/>
            </a:endParaRPr>
          </a:p>
        </p:txBody>
      </p:sp>
    </p:spTree>
    <p:extLst>
      <p:ext uri="{BB962C8B-B14F-4D97-AF65-F5344CB8AC3E}">
        <p14:creationId xmlns:p14="http://schemas.microsoft.com/office/powerpoint/2010/main" val="13546085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4724400" y="6360478"/>
            <a:ext cx="2743200" cy="365125"/>
          </a:xfrm>
          <a:solidFill>
            <a:schemeClr val="bg1"/>
          </a:solidFill>
        </p:spPr>
        <p:txBody>
          <a:bodyPr/>
          <a:lstStyle/>
          <a:p>
            <a:pPr algn="ctr"/>
            <a:fld id="{B57958EC-158C-E94D-917B-4C9C6B5D1B55}" type="slidenum">
              <a:rPr lang="fr-FR" sz="1600" b="1" smtClean="0">
                <a:solidFill>
                  <a:schemeClr val="accent1">
                    <a:lumMod val="60000"/>
                    <a:lumOff val="40000"/>
                  </a:schemeClr>
                </a:solidFill>
                <a:latin typeface="Arial" charset="0"/>
                <a:ea typeface="Arial" charset="0"/>
                <a:cs typeface="Arial" charset="0"/>
              </a:rPr>
              <a:pPr algn="ctr"/>
              <a:t>12</a:t>
            </a:fld>
            <a:r>
              <a:rPr lang="fr-FR" sz="1600" dirty="0" smtClean="0">
                <a:solidFill>
                  <a:schemeClr val="accent1">
                    <a:lumMod val="60000"/>
                    <a:lumOff val="40000"/>
                  </a:schemeClr>
                </a:solidFill>
                <a:latin typeface="Arial" charset="0"/>
                <a:ea typeface="Arial" charset="0"/>
                <a:cs typeface="Arial" charset="0"/>
              </a:rPr>
              <a:t>/xx</a:t>
            </a:r>
            <a:endParaRPr lang="fr-FR" sz="1600" dirty="0">
              <a:solidFill>
                <a:schemeClr val="accent1">
                  <a:lumMod val="60000"/>
                  <a:lumOff val="40000"/>
                </a:schemeClr>
              </a:solidFill>
              <a:latin typeface="Arial" charset="0"/>
              <a:ea typeface="Arial" charset="0"/>
              <a:cs typeface="Arial" charset="0"/>
            </a:endParaRPr>
          </a:p>
        </p:txBody>
      </p:sp>
      <p:sp>
        <p:nvSpPr>
          <p:cNvPr id="35" name="Espace réservé du numéro de diapositive 3"/>
          <p:cNvSpPr txBox="1">
            <a:spLocks/>
          </p:cNvSpPr>
          <p:nvPr/>
        </p:nvSpPr>
        <p:spPr>
          <a:xfrm>
            <a:off x="9429145" y="6360477"/>
            <a:ext cx="2743200" cy="365125"/>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smtClean="0">
                <a:solidFill>
                  <a:schemeClr val="accent1">
                    <a:lumMod val="60000"/>
                    <a:lumOff val="40000"/>
                  </a:schemeClr>
                </a:solidFill>
                <a:latin typeface="Arial" charset="0"/>
                <a:ea typeface="Arial" charset="0"/>
                <a:cs typeface="Arial" charset="0"/>
              </a:rPr>
              <a:t>29 novembre 2017</a:t>
            </a:r>
            <a:r>
              <a:rPr lang="fr-FR" sz="1400" dirty="0" smtClean="0">
                <a:solidFill>
                  <a:schemeClr val="accent1">
                    <a:lumMod val="75000"/>
                  </a:schemeClr>
                </a:solidFill>
                <a:latin typeface="Arial" charset="0"/>
                <a:ea typeface="Arial" charset="0"/>
                <a:cs typeface="Arial" charset="0"/>
              </a:rPr>
              <a:t> </a:t>
            </a:r>
            <a:endParaRPr lang="fr-FR" sz="1400" dirty="0">
              <a:solidFill>
                <a:schemeClr val="accent1">
                  <a:lumMod val="40000"/>
                  <a:lumOff val="60000"/>
                </a:schemeClr>
              </a:solidFill>
              <a:latin typeface="Arial" charset="0"/>
              <a:ea typeface="Arial" charset="0"/>
              <a:cs typeface="Arial" charset="0"/>
            </a:endParaRPr>
          </a:p>
        </p:txBody>
      </p:sp>
      <p:sp>
        <p:nvSpPr>
          <p:cNvPr id="37" name="Espace réservé du numéro de diapositive 3"/>
          <p:cNvSpPr txBox="1">
            <a:spLocks/>
          </p:cNvSpPr>
          <p:nvPr/>
        </p:nvSpPr>
        <p:spPr>
          <a:xfrm>
            <a:off x="26123" y="6280764"/>
            <a:ext cx="3549597" cy="492438"/>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sz="1400" cap="all" dirty="0" smtClean="0">
                <a:solidFill>
                  <a:schemeClr val="accent1">
                    <a:lumMod val="60000"/>
                    <a:lumOff val="40000"/>
                  </a:schemeClr>
                </a:solidFill>
                <a:latin typeface="Arial" charset="0"/>
                <a:ea typeface="Arial" charset="0"/>
                <a:cs typeface="Arial" charset="0"/>
              </a:rPr>
              <a:t>Thèse: Régionalisation du climat avec le modèle LMDz</a:t>
            </a:r>
            <a:endParaRPr lang="fr-FR" sz="1400" cap="all" dirty="0">
              <a:solidFill>
                <a:schemeClr val="accent1">
                  <a:lumMod val="40000"/>
                  <a:lumOff val="60000"/>
                </a:schemeClr>
              </a:solidFill>
              <a:latin typeface="Arial" charset="0"/>
              <a:ea typeface="Arial" charset="0"/>
              <a:cs typeface="Arial" charset="0"/>
            </a:endParaRPr>
          </a:p>
        </p:txBody>
      </p:sp>
      <p:sp>
        <p:nvSpPr>
          <p:cNvPr id="39" name="Rectangle 38"/>
          <p:cNvSpPr/>
          <p:nvPr/>
        </p:nvSpPr>
        <p:spPr>
          <a:xfrm>
            <a:off x="58988" y="1305716"/>
            <a:ext cx="392896" cy="673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836984" y="293118"/>
            <a:ext cx="10515600" cy="1119658"/>
          </a:xfrm>
        </p:spPr>
        <p:txBody>
          <a:bodyPr>
            <a:noAutofit/>
          </a:bodyPr>
          <a:lstStyle/>
          <a:p>
            <a:r>
              <a:rPr lang="fr-FR" sz="4000" dirty="0" err="1" smtClean="0">
                <a:latin typeface="Arial" charset="0"/>
                <a:ea typeface="Arial" charset="0"/>
                <a:cs typeface="Arial" charset="0"/>
              </a:rPr>
              <a:t>Two-way</a:t>
            </a:r>
            <a:r>
              <a:rPr lang="fr-FR" sz="4000" dirty="0" smtClean="0">
                <a:latin typeface="Arial" charset="0"/>
                <a:ea typeface="Arial" charset="0"/>
                <a:cs typeface="Arial" charset="0"/>
              </a:rPr>
              <a:t> </a:t>
            </a:r>
            <a:r>
              <a:rPr lang="fr-FR" sz="4000" dirty="0" err="1" smtClean="0">
                <a:latin typeface="Arial" charset="0"/>
                <a:ea typeface="Arial" charset="0"/>
                <a:cs typeface="Arial" charset="0"/>
              </a:rPr>
              <a:t>nesting</a:t>
            </a:r>
            <a:r>
              <a:rPr lang="fr-FR" sz="4000" dirty="0" smtClean="0">
                <a:latin typeface="Arial" charset="0"/>
                <a:ea typeface="Arial" charset="0"/>
                <a:cs typeface="Arial" charset="0"/>
              </a:rPr>
              <a:t> (TWN) système</a:t>
            </a:r>
            <a:endParaRPr lang="fr-FR" sz="4000" dirty="0">
              <a:latin typeface="Arial" charset="0"/>
              <a:ea typeface="Arial" charset="0"/>
              <a:cs typeface="Arial" charset="0"/>
            </a:endParaRPr>
          </a:p>
        </p:txBody>
      </p:sp>
      <p:sp>
        <p:nvSpPr>
          <p:cNvPr id="3" name="Rectangle 2"/>
          <p:cNvSpPr/>
          <p:nvPr/>
        </p:nvSpPr>
        <p:spPr>
          <a:xfrm>
            <a:off x="7248128" y="2317192"/>
            <a:ext cx="4708193" cy="1046440"/>
          </a:xfrm>
          <a:prstGeom prst="rect">
            <a:avLst/>
          </a:prstGeom>
        </p:spPr>
        <p:txBody>
          <a:bodyPr wrap="square">
            <a:spAutoFit/>
          </a:bodyPr>
          <a:lstStyle/>
          <a:p>
            <a:pPr algn="ctr"/>
            <a:r>
              <a:rPr lang="fr-FR" sz="2200" dirty="0" smtClean="0">
                <a:latin typeface="Arial" charset="0"/>
                <a:ea typeface="Arial" charset="0"/>
                <a:cs typeface="Arial" charset="0"/>
              </a:rPr>
              <a:t>TWN : </a:t>
            </a:r>
          </a:p>
          <a:p>
            <a:r>
              <a:rPr lang="fr-FR" sz="2000" dirty="0" smtClean="0">
                <a:latin typeface="Arial" charset="0"/>
                <a:ea typeface="Arial" charset="0"/>
                <a:cs typeface="Arial" charset="0"/>
              </a:rPr>
              <a:t>imbrication </a:t>
            </a:r>
            <a:r>
              <a:rPr lang="fr-FR" sz="2000" dirty="0">
                <a:latin typeface="Arial" charset="0"/>
                <a:ea typeface="Arial" charset="0"/>
                <a:cs typeface="Arial" charset="0"/>
              </a:rPr>
              <a:t>bidirectionnelle entre le GCM et le RCM </a:t>
            </a:r>
            <a:endParaRPr lang="fr-FR" sz="2000" dirty="0"/>
          </a:p>
        </p:txBody>
      </p:sp>
      <p:sp>
        <p:nvSpPr>
          <p:cNvPr id="9" name="Rectangle 8"/>
          <p:cNvSpPr/>
          <p:nvPr/>
        </p:nvSpPr>
        <p:spPr>
          <a:xfrm>
            <a:off x="1236891" y="4326425"/>
            <a:ext cx="3960916" cy="148361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smtClean="0">
              <a:latin typeface="Arial" charset="0"/>
              <a:ea typeface="Arial" charset="0"/>
              <a:cs typeface="Arial" charset="0"/>
            </a:endParaRPr>
          </a:p>
        </p:txBody>
      </p:sp>
      <p:sp>
        <p:nvSpPr>
          <p:cNvPr id="10" name="Rectangle 9"/>
          <p:cNvSpPr/>
          <p:nvPr/>
        </p:nvSpPr>
        <p:spPr>
          <a:xfrm>
            <a:off x="2495600" y="4611188"/>
            <a:ext cx="1440161" cy="8468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RCM</a:t>
            </a:r>
          </a:p>
          <a:p>
            <a:pPr algn="ctr"/>
            <a:endParaRPr lang="fr-FR" sz="2400" dirty="0" smtClean="0"/>
          </a:p>
        </p:txBody>
      </p:sp>
      <p:sp>
        <p:nvSpPr>
          <p:cNvPr id="11" name="Rectangle 10"/>
          <p:cNvSpPr/>
          <p:nvPr/>
        </p:nvSpPr>
        <p:spPr>
          <a:xfrm>
            <a:off x="1236890" y="1052736"/>
            <a:ext cx="3960917" cy="148361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latin typeface="Arial" charset="0"/>
                <a:ea typeface="Arial" charset="0"/>
                <a:cs typeface="Arial" charset="0"/>
              </a:rPr>
              <a:t>GCM</a:t>
            </a:r>
          </a:p>
        </p:txBody>
      </p:sp>
      <mc:AlternateContent xmlns:mc="http://schemas.openxmlformats.org/markup-compatibility/2006" xmlns:a14="http://schemas.microsoft.com/office/drawing/2010/main">
        <mc:Choice Requires="a14">
          <p:sp>
            <p:nvSpPr>
              <p:cNvPr id="12" name="Rectangle 11"/>
              <p:cNvSpPr/>
              <p:nvPr/>
            </p:nvSpPr>
            <p:spPr>
              <a:xfrm>
                <a:off x="1236889" y="5427601"/>
                <a:ext cx="396091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i="1" smtClean="0">
                          <a:solidFill>
                            <a:srgbClr val="FF0000"/>
                          </a:solidFill>
                          <a:latin typeface="Cambria Math" charset="0"/>
                          <a:ea typeface="Arial" charset="0"/>
                          <a:cs typeface="Arial" charset="0"/>
                        </a:rPr>
                        <m:t>𝜏</m:t>
                      </m:r>
                      <m:r>
                        <a:rPr lang="fr-FR" i="1" smtClean="0">
                          <a:solidFill>
                            <a:srgbClr val="FF0000"/>
                          </a:solidFill>
                          <a:latin typeface="Cambria Math" charset="0"/>
                          <a:ea typeface="Arial" charset="0"/>
                          <a:cs typeface="Arial" charset="0"/>
                        </a:rPr>
                        <m:t>= </m:t>
                      </m:r>
                      <m:r>
                        <a:rPr lang="fr-FR" b="0" i="1" smtClean="0">
                          <a:solidFill>
                            <a:srgbClr val="FF0000"/>
                          </a:solidFill>
                          <a:latin typeface="Cambria Math" charset="0"/>
                          <a:ea typeface="Arial" charset="0"/>
                          <a:cs typeface="Arial" charset="0"/>
                        </a:rPr>
                        <m:t>𝑐𝑜𝑒𝑓𝑓𝑖𝑐𝑖𝑒𝑛𝑡</m:t>
                      </m:r>
                      <m:r>
                        <a:rPr lang="fr-FR" b="0" i="1" smtClean="0">
                          <a:solidFill>
                            <a:srgbClr val="FF0000"/>
                          </a:solidFill>
                          <a:latin typeface="Cambria Math" charset="0"/>
                          <a:ea typeface="Arial" charset="0"/>
                          <a:cs typeface="Arial" charset="0"/>
                        </a:rPr>
                        <m:t> </m:t>
                      </m:r>
                      <m:r>
                        <a:rPr lang="fr-FR" b="0" i="1" smtClean="0">
                          <a:solidFill>
                            <a:srgbClr val="FF0000"/>
                          </a:solidFill>
                          <a:latin typeface="Cambria Math" charset="0"/>
                          <a:ea typeface="Arial" charset="0"/>
                          <a:cs typeface="Arial" charset="0"/>
                        </a:rPr>
                        <m:t>𝑑𝑒</m:t>
                      </m:r>
                      <m:r>
                        <a:rPr lang="fr-FR" b="0" i="1" smtClean="0">
                          <a:solidFill>
                            <a:srgbClr val="FF0000"/>
                          </a:solidFill>
                          <a:latin typeface="Cambria Math" charset="0"/>
                          <a:ea typeface="Arial" charset="0"/>
                          <a:cs typeface="Arial" charset="0"/>
                        </a:rPr>
                        <m:t> </m:t>
                      </m:r>
                      <m:r>
                        <a:rPr lang="fr-FR" b="0" i="1" smtClean="0">
                          <a:solidFill>
                            <a:srgbClr val="FF0000"/>
                          </a:solidFill>
                          <a:latin typeface="Cambria Math" charset="0"/>
                          <a:ea typeface="Arial" charset="0"/>
                          <a:cs typeface="Arial" charset="0"/>
                        </a:rPr>
                        <m:t>𝑔𝑢𝑖𝑑𝑎𝑔𝑒</m:t>
                      </m:r>
                    </m:oMath>
                  </m:oMathPara>
                </a14:m>
                <a:endParaRPr lang="fr-FR" dirty="0">
                  <a:latin typeface="Arial" charset="0"/>
                  <a:ea typeface="Arial" charset="0"/>
                  <a:cs typeface="Arial"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236889" y="5427601"/>
                <a:ext cx="3960917" cy="369332"/>
              </a:xfrm>
              <a:prstGeom prst="rect">
                <a:avLst/>
              </a:prstGeom>
              <a:blipFill rotWithShape="0">
                <a:blip r:embed="rId3"/>
                <a:stretch>
                  <a:fillRect t="-93443" b="-12295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583272" y="5010095"/>
                <a:ext cx="144016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i="1" smtClean="0">
                          <a:solidFill>
                            <a:srgbClr val="002060"/>
                          </a:solidFill>
                          <a:latin typeface="Cambria Math" charset="0"/>
                          <a:ea typeface="Arial" charset="0"/>
                          <a:cs typeface="Arial" charset="0"/>
                        </a:rPr>
                        <m:t>𝜏</m:t>
                      </m:r>
                      <m:r>
                        <a:rPr lang="fr-FR" i="1" smtClean="0">
                          <a:solidFill>
                            <a:srgbClr val="002060"/>
                          </a:solidFill>
                          <a:latin typeface="Cambria Math" charset="0"/>
                          <a:ea typeface="Arial" charset="0"/>
                          <a:cs typeface="Arial" charset="0"/>
                        </a:rPr>
                        <m:t>=</m:t>
                      </m:r>
                      <m:r>
                        <a:rPr lang="fr-FR" b="0" i="1" smtClean="0">
                          <a:solidFill>
                            <a:srgbClr val="002060"/>
                          </a:solidFill>
                          <a:latin typeface="Cambria Math" charset="0"/>
                          <a:ea typeface="Arial" charset="0"/>
                          <a:cs typeface="Arial" charset="0"/>
                        </a:rPr>
                        <m:t>𝑖𝑛𝑓𝑖𝑛𝑖</m:t>
                      </m:r>
                    </m:oMath>
                  </m:oMathPara>
                </a14:m>
                <a:endParaRPr lang="fr-FR" dirty="0">
                  <a:solidFill>
                    <a:srgbClr val="002060"/>
                  </a:solidFill>
                  <a:latin typeface="Arial" charset="0"/>
                  <a:ea typeface="Arial" charset="0"/>
                  <a:cs typeface="Arial"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2583272" y="5010095"/>
                <a:ext cx="1440162" cy="369332"/>
              </a:xfrm>
              <a:prstGeom prst="rect">
                <a:avLst/>
              </a:prstGeom>
              <a:blipFill rotWithShape="0">
                <a:blip r:embed="rId4"/>
                <a:stretch>
                  <a:fillRect b="-15000"/>
                </a:stretch>
              </a:blipFill>
            </p:spPr>
            <p:txBody>
              <a:bodyPr/>
              <a:lstStyle/>
              <a:p>
                <a:r>
                  <a:rPr lang="fr-FR">
                    <a:noFill/>
                  </a:rPr>
                  <a:t> </a:t>
                </a:r>
              </a:p>
            </p:txBody>
          </p:sp>
        </mc:Fallback>
      </mc:AlternateContent>
    </p:spTree>
    <p:extLst>
      <p:ext uri="{BB962C8B-B14F-4D97-AF65-F5344CB8AC3E}">
        <p14:creationId xmlns:p14="http://schemas.microsoft.com/office/powerpoint/2010/main" val="15505201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4724400" y="6360478"/>
            <a:ext cx="2743200" cy="365125"/>
          </a:xfrm>
          <a:solidFill>
            <a:schemeClr val="bg1"/>
          </a:solidFill>
        </p:spPr>
        <p:txBody>
          <a:bodyPr/>
          <a:lstStyle/>
          <a:p>
            <a:pPr algn="ctr"/>
            <a:fld id="{B57958EC-158C-E94D-917B-4C9C6B5D1B55}" type="slidenum">
              <a:rPr lang="fr-FR" sz="1600" b="1" smtClean="0">
                <a:solidFill>
                  <a:schemeClr val="accent1">
                    <a:lumMod val="60000"/>
                    <a:lumOff val="40000"/>
                  </a:schemeClr>
                </a:solidFill>
                <a:latin typeface="Arial" charset="0"/>
                <a:ea typeface="Arial" charset="0"/>
                <a:cs typeface="Arial" charset="0"/>
              </a:rPr>
              <a:pPr algn="ctr"/>
              <a:t>13</a:t>
            </a:fld>
            <a:r>
              <a:rPr lang="fr-FR" sz="1600" dirty="0" smtClean="0">
                <a:solidFill>
                  <a:schemeClr val="accent1">
                    <a:lumMod val="60000"/>
                    <a:lumOff val="40000"/>
                  </a:schemeClr>
                </a:solidFill>
                <a:latin typeface="Arial" charset="0"/>
                <a:ea typeface="Arial" charset="0"/>
                <a:cs typeface="Arial" charset="0"/>
              </a:rPr>
              <a:t>/xx</a:t>
            </a:r>
            <a:endParaRPr lang="fr-FR" sz="1600" dirty="0">
              <a:solidFill>
                <a:schemeClr val="accent1">
                  <a:lumMod val="60000"/>
                  <a:lumOff val="40000"/>
                </a:schemeClr>
              </a:solidFill>
              <a:latin typeface="Arial" charset="0"/>
              <a:ea typeface="Arial" charset="0"/>
              <a:cs typeface="Arial" charset="0"/>
            </a:endParaRPr>
          </a:p>
        </p:txBody>
      </p:sp>
      <p:sp>
        <p:nvSpPr>
          <p:cNvPr id="35" name="Espace réservé du numéro de diapositive 3"/>
          <p:cNvSpPr txBox="1">
            <a:spLocks/>
          </p:cNvSpPr>
          <p:nvPr/>
        </p:nvSpPr>
        <p:spPr>
          <a:xfrm>
            <a:off x="9429145" y="6360477"/>
            <a:ext cx="2743200" cy="365125"/>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smtClean="0">
                <a:solidFill>
                  <a:schemeClr val="accent1">
                    <a:lumMod val="60000"/>
                    <a:lumOff val="40000"/>
                  </a:schemeClr>
                </a:solidFill>
                <a:latin typeface="Arial" charset="0"/>
                <a:ea typeface="Arial" charset="0"/>
                <a:cs typeface="Arial" charset="0"/>
              </a:rPr>
              <a:t>29 novembre 2017</a:t>
            </a:r>
            <a:r>
              <a:rPr lang="fr-FR" sz="1400" dirty="0" smtClean="0">
                <a:solidFill>
                  <a:schemeClr val="accent1">
                    <a:lumMod val="75000"/>
                  </a:schemeClr>
                </a:solidFill>
                <a:latin typeface="Arial" charset="0"/>
                <a:ea typeface="Arial" charset="0"/>
                <a:cs typeface="Arial" charset="0"/>
              </a:rPr>
              <a:t> </a:t>
            </a:r>
            <a:endParaRPr lang="fr-FR" sz="1400" dirty="0">
              <a:solidFill>
                <a:schemeClr val="accent1">
                  <a:lumMod val="40000"/>
                  <a:lumOff val="60000"/>
                </a:schemeClr>
              </a:solidFill>
              <a:latin typeface="Arial" charset="0"/>
              <a:ea typeface="Arial" charset="0"/>
              <a:cs typeface="Arial" charset="0"/>
            </a:endParaRPr>
          </a:p>
        </p:txBody>
      </p:sp>
      <p:sp>
        <p:nvSpPr>
          <p:cNvPr id="37" name="Espace réservé du numéro de diapositive 3"/>
          <p:cNvSpPr txBox="1">
            <a:spLocks/>
          </p:cNvSpPr>
          <p:nvPr/>
        </p:nvSpPr>
        <p:spPr>
          <a:xfrm>
            <a:off x="26123" y="6280764"/>
            <a:ext cx="3549597" cy="492438"/>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sz="1400" cap="all" dirty="0" smtClean="0">
                <a:solidFill>
                  <a:schemeClr val="accent1">
                    <a:lumMod val="60000"/>
                    <a:lumOff val="40000"/>
                  </a:schemeClr>
                </a:solidFill>
                <a:latin typeface="Arial" charset="0"/>
                <a:ea typeface="Arial" charset="0"/>
                <a:cs typeface="Arial" charset="0"/>
              </a:rPr>
              <a:t>Thèse: Régionalisation du climat avec le modèle LMDz</a:t>
            </a:r>
            <a:endParaRPr lang="fr-FR" sz="1400" cap="all" dirty="0">
              <a:solidFill>
                <a:schemeClr val="accent1">
                  <a:lumMod val="40000"/>
                  <a:lumOff val="60000"/>
                </a:schemeClr>
              </a:solidFill>
              <a:latin typeface="Arial" charset="0"/>
              <a:ea typeface="Arial" charset="0"/>
              <a:cs typeface="Arial" charset="0"/>
            </a:endParaRPr>
          </a:p>
        </p:txBody>
      </p:sp>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18295244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300787" y="4415019"/>
            <a:ext cx="3960916" cy="148361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smtClean="0">
              <a:latin typeface="Arial" charset="0"/>
              <a:ea typeface="Arial" charset="0"/>
              <a:cs typeface="Arial" charset="0"/>
            </a:endParaRPr>
          </a:p>
        </p:txBody>
      </p:sp>
      <p:sp>
        <p:nvSpPr>
          <p:cNvPr id="14" name="Rectangle 13"/>
          <p:cNvSpPr/>
          <p:nvPr/>
        </p:nvSpPr>
        <p:spPr>
          <a:xfrm>
            <a:off x="1559496" y="4699782"/>
            <a:ext cx="1440161" cy="8468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RCM</a:t>
            </a:r>
          </a:p>
          <a:p>
            <a:pPr algn="ctr"/>
            <a:endParaRPr lang="fr-FR" sz="2400" dirty="0" smtClean="0"/>
          </a:p>
        </p:txBody>
      </p:sp>
      <p:sp>
        <p:nvSpPr>
          <p:cNvPr id="4" name="Espace réservé du numéro de diapositive 3"/>
          <p:cNvSpPr>
            <a:spLocks noGrp="1"/>
          </p:cNvSpPr>
          <p:nvPr>
            <p:ph type="sldNum" sz="quarter" idx="12"/>
          </p:nvPr>
        </p:nvSpPr>
        <p:spPr>
          <a:xfrm>
            <a:off x="4724400" y="6360478"/>
            <a:ext cx="2743200" cy="365125"/>
          </a:xfrm>
          <a:solidFill>
            <a:schemeClr val="bg1"/>
          </a:solidFill>
        </p:spPr>
        <p:txBody>
          <a:bodyPr/>
          <a:lstStyle/>
          <a:p>
            <a:pPr algn="ctr"/>
            <a:fld id="{B57958EC-158C-E94D-917B-4C9C6B5D1B55}" type="slidenum">
              <a:rPr lang="fr-FR" sz="1600" b="1" smtClean="0">
                <a:solidFill>
                  <a:schemeClr val="accent1">
                    <a:lumMod val="60000"/>
                    <a:lumOff val="40000"/>
                  </a:schemeClr>
                </a:solidFill>
                <a:latin typeface="Arial" charset="0"/>
                <a:ea typeface="Arial" charset="0"/>
                <a:cs typeface="Arial" charset="0"/>
              </a:rPr>
              <a:pPr algn="ctr"/>
              <a:t>14</a:t>
            </a:fld>
            <a:r>
              <a:rPr lang="fr-FR" sz="1600" dirty="0" smtClean="0">
                <a:solidFill>
                  <a:schemeClr val="accent1">
                    <a:lumMod val="60000"/>
                    <a:lumOff val="40000"/>
                  </a:schemeClr>
                </a:solidFill>
                <a:latin typeface="Arial" charset="0"/>
                <a:ea typeface="Arial" charset="0"/>
                <a:cs typeface="Arial" charset="0"/>
              </a:rPr>
              <a:t>/xx</a:t>
            </a:r>
            <a:endParaRPr lang="fr-FR" sz="1600" dirty="0">
              <a:solidFill>
                <a:schemeClr val="accent1">
                  <a:lumMod val="60000"/>
                  <a:lumOff val="40000"/>
                </a:schemeClr>
              </a:solidFill>
              <a:latin typeface="Arial" charset="0"/>
              <a:ea typeface="Arial" charset="0"/>
              <a:cs typeface="Arial" charset="0"/>
            </a:endParaRPr>
          </a:p>
        </p:txBody>
      </p:sp>
      <p:sp>
        <p:nvSpPr>
          <p:cNvPr id="35" name="Espace réservé du numéro de diapositive 3"/>
          <p:cNvSpPr txBox="1">
            <a:spLocks/>
          </p:cNvSpPr>
          <p:nvPr/>
        </p:nvSpPr>
        <p:spPr>
          <a:xfrm>
            <a:off x="9429145" y="6360477"/>
            <a:ext cx="2743200" cy="365125"/>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smtClean="0">
                <a:solidFill>
                  <a:schemeClr val="accent1">
                    <a:lumMod val="60000"/>
                    <a:lumOff val="40000"/>
                  </a:schemeClr>
                </a:solidFill>
                <a:latin typeface="Arial" charset="0"/>
                <a:ea typeface="Arial" charset="0"/>
                <a:cs typeface="Arial" charset="0"/>
              </a:rPr>
              <a:t>29 novembre 2017</a:t>
            </a:r>
            <a:r>
              <a:rPr lang="fr-FR" sz="1400" dirty="0" smtClean="0">
                <a:solidFill>
                  <a:schemeClr val="accent1">
                    <a:lumMod val="75000"/>
                  </a:schemeClr>
                </a:solidFill>
                <a:latin typeface="Arial" charset="0"/>
                <a:ea typeface="Arial" charset="0"/>
                <a:cs typeface="Arial" charset="0"/>
              </a:rPr>
              <a:t> </a:t>
            </a:r>
            <a:endParaRPr lang="fr-FR" sz="1400" dirty="0">
              <a:solidFill>
                <a:schemeClr val="accent1">
                  <a:lumMod val="40000"/>
                  <a:lumOff val="60000"/>
                </a:schemeClr>
              </a:solidFill>
              <a:latin typeface="Arial" charset="0"/>
              <a:ea typeface="Arial" charset="0"/>
              <a:cs typeface="Arial" charset="0"/>
            </a:endParaRPr>
          </a:p>
        </p:txBody>
      </p:sp>
      <p:sp>
        <p:nvSpPr>
          <p:cNvPr id="37" name="Espace réservé du numéro de diapositive 3"/>
          <p:cNvSpPr txBox="1">
            <a:spLocks/>
          </p:cNvSpPr>
          <p:nvPr/>
        </p:nvSpPr>
        <p:spPr>
          <a:xfrm>
            <a:off x="26123" y="6280764"/>
            <a:ext cx="3549597" cy="492438"/>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sz="1400" cap="all" dirty="0" smtClean="0">
                <a:solidFill>
                  <a:schemeClr val="accent1">
                    <a:lumMod val="60000"/>
                    <a:lumOff val="40000"/>
                  </a:schemeClr>
                </a:solidFill>
                <a:latin typeface="Arial" charset="0"/>
                <a:ea typeface="Arial" charset="0"/>
                <a:cs typeface="Arial" charset="0"/>
              </a:rPr>
              <a:t>Thèse: Régionalisation du climat avec le modèle LMDz</a:t>
            </a:r>
            <a:endParaRPr lang="fr-FR" sz="1400" cap="all" dirty="0">
              <a:solidFill>
                <a:schemeClr val="accent1">
                  <a:lumMod val="40000"/>
                  <a:lumOff val="60000"/>
                </a:schemeClr>
              </a:solidFill>
              <a:latin typeface="Arial" charset="0"/>
              <a:ea typeface="Arial" charset="0"/>
              <a:cs typeface="Arial" charset="0"/>
            </a:endParaRPr>
          </a:p>
        </p:txBody>
      </p:sp>
      <p:sp>
        <p:nvSpPr>
          <p:cNvPr id="39" name="Rectangle 38"/>
          <p:cNvSpPr/>
          <p:nvPr/>
        </p:nvSpPr>
        <p:spPr>
          <a:xfrm>
            <a:off x="58988" y="1305716"/>
            <a:ext cx="392896" cy="673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838200" y="247609"/>
            <a:ext cx="10515600" cy="759618"/>
          </a:xfrm>
        </p:spPr>
        <p:txBody>
          <a:bodyPr>
            <a:normAutofit/>
          </a:bodyPr>
          <a:lstStyle/>
          <a:p>
            <a:r>
              <a:rPr lang="fr-FR" sz="4000" dirty="0" smtClean="0">
                <a:latin typeface="Arial" charset="0"/>
                <a:ea typeface="Arial" charset="0"/>
                <a:cs typeface="Arial" charset="0"/>
              </a:rPr>
              <a:t>One-</a:t>
            </a:r>
            <a:r>
              <a:rPr lang="fr-FR" sz="4000" dirty="0" err="1" smtClean="0">
                <a:latin typeface="Arial" charset="0"/>
                <a:ea typeface="Arial" charset="0"/>
                <a:cs typeface="Arial" charset="0"/>
              </a:rPr>
              <a:t>way</a:t>
            </a:r>
            <a:r>
              <a:rPr lang="fr-FR" sz="4000" dirty="0" smtClean="0">
                <a:latin typeface="Arial" charset="0"/>
                <a:ea typeface="Arial" charset="0"/>
                <a:cs typeface="Arial" charset="0"/>
              </a:rPr>
              <a:t> </a:t>
            </a:r>
            <a:r>
              <a:rPr lang="fr-FR" sz="4000" dirty="0" err="1" smtClean="0">
                <a:latin typeface="Arial" charset="0"/>
                <a:ea typeface="Arial" charset="0"/>
                <a:cs typeface="Arial" charset="0"/>
              </a:rPr>
              <a:t>nesting</a:t>
            </a:r>
            <a:r>
              <a:rPr lang="fr-FR" sz="4000" dirty="0" smtClean="0">
                <a:latin typeface="Arial" charset="0"/>
                <a:ea typeface="Arial" charset="0"/>
                <a:cs typeface="Arial" charset="0"/>
              </a:rPr>
              <a:t> (OWN) système</a:t>
            </a:r>
            <a:endParaRPr lang="fr-FR" sz="4000" dirty="0">
              <a:latin typeface="Arial" charset="0"/>
              <a:ea typeface="Arial" charset="0"/>
              <a:cs typeface="Arial" charset="0"/>
            </a:endParaRPr>
          </a:p>
        </p:txBody>
      </p:sp>
      <p:sp>
        <p:nvSpPr>
          <p:cNvPr id="17" name="ZoneTexte 16"/>
          <p:cNvSpPr txBox="1"/>
          <p:nvPr/>
        </p:nvSpPr>
        <p:spPr>
          <a:xfrm>
            <a:off x="7037760" y="2957632"/>
            <a:ext cx="4209786" cy="707886"/>
          </a:xfrm>
          <a:prstGeom prst="rect">
            <a:avLst/>
          </a:prstGeom>
          <a:noFill/>
        </p:spPr>
        <p:txBody>
          <a:bodyPr wrap="square" rtlCol="0">
            <a:spAutoFit/>
          </a:bodyPr>
          <a:lstStyle/>
          <a:p>
            <a:pPr algn="ctr"/>
            <a:r>
              <a:rPr lang="fr-FR" sz="2000" dirty="0" smtClean="0">
                <a:solidFill>
                  <a:srgbClr val="002060"/>
                </a:solidFill>
                <a:latin typeface="Arial" charset="0"/>
                <a:ea typeface="Arial" charset="0"/>
                <a:cs typeface="Arial" charset="0"/>
              </a:rPr>
              <a:t>Manque d’échange mutuel entre le RCM et le GCM </a:t>
            </a:r>
            <a:endParaRPr lang="fr-FR" sz="2000" dirty="0">
              <a:solidFill>
                <a:srgbClr val="002060"/>
              </a:solidFill>
              <a:latin typeface="Arial" charset="0"/>
              <a:ea typeface="Arial" charset="0"/>
              <a:cs typeface="Arial" charset="0"/>
            </a:endParaRPr>
          </a:p>
        </p:txBody>
      </p:sp>
      <p:sp>
        <p:nvSpPr>
          <p:cNvPr id="18" name="Espace réservé du contenu 2"/>
          <p:cNvSpPr txBox="1">
            <a:spLocks/>
          </p:cNvSpPr>
          <p:nvPr/>
        </p:nvSpPr>
        <p:spPr>
          <a:xfrm>
            <a:off x="7037760" y="1283130"/>
            <a:ext cx="4209787" cy="10448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fr-FR" sz="2200" b="1" dirty="0" smtClean="0">
                <a:solidFill>
                  <a:srgbClr val="002060"/>
                </a:solidFill>
                <a:latin typeface="Arial" charset="0"/>
                <a:ea typeface="Arial" charset="0"/>
                <a:cs typeface="Arial" charset="0"/>
              </a:rPr>
              <a:t>OWN </a:t>
            </a:r>
            <a:r>
              <a:rPr lang="fr-FR" sz="2200" dirty="0" smtClean="0">
                <a:solidFill>
                  <a:srgbClr val="002060"/>
                </a:solidFill>
                <a:latin typeface="Arial" charset="0"/>
                <a:ea typeface="Arial" charset="0"/>
                <a:cs typeface="Arial" charset="0"/>
              </a:rPr>
              <a:t>(méthodologie classique)</a:t>
            </a:r>
            <a:r>
              <a:rPr lang="fr-FR" sz="2200" b="1" dirty="0" smtClean="0">
                <a:solidFill>
                  <a:srgbClr val="002060"/>
                </a:solidFill>
                <a:latin typeface="Arial" charset="0"/>
                <a:ea typeface="Arial" charset="0"/>
                <a:cs typeface="Arial" charset="0"/>
              </a:rPr>
              <a:t>: </a:t>
            </a:r>
          </a:p>
          <a:p>
            <a:pPr marL="0" indent="0" algn="just">
              <a:buNone/>
            </a:pPr>
            <a:r>
              <a:rPr lang="fr-FR" sz="2000" dirty="0" smtClean="0">
                <a:solidFill>
                  <a:srgbClr val="002060"/>
                </a:solidFill>
                <a:latin typeface="Arial" charset="0"/>
                <a:ea typeface="Arial" charset="0"/>
                <a:cs typeface="Arial" charset="0"/>
              </a:rPr>
              <a:t>imbrication du sens unidirectionnel du GCM vers le RCM </a:t>
            </a:r>
          </a:p>
        </p:txBody>
      </p:sp>
      <p:cxnSp>
        <p:nvCxnSpPr>
          <p:cNvPr id="12" name="Connecteur droit avec flèche 11"/>
          <p:cNvCxnSpPr/>
          <p:nvPr/>
        </p:nvCxnSpPr>
        <p:spPr>
          <a:xfrm flipH="1">
            <a:off x="2279576" y="3169748"/>
            <a:ext cx="1668" cy="164399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00786" y="1141330"/>
            <a:ext cx="3960917" cy="148361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latin typeface="Arial" charset="0"/>
                <a:ea typeface="Arial" charset="0"/>
                <a:cs typeface="Arial" charset="0"/>
              </a:rPr>
              <a:t>GCM</a:t>
            </a:r>
          </a:p>
        </p:txBody>
      </p:sp>
      <mc:AlternateContent xmlns:mc="http://schemas.openxmlformats.org/markup-compatibility/2006" xmlns:a14="http://schemas.microsoft.com/office/drawing/2010/main">
        <mc:Choice Requires="a14">
          <p:sp>
            <p:nvSpPr>
              <p:cNvPr id="20" name="ZoneTexte 19"/>
              <p:cNvSpPr txBox="1"/>
              <p:nvPr/>
            </p:nvSpPr>
            <p:spPr>
              <a:xfrm>
                <a:off x="300786" y="3410838"/>
                <a:ext cx="3815408" cy="681340"/>
              </a:xfrm>
              <a:prstGeom prst="rect">
                <a:avLst/>
              </a:prstGeom>
              <a:solidFill>
                <a:schemeClr val="bg1"/>
              </a:solidFill>
            </p:spPr>
            <p:txBody>
              <a:bodyPr wrap="square" lIns="0" tIns="0" rIns="0" bIns="0" rtlCol="0">
                <a:spAutoFit/>
              </a:bodyPr>
              <a:lstStyle/>
              <a:p>
                <a:pPr algn="ctr"/>
                <a:r>
                  <a:rPr lang="fr-FR" b="1" i="1" dirty="0" smtClean="0">
                    <a:solidFill>
                      <a:srgbClr val="002060"/>
                    </a:solidFill>
                    <a:latin typeface="Arial" charset="0"/>
                    <a:ea typeface="Arial" charset="0"/>
                    <a:cs typeface="Arial" charset="0"/>
                  </a:rPr>
                  <a:t>*  </a:t>
                </a:r>
                <a14:m>
                  <m:oMath xmlns:m="http://schemas.openxmlformats.org/officeDocument/2006/math">
                    <m:f>
                      <m:fPr>
                        <m:ctrlPr>
                          <a:rPr lang="fr-FR" b="1" i="1" smtClean="0">
                            <a:solidFill>
                              <a:srgbClr val="002060"/>
                            </a:solidFill>
                            <a:latin typeface="Cambria Math" charset="0"/>
                            <a:ea typeface="Arial" charset="0"/>
                            <a:cs typeface="Arial" charset="0"/>
                          </a:rPr>
                        </m:ctrlPr>
                      </m:fPr>
                      <m:num>
                        <m:r>
                          <a:rPr lang="fr-FR" b="1" i="1" smtClean="0">
                            <a:solidFill>
                              <a:srgbClr val="002060"/>
                            </a:solidFill>
                            <a:latin typeface="Cambria Math" charset="0"/>
                            <a:ea typeface="Arial" charset="0"/>
                            <a:cs typeface="Arial" charset="0"/>
                          </a:rPr>
                          <m:t>𝒅𝑻</m:t>
                        </m:r>
                      </m:num>
                      <m:den>
                        <m:r>
                          <a:rPr lang="fr-FR" b="1" i="1" smtClean="0">
                            <a:solidFill>
                              <a:srgbClr val="002060"/>
                            </a:solidFill>
                            <a:latin typeface="Cambria Math" charset="0"/>
                            <a:ea typeface="Arial" charset="0"/>
                            <a:cs typeface="Arial" charset="0"/>
                          </a:rPr>
                          <m:t>𝒅𝒙</m:t>
                        </m:r>
                      </m:den>
                    </m:f>
                  </m:oMath>
                </a14:m>
                <a:r>
                  <a:rPr lang="fr-FR" b="1" dirty="0" smtClean="0">
                    <a:solidFill>
                      <a:srgbClr val="002060"/>
                    </a:solidFill>
                    <a:latin typeface="Arial" charset="0"/>
                    <a:ea typeface="Arial" charset="0"/>
                    <a:cs typeface="Arial" charset="0"/>
                  </a:rPr>
                  <a:t> =  dynamique + physique + </a:t>
                </a:r>
                <a:r>
                  <a:rPr lang="fr-FR" b="1" dirty="0" smtClean="0">
                    <a:solidFill>
                      <a:srgbClr val="FF0000"/>
                    </a:solidFill>
                    <a:latin typeface="Arial" charset="0"/>
                    <a:ea typeface="Arial" charset="0"/>
                    <a:cs typeface="Arial" charset="0"/>
                  </a:rPr>
                  <a:t>relaxation</a:t>
                </a:r>
                <a:endParaRPr lang="fr-FR" b="1" dirty="0">
                  <a:solidFill>
                    <a:srgbClr val="FF0000"/>
                  </a:solidFill>
                  <a:latin typeface="Arial" charset="0"/>
                  <a:ea typeface="Arial" charset="0"/>
                  <a:cs typeface="Arial" charset="0"/>
                </a:endParaRPr>
              </a:p>
            </p:txBody>
          </p:sp>
        </mc:Choice>
        <mc:Fallback xmlns="">
          <p:sp>
            <p:nvSpPr>
              <p:cNvPr id="20" name="ZoneTexte 19"/>
              <p:cNvSpPr txBox="1">
                <a:spLocks noRot="1" noChangeAspect="1" noMove="1" noResize="1" noEditPoints="1" noAdjustHandles="1" noChangeArrowheads="1" noChangeShapeType="1" noTextEdit="1"/>
              </p:cNvSpPr>
              <p:nvPr/>
            </p:nvSpPr>
            <p:spPr>
              <a:xfrm>
                <a:off x="300786" y="3410838"/>
                <a:ext cx="3815408" cy="681340"/>
              </a:xfrm>
              <a:prstGeom prst="rect">
                <a:avLst/>
              </a:prstGeom>
              <a:blipFill rotWithShape="0">
                <a:blip r:embed="rId3"/>
                <a:stretch>
                  <a:fillRect t="-1802" r="-160" b="-2072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1" name="ZoneTexte 20"/>
              <p:cNvSpPr txBox="1"/>
              <p:nvPr/>
            </p:nvSpPr>
            <p:spPr>
              <a:xfrm>
                <a:off x="2421810" y="3757648"/>
                <a:ext cx="1553818" cy="444609"/>
              </a:xfrm>
              <a:prstGeom prst="rect">
                <a:avLst/>
              </a:prstGeom>
              <a:noFill/>
            </p:spPr>
            <p:txBody>
              <a:bodyPr wrap="square" lIns="0" tIns="0" rIns="0" bIns="0" rtlCol="0">
                <a:spAutoFit/>
              </a:bodyPr>
              <a:lstStyle/>
              <a:p>
                <a:pPr algn="ctr"/>
                <a:r>
                  <a:rPr lang="fr-FR" sz="2000" dirty="0" smtClean="0">
                    <a:solidFill>
                      <a:srgbClr val="FF0000"/>
                    </a:solidFill>
                    <a:latin typeface="Arial" charset="0"/>
                    <a:ea typeface="Arial" charset="0"/>
                    <a:cs typeface="Arial" charset="0"/>
                  </a:rPr>
                  <a:t> (</a:t>
                </a:r>
                <a14:m>
                  <m:oMath xmlns:m="http://schemas.openxmlformats.org/officeDocument/2006/math">
                    <m:f>
                      <m:fPr>
                        <m:ctrlPr>
                          <a:rPr lang="fr-FR" sz="2000" i="1" smtClean="0">
                            <a:solidFill>
                              <a:srgbClr val="FF0000"/>
                            </a:solidFill>
                            <a:latin typeface="Cambria Math" charset="0"/>
                            <a:ea typeface="Arial" charset="0"/>
                            <a:cs typeface="Arial" charset="0"/>
                          </a:rPr>
                        </m:ctrlPr>
                      </m:fPr>
                      <m:num>
                        <m:r>
                          <a:rPr lang="fr-FR" sz="2000" b="0" i="1" smtClean="0">
                            <a:solidFill>
                              <a:srgbClr val="FF0000"/>
                            </a:solidFill>
                            <a:latin typeface="Cambria Math" charset="0"/>
                            <a:ea typeface="Arial" charset="0"/>
                            <a:cs typeface="Arial" charset="0"/>
                          </a:rPr>
                          <m:t>𝑇</m:t>
                        </m:r>
                        <m:r>
                          <a:rPr lang="fr-FR" sz="2000" b="0" i="1" smtClean="0">
                            <a:solidFill>
                              <a:srgbClr val="FF0000"/>
                            </a:solidFill>
                            <a:latin typeface="Cambria Math" charset="0"/>
                            <a:ea typeface="Arial" charset="0"/>
                            <a:cs typeface="Arial" charset="0"/>
                          </a:rPr>
                          <m:t>−</m:t>
                        </m:r>
                        <m:r>
                          <a:rPr lang="fr-FR" sz="2000" b="0" i="1" smtClean="0">
                            <a:solidFill>
                              <a:srgbClr val="FF0000"/>
                            </a:solidFill>
                            <a:latin typeface="Cambria Math" charset="0"/>
                            <a:ea typeface="Arial" charset="0"/>
                            <a:cs typeface="Arial" charset="0"/>
                          </a:rPr>
                          <m:t>𝑇𝐺𝐶𝑀</m:t>
                        </m:r>
                      </m:num>
                      <m:den>
                        <m:r>
                          <a:rPr lang="fr-FR" sz="2000" i="1" smtClean="0">
                            <a:solidFill>
                              <a:srgbClr val="FF0000"/>
                            </a:solidFill>
                            <a:latin typeface="Cambria Math" charset="0"/>
                            <a:ea typeface="Arial" charset="0"/>
                            <a:cs typeface="Arial" charset="0"/>
                          </a:rPr>
                          <m:t>𝜏</m:t>
                        </m:r>
                      </m:den>
                    </m:f>
                  </m:oMath>
                </a14:m>
                <a:r>
                  <a:rPr lang="fr-FR" sz="2000" dirty="0" smtClean="0">
                    <a:solidFill>
                      <a:srgbClr val="FF0000"/>
                    </a:solidFill>
                    <a:latin typeface="Arial" charset="0"/>
                    <a:ea typeface="Arial" charset="0"/>
                    <a:cs typeface="Arial" charset="0"/>
                  </a:rPr>
                  <a:t>)</a:t>
                </a:r>
                <a:endParaRPr lang="fr-FR" sz="2000" dirty="0">
                  <a:solidFill>
                    <a:srgbClr val="FF0000"/>
                  </a:solidFill>
                  <a:latin typeface="Arial" charset="0"/>
                  <a:ea typeface="Arial" charset="0"/>
                  <a:cs typeface="Arial" charset="0"/>
                </a:endParaRPr>
              </a:p>
            </p:txBody>
          </p:sp>
        </mc:Choice>
        <mc:Fallback xmlns="">
          <p:sp>
            <p:nvSpPr>
              <p:cNvPr id="21" name="ZoneTexte 20"/>
              <p:cNvSpPr txBox="1">
                <a:spLocks noRot="1" noChangeAspect="1" noMove="1" noResize="1" noEditPoints="1" noAdjustHandles="1" noChangeArrowheads="1" noChangeShapeType="1" noTextEdit="1"/>
              </p:cNvSpPr>
              <p:nvPr/>
            </p:nvSpPr>
            <p:spPr>
              <a:xfrm>
                <a:off x="2421810" y="3757648"/>
                <a:ext cx="1553818" cy="444609"/>
              </a:xfrm>
              <a:prstGeom prst="rect">
                <a:avLst/>
              </a:prstGeom>
              <a:blipFill rotWithShape="0">
                <a:blip r:embed="rId4"/>
                <a:stretch>
                  <a:fillRect t="-2740" b="-19178"/>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426958" y="5516195"/>
                <a:ext cx="188058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i="1" smtClean="0">
                          <a:solidFill>
                            <a:srgbClr val="FF0000"/>
                          </a:solidFill>
                          <a:latin typeface="Cambria Math" charset="0"/>
                          <a:ea typeface="Arial" charset="0"/>
                          <a:cs typeface="Arial" charset="0"/>
                        </a:rPr>
                        <m:t>𝜏</m:t>
                      </m:r>
                      <m:r>
                        <a:rPr lang="fr-FR" i="1" smtClean="0">
                          <a:solidFill>
                            <a:srgbClr val="FF0000"/>
                          </a:solidFill>
                          <a:latin typeface="Cambria Math" charset="0"/>
                          <a:ea typeface="Arial" charset="0"/>
                          <a:cs typeface="Arial" charset="0"/>
                        </a:rPr>
                        <m:t>=90 </m:t>
                      </m:r>
                      <m:r>
                        <a:rPr lang="fr-FR" i="1" smtClean="0">
                          <a:solidFill>
                            <a:srgbClr val="FF0000"/>
                          </a:solidFill>
                          <a:latin typeface="Cambria Math" charset="0"/>
                          <a:ea typeface="Arial" charset="0"/>
                          <a:cs typeface="Arial" charset="0"/>
                        </a:rPr>
                        <m:t>𝑚𝑖𝑛𝑢𝑡𝑒𝑠</m:t>
                      </m:r>
                    </m:oMath>
                  </m:oMathPara>
                </a14:m>
                <a:endParaRPr lang="fr-FR" dirty="0">
                  <a:latin typeface="Arial" charset="0"/>
                  <a:ea typeface="Arial" charset="0"/>
                  <a:cs typeface="Arial"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426958" y="5516195"/>
                <a:ext cx="1880580" cy="369332"/>
              </a:xfrm>
              <a:prstGeom prst="rect">
                <a:avLst/>
              </a:prstGeom>
              <a:blipFill rotWithShape="0">
                <a:blip r:embed="rId5"/>
                <a:stretch>
                  <a:fillRect t="-96667" b="-125000"/>
                </a:stretch>
              </a:blipFill>
            </p:spPr>
            <p:txBody>
              <a:bodyPr/>
              <a:lstStyle/>
              <a:p>
                <a:r>
                  <a:rPr lang="fr-FR">
                    <a:noFill/>
                  </a:rPr>
                  <a:t> </a:t>
                </a:r>
              </a:p>
            </p:txBody>
          </p:sp>
        </mc:Fallback>
      </mc:AlternateContent>
      <p:sp>
        <p:nvSpPr>
          <p:cNvPr id="9" name="ZoneTexte 8"/>
          <p:cNvSpPr txBox="1"/>
          <p:nvPr/>
        </p:nvSpPr>
        <p:spPr>
          <a:xfrm>
            <a:off x="11783683" y="2277374"/>
            <a:ext cx="184731" cy="369332"/>
          </a:xfrm>
          <a:prstGeom prst="rect">
            <a:avLst/>
          </a:prstGeom>
          <a:solidFill>
            <a:schemeClr val="bg1"/>
          </a:solidFill>
        </p:spPr>
        <p:txBody>
          <a:bodyPr wrap="none" rtlCol="0">
            <a:spAutoFit/>
          </a:bodyPr>
          <a:lstStyle/>
          <a:p>
            <a:endParaRPr lang="fr-FR" dirty="0"/>
          </a:p>
        </p:txBody>
      </p:sp>
      <p:sp>
        <p:nvSpPr>
          <p:cNvPr id="11" name="Rectangle 10"/>
          <p:cNvSpPr/>
          <p:nvPr/>
        </p:nvSpPr>
        <p:spPr>
          <a:xfrm>
            <a:off x="300786" y="2581490"/>
            <a:ext cx="3960916" cy="707886"/>
          </a:xfrm>
          <a:prstGeom prst="rect">
            <a:avLst/>
          </a:prstGeom>
        </p:spPr>
        <p:txBody>
          <a:bodyPr wrap="square">
            <a:spAutoFit/>
          </a:bodyPr>
          <a:lstStyle/>
          <a:p>
            <a:pPr algn="ctr"/>
            <a:r>
              <a:rPr lang="fr-FR" sz="2000" dirty="0">
                <a:latin typeface="Arial" charset="0"/>
                <a:ea typeface="Arial" charset="0"/>
                <a:cs typeface="Arial" charset="0"/>
              </a:rPr>
              <a:t>(</a:t>
            </a:r>
            <a:r>
              <a:rPr lang="fr-FR" sz="2000" dirty="0" smtClean="0">
                <a:latin typeface="Arial" charset="0"/>
                <a:ea typeface="Arial" charset="0"/>
                <a:cs typeface="Arial" charset="0"/>
              </a:rPr>
              <a:t>LMDZ4 </a:t>
            </a:r>
            <a:r>
              <a:rPr lang="fr-FR" sz="2000" dirty="0">
                <a:latin typeface="Arial" charset="0"/>
                <a:ea typeface="Arial" charset="0"/>
                <a:cs typeface="Arial" charset="0"/>
              </a:rPr>
              <a:t>– </a:t>
            </a:r>
            <a:r>
              <a:rPr lang="fr-FR" sz="2000" dirty="0" smtClean="0">
                <a:latin typeface="Arial" charset="0"/>
                <a:ea typeface="Arial" charset="0"/>
                <a:cs typeface="Arial" charset="0"/>
              </a:rPr>
              <a:t>global</a:t>
            </a:r>
          </a:p>
          <a:p>
            <a:pPr algn="ctr"/>
            <a:r>
              <a:rPr lang="fr-FR" dirty="0" smtClean="0">
                <a:latin typeface="Arial" charset="0"/>
                <a:ea typeface="Arial" charset="0"/>
                <a:cs typeface="Arial" charset="0"/>
              </a:rPr>
              <a:t>couplage continent-atmosphère</a:t>
            </a:r>
            <a:r>
              <a:rPr lang="fr-FR" sz="2000" dirty="0" smtClean="0">
                <a:latin typeface="Arial" charset="0"/>
                <a:ea typeface="Arial" charset="0"/>
                <a:cs typeface="Arial" charset="0"/>
              </a:rPr>
              <a:t>)</a:t>
            </a:r>
            <a:endParaRPr lang="fr-FR" sz="2000" dirty="0">
              <a:latin typeface="Arial" charset="0"/>
              <a:ea typeface="Arial" charset="0"/>
              <a:cs typeface="Arial" charset="0"/>
            </a:endParaRPr>
          </a:p>
        </p:txBody>
      </p:sp>
      <p:sp>
        <p:nvSpPr>
          <p:cNvPr id="15" name="Rectangle 14"/>
          <p:cNvSpPr/>
          <p:nvPr/>
        </p:nvSpPr>
        <p:spPr>
          <a:xfrm>
            <a:off x="300787" y="5909210"/>
            <a:ext cx="3960916" cy="400110"/>
          </a:xfrm>
          <a:prstGeom prst="rect">
            <a:avLst/>
          </a:prstGeom>
        </p:spPr>
        <p:txBody>
          <a:bodyPr wrap="square">
            <a:spAutoFit/>
          </a:bodyPr>
          <a:lstStyle/>
          <a:p>
            <a:pPr algn="ctr"/>
            <a:r>
              <a:rPr lang="fr-FR" sz="2000" dirty="0">
                <a:latin typeface="Arial" charset="0"/>
                <a:ea typeface="Arial" charset="0"/>
                <a:cs typeface="Arial" charset="0"/>
              </a:rPr>
              <a:t>(</a:t>
            </a:r>
            <a:r>
              <a:rPr lang="fr-FR" sz="2000" dirty="0" smtClean="0">
                <a:latin typeface="Arial" charset="0"/>
                <a:ea typeface="Arial" charset="0"/>
                <a:cs typeface="Arial" charset="0"/>
              </a:rPr>
              <a:t>LMDZ4 </a:t>
            </a:r>
            <a:r>
              <a:rPr lang="fr-FR" sz="2000" dirty="0">
                <a:latin typeface="Arial" charset="0"/>
                <a:ea typeface="Arial" charset="0"/>
                <a:cs typeface="Arial" charset="0"/>
              </a:rPr>
              <a:t>– régional)</a:t>
            </a:r>
          </a:p>
        </p:txBody>
      </p:sp>
      <mc:AlternateContent xmlns:mc="http://schemas.openxmlformats.org/markup-compatibility/2006" xmlns:a14="http://schemas.microsoft.com/office/drawing/2010/main">
        <mc:Choice Requires="a14">
          <p:sp>
            <p:nvSpPr>
              <p:cNvPr id="29" name="Rectangle 28"/>
              <p:cNvSpPr/>
              <p:nvPr/>
            </p:nvSpPr>
            <p:spPr>
              <a:xfrm>
                <a:off x="1647168" y="5098689"/>
                <a:ext cx="144016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i="1" smtClean="0">
                          <a:solidFill>
                            <a:srgbClr val="002060"/>
                          </a:solidFill>
                          <a:latin typeface="Cambria Math" charset="0"/>
                          <a:ea typeface="Arial" charset="0"/>
                          <a:cs typeface="Arial" charset="0"/>
                        </a:rPr>
                        <m:t>𝜏</m:t>
                      </m:r>
                      <m:r>
                        <a:rPr lang="fr-FR" i="1" smtClean="0">
                          <a:solidFill>
                            <a:srgbClr val="002060"/>
                          </a:solidFill>
                          <a:latin typeface="Cambria Math" charset="0"/>
                          <a:ea typeface="Arial" charset="0"/>
                          <a:cs typeface="Arial" charset="0"/>
                        </a:rPr>
                        <m:t>=</m:t>
                      </m:r>
                      <m:r>
                        <a:rPr lang="fr-FR" b="0" i="1" smtClean="0">
                          <a:solidFill>
                            <a:srgbClr val="002060"/>
                          </a:solidFill>
                          <a:latin typeface="Cambria Math" charset="0"/>
                          <a:ea typeface="Arial" charset="0"/>
                          <a:cs typeface="Arial" charset="0"/>
                        </a:rPr>
                        <m:t>𝑖𝑛𝑓𝑖𝑛𝑖</m:t>
                      </m:r>
                    </m:oMath>
                  </m:oMathPara>
                </a14:m>
                <a:endParaRPr lang="fr-FR" dirty="0">
                  <a:solidFill>
                    <a:srgbClr val="002060"/>
                  </a:solidFill>
                  <a:latin typeface="Arial" charset="0"/>
                  <a:ea typeface="Arial" charset="0"/>
                  <a:cs typeface="Arial"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1647168" y="5098689"/>
                <a:ext cx="1440162" cy="369332"/>
              </a:xfrm>
              <a:prstGeom prst="rect">
                <a:avLst/>
              </a:prstGeom>
              <a:blipFill rotWithShape="0">
                <a:blip r:embed="rId6"/>
                <a:stretch>
                  <a:fillRect b="-14754"/>
                </a:stretch>
              </a:blipFill>
            </p:spPr>
            <p:txBody>
              <a:bodyPr/>
              <a:lstStyle/>
              <a:p>
                <a:r>
                  <a:rPr lang="fr-FR">
                    <a:noFill/>
                  </a:rPr>
                  <a:t> </a:t>
                </a:r>
              </a:p>
            </p:txBody>
          </p:sp>
        </mc:Fallback>
      </mc:AlternateContent>
      <p:sp>
        <p:nvSpPr>
          <p:cNvPr id="26" name="ZoneTexte 25"/>
          <p:cNvSpPr txBox="1"/>
          <p:nvPr/>
        </p:nvSpPr>
        <p:spPr>
          <a:xfrm>
            <a:off x="7037760" y="4526063"/>
            <a:ext cx="4209786" cy="707886"/>
          </a:xfrm>
          <a:prstGeom prst="rect">
            <a:avLst/>
          </a:prstGeom>
          <a:noFill/>
        </p:spPr>
        <p:txBody>
          <a:bodyPr wrap="square" rtlCol="0">
            <a:spAutoFit/>
          </a:bodyPr>
          <a:lstStyle/>
          <a:p>
            <a:pPr algn="ctr"/>
            <a:r>
              <a:rPr lang="fr-FR" sz="2000" dirty="0" smtClean="0">
                <a:latin typeface="Arial" charset="0"/>
                <a:ea typeface="Arial" charset="0"/>
                <a:cs typeface="Arial" charset="0"/>
              </a:rPr>
              <a:t>OWN est une méthode parfaite de simuler le </a:t>
            </a:r>
            <a:r>
              <a:rPr lang="fr-FR" sz="2000" smtClean="0">
                <a:latin typeface="Arial" charset="0"/>
                <a:ea typeface="Arial" charset="0"/>
                <a:cs typeface="Arial" charset="0"/>
              </a:rPr>
              <a:t>climat régional </a:t>
            </a:r>
            <a:r>
              <a:rPr lang="fr-FR" sz="2000" dirty="0" smtClean="0">
                <a:latin typeface="Arial" charset="0"/>
                <a:ea typeface="Arial" charset="0"/>
                <a:cs typeface="Arial" charset="0"/>
              </a:rPr>
              <a:t>?</a:t>
            </a:r>
            <a:endParaRPr lang="fr-FR" sz="2000" dirty="0">
              <a:latin typeface="Arial" charset="0"/>
              <a:ea typeface="Arial" charset="0"/>
              <a:cs typeface="Arial" charset="0"/>
            </a:endParaRPr>
          </a:p>
        </p:txBody>
      </p:sp>
      <p:sp>
        <p:nvSpPr>
          <p:cNvPr id="32" name="Accolade fermante 31"/>
          <p:cNvSpPr/>
          <p:nvPr/>
        </p:nvSpPr>
        <p:spPr>
          <a:xfrm>
            <a:off x="4261702" y="1861410"/>
            <a:ext cx="682170" cy="3461133"/>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3" name="Rectangle 32"/>
          <p:cNvSpPr/>
          <p:nvPr/>
        </p:nvSpPr>
        <p:spPr>
          <a:xfrm>
            <a:off x="4874692" y="2821504"/>
            <a:ext cx="2232248" cy="147159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dirty="0" smtClean="0">
                <a:solidFill>
                  <a:srgbClr val="002060"/>
                </a:solidFill>
                <a:latin typeface="Arial" charset="0"/>
                <a:ea typeface="Arial" charset="0"/>
                <a:cs typeface="Arial" charset="0"/>
              </a:rPr>
              <a:t>Même configuration dynamique</a:t>
            </a:r>
          </a:p>
          <a:p>
            <a:pPr algn="just"/>
            <a:endParaRPr lang="fr-FR" dirty="0">
              <a:solidFill>
                <a:srgbClr val="002060"/>
              </a:solidFill>
              <a:latin typeface="Arial" charset="0"/>
              <a:ea typeface="Arial" charset="0"/>
              <a:cs typeface="Arial" charset="0"/>
            </a:endParaRPr>
          </a:p>
          <a:p>
            <a:pPr algn="just"/>
            <a:r>
              <a:rPr lang="fr-FR" dirty="0" err="1" smtClean="0">
                <a:solidFill>
                  <a:srgbClr val="002060"/>
                </a:solidFill>
                <a:latin typeface="Arial" charset="0"/>
                <a:ea typeface="Arial" charset="0"/>
                <a:cs typeface="Arial" charset="0"/>
              </a:rPr>
              <a:t>Paramétrisation</a:t>
            </a:r>
            <a:r>
              <a:rPr lang="fr-FR" dirty="0" smtClean="0">
                <a:solidFill>
                  <a:srgbClr val="002060"/>
                </a:solidFill>
                <a:latin typeface="Arial" charset="0"/>
                <a:ea typeface="Arial" charset="0"/>
                <a:cs typeface="Arial" charset="0"/>
              </a:rPr>
              <a:t> physique identique</a:t>
            </a:r>
          </a:p>
        </p:txBody>
      </p:sp>
    </p:spTree>
    <p:extLst>
      <p:ext uri="{BB962C8B-B14F-4D97-AF65-F5344CB8AC3E}">
        <p14:creationId xmlns:p14="http://schemas.microsoft.com/office/powerpoint/2010/main" val="3396858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260648"/>
            <a:ext cx="10515600" cy="706974"/>
          </a:xfrm>
        </p:spPr>
        <p:txBody>
          <a:bodyPr>
            <a:normAutofit/>
          </a:bodyPr>
          <a:lstStyle/>
          <a:p>
            <a:r>
              <a:rPr lang="fr-FR" sz="4000" dirty="0" smtClean="0">
                <a:solidFill>
                  <a:srgbClr val="002060"/>
                </a:solidFill>
                <a:latin typeface="Arial" charset="0"/>
                <a:ea typeface="Arial" charset="0"/>
                <a:cs typeface="Arial" charset="0"/>
              </a:rPr>
              <a:t>Méthodologies</a:t>
            </a:r>
            <a:endParaRPr lang="fr-FR" sz="4000" dirty="0">
              <a:solidFill>
                <a:srgbClr val="002060"/>
              </a:solidFill>
              <a:latin typeface="Arial" charset="0"/>
              <a:ea typeface="Arial" charset="0"/>
              <a:cs typeface="Arial" charset="0"/>
            </a:endParaRPr>
          </a:p>
        </p:txBody>
      </p:sp>
      <p:sp>
        <p:nvSpPr>
          <p:cNvPr id="4" name="Espace réservé du numéro de diapositive 3"/>
          <p:cNvSpPr>
            <a:spLocks noGrp="1"/>
          </p:cNvSpPr>
          <p:nvPr>
            <p:ph type="sldNum" sz="quarter" idx="12"/>
          </p:nvPr>
        </p:nvSpPr>
        <p:spPr>
          <a:xfrm>
            <a:off x="4724400" y="6360478"/>
            <a:ext cx="2743200" cy="365125"/>
          </a:xfrm>
          <a:solidFill>
            <a:schemeClr val="bg1"/>
          </a:solidFill>
        </p:spPr>
        <p:txBody>
          <a:bodyPr/>
          <a:lstStyle/>
          <a:p>
            <a:pPr algn="ctr"/>
            <a:fld id="{B57958EC-158C-E94D-917B-4C9C6B5D1B55}" type="slidenum">
              <a:rPr lang="fr-FR" sz="1600" b="1" smtClean="0">
                <a:solidFill>
                  <a:schemeClr val="accent1">
                    <a:lumMod val="60000"/>
                    <a:lumOff val="40000"/>
                  </a:schemeClr>
                </a:solidFill>
                <a:latin typeface="Arial" charset="0"/>
                <a:ea typeface="Arial" charset="0"/>
                <a:cs typeface="Arial" charset="0"/>
              </a:rPr>
              <a:pPr algn="ctr"/>
              <a:t>15</a:t>
            </a:fld>
            <a:r>
              <a:rPr lang="fr-FR" sz="1600" dirty="0" smtClean="0">
                <a:solidFill>
                  <a:schemeClr val="accent1">
                    <a:lumMod val="60000"/>
                    <a:lumOff val="40000"/>
                  </a:schemeClr>
                </a:solidFill>
                <a:latin typeface="Arial" charset="0"/>
                <a:ea typeface="Arial" charset="0"/>
                <a:cs typeface="Arial" charset="0"/>
              </a:rPr>
              <a:t>/xx</a:t>
            </a:r>
            <a:endParaRPr lang="fr-FR" sz="1600" dirty="0">
              <a:solidFill>
                <a:schemeClr val="accent1">
                  <a:lumMod val="60000"/>
                  <a:lumOff val="40000"/>
                </a:schemeClr>
              </a:solidFill>
              <a:latin typeface="Arial" charset="0"/>
              <a:ea typeface="Arial" charset="0"/>
              <a:cs typeface="Arial" charset="0"/>
            </a:endParaRPr>
          </a:p>
        </p:txBody>
      </p:sp>
      <p:sp>
        <p:nvSpPr>
          <p:cNvPr id="17" name="Espace réservé du numéro de diapositive 3"/>
          <p:cNvSpPr txBox="1">
            <a:spLocks/>
          </p:cNvSpPr>
          <p:nvPr/>
        </p:nvSpPr>
        <p:spPr>
          <a:xfrm>
            <a:off x="9429145" y="6360477"/>
            <a:ext cx="2743200" cy="365125"/>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smtClean="0">
                <a:solidFill>
                  <a:schemeClr val="accent1">
                    <a:lumMod val="60000"/>
                    <a:lumOff val="40000"/>
                  </a:schemeClr>
                </a:solidFill>
                <a:latin typeface="Arial" charset="0"/>
                <a:ea typeface="Arial" charset="0"/>
                <a:cs typeface="Arial" charset="0"/>
              </a:rPr>
              <a:t>29 novembre 2017</a:t>
            </a:r>
            <a:r>
              <a:rPr lang="fr-FR" sz="1400" dirty="0" smtClean="0">
                <a:solidFill>
                  <a:schemeClr val="accent1">
                    <a:lumMod val="75000"/>
                  </a:schemeClr>
                </a:solidFill>
                <a:latin typeface="Arial" charset="0"/>
                <a:ea typeface="Arial" charset="0"/>
                <a:cs typeface="Arial" charset="0"/>
              </a:rPr>
              <a:t> </a:t>
            </a:r>
            <a:endParaRPr lang="fr-FR" sz="1400" dirty="0">
              <a:solidFill>
                <a:schemeClr val="accent1">
                  <a:lumMod val="40000"/>
                  <a:lumOff val="60000"/>
                </a:schemeClr>
              </a:solidFill>
              <a:latin typeface="Arial" charset="0"/>
              <a:ea typeface="Arial" charset="0"/>
              <a:cs typeface="Arial" charset="0"/>
            </a:endParaRPr>
          </a:p>
        </p:txBody>
      </p:sp>
      <p:sp>
        <p:nvSpPr>
          <p:cNvPr id="18" name="Espace réservé du numéro de diapositive 3"/>
          <p:cNvSpPr txBox="1">
            <a:spLocks/>
          </p:cNvSpPr>
          <p:nvPr/>
        </p:nvSpPr>
        <p:spPr>
          <a:xfrm>
            <a:off x="26123" y="6280764"/>
            <a:ext cx="3549597" cy="492438"/>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sz="1400" cap="all" dirty="0" smtClean="0">
                <a:solidFill>
                  <a:schemeClr val="accent1">
                    <a:lumMod val="60000"/>
                    <a:lumOff val="40000"/>
                  </a:schemeClr>
                </a:solidFill>
                <a:latin typeface="Arial" charset="0"/>
                <a:ea typeface="Arial" charset="0"/>
                <a:cs typeface="Arial" charset="0"/>
              </a:rPr>
              <a:t>Thèse: Régionalisation du climat avec le modèle LMDz</a:t>
            </a:r>
            <a:r>
              <a:rPr lang="fr-FR" sz="1400" cap="all" dirty="0" smtClean="0">
                <a:solidFill>
                  <a:schemeClr val="accent1">
                    <a:lumMod val="75000"/>
                  </a:schemeClr>
                </a:solidFill>
                <a:latin typeface="Arial" charset="0"/>
                <a:ea typeface="Arial" charset="0"/>
                <a:cs typeface="Arial" charset="0"/>
              </a:rPr>
              <a:t> </a:t>
            </a:r>
            <a:endParaRPr lang="fr-FR" sz="1400" cap="all" dirty="0">
              <a:solidFill>
                <a:schemeClr val="accent1">
                  <a:lumMod val="40000"/>
                  <a:lumOff val="60000"/>
                </a:schemeClr>
              </a:solidFill>
              <a:latin typeface="Arial" charset="0"/>
              <a:ea typeface="Arial" charset="0"/>
              <a:cs typeface="Arial" charset="0"/>
            </a:endParaRPr>
          </a:p>
        </p:txBody>
      </p:sp>
      <p:sp>
        <p:nvSpPr>
          <p:cNvPr id="9" name="Titre 1"/>
          <p:cNvSpPr txBox="1">
            <a:spLocks/>
          </p:cNvSpPr>
          <p:nvPr/>
        </p:nvSpPr>
        <p:spPr>
          <a:xfrm>
            <a:off x="839416" y="836712"/>
            <a:ext cx="10515600" cy="5760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dirty="0" smtClean="0">
                <a:solidFill>
                  <a:schemeClr val="accent1">
                    <a:lumMod val="50000"/>
                  </a:schemeClr>
                </a:solidFill>
                <a:latin typeface="Arial" charset="0"/>
                <a:ea typeface="Arial" charset="0"/>
                <a:cs typeface="Arial" charset="0"/>
              </a:rPr>
              <a:t>Expériences « Master (GCM) versus Slave (RCM) »</a:t>
            </a:r>
            <a:endParaRPr lang="fr-FR" sz="3200" dirty="0">
              <a:solidFill>
                <a:schemeClr val="accent1">
                  <a:lumMod val="50000"/>
                </a:schemeClr>
              </a:solidFill>
              <a:latin typeface="Arial" charset="0"/>
              <a:ea typeface="Arial" charset="0"/>
              <a:cs typeface="Arial" charset="0"/>
            </a:endParaRPr>
          </a:p>
        </p:txBody>
      </p:sp>
      <p:pic>
        <p:nvPicPr>
          <p:cNvPr id="14" name="Image 13"/>
          <p:cNvPicPr/>
          <p:nvPr/>
        </p:nvPicPr>
        <p:blipFill>
          <a:blip r:embed="rId3" cstate="print">
            <a:extLst>
              <a:ext uri="{28A0092B-C50C-407E-A947-70E740481C1C}">
                <a14:useLocalDpi xmlns:a14="http://schemas.microsoft.com/office/drawing/2010/main" val="0"/>
              </a:ext>
            </a:extLst>
          </a:blip>
          <a:stretch>
            <a:fillRect/>
          </a:stretch>
        </p:blipFill>
        <p:spPr>
          <a:xfrm>
            <a:off x="623392" y="1620349"/>
            <a:ext cx="6844208" cy="4472947"/>
          </a:xfrm>
          <a:prstGeom prst="rect">
            <a:avLst/>
          </a:prstGeom>
        </p:spPr>
      </p:pic>
      <p:sp>
        <p:nvSpPr>
          <p:cNvPr id="20" name="Espace réservé du contenu 2"/>
          <p:cNvSpPr txBox="1">
            <a:spLocks/>
          </p:cNvSpPr>
          <p:nvPr/>
        </p:nvSpPr>
        <p:spPr>
          <a:xfrm>
            <a:off x="7752184" y="2276872"/>
            <a:ext cx="4176464" cy="18649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buNone/>
            </a:pPr>
            <a:r>
              <a:rPr lang="fr-FR" sz="2200" b="1" dirty="0" smtClean="0">
                <a:solidFill>
                  <a:srgbClr val="002060"/>
                </a:solidFill>
                <a:latin typeface="Arial" charset="0"/>
                <a:ea typeface="Arial" charset="0"/>
                <a:cs typeface="Arial" charset="0"/>
              </a:rPr>
              <a:t>« DS-300-to-300 »: </a:t>
            </a:r>
            <a:r>
              <a:rPr lang="fr-FR" sz="2000" dirty="0" smtClean="0">
                <a:solidFill>
                  <a:srgbClr val="002060"/>
                </a:solidFill>
                <a:latin typeface="Arial" charset="0"/>
                <a:ea typeface="Arial" charset="0"/>
                <a:cs typeface="Arial" charset="0"/>
              </a:rPr>
              <a:t>résolution horizontale identique de 300 km au GCM et au RCM</a:t>
            </a:r>
          </a:p>
          <a:p>
            <a:pPr marL="0" indent="0" algn="just">
              <a:buNone/>
            </a:pPr>
            <a:endParaRPr lang="fr-FR" sz="2000" dirty="0">
              <a:solidFill>
                <a:srgbClr val="002060"/>
              </a:solidFill>
              <a:latin typeface="Arial" charset="0"/>
              <a:ea typeface="Arial" charset="0"/>
              <a:cs typeface="Arial" charset="0"/>
            </a:endParaRPr>
          </a:p>
          <a:p>
            <a:pPr marL="0" indent="0" algn="just">
              <a:buNone/>
            </a:pPr>
            <a:r>
              <a:rPr lang="fr-FR" sz="2200" b="1" dirty="0" smtClean="0">
                <a:solidFill>
                  <a:srgbClr val="002060"/>
                </a:solidFill>
                <a:latin typeface="Arial" charset="0"/>
                <a:ea typeface="Arial" charset="0"/>
                <a:cs typeface="Arial" charset="0"/>
              </a:rPr>
              <a:t>« DS-300-to-100 »: </a:t>
            </a:r>
            <a:r>
              <a:rPr lang="fr-FR" sz="2000" dirty="0" err="1" smtClean="0">
                <a:solidFill>
                  <a:srgbClr val="002060"/>
                </a:solidFill>
                <a:latin typeface="Arial" charset="0"/>
                <a:ea typeface="Arial" charset="0"/>
                <a:cs typeface="Arial" charset="0"/>
              </a:rPr>
              <a:t>downscaling</a:t>
            </a:r>
            <a:r>
              <a:rPr lang="fr-FR" sz="2000" dirty="0" smtClean="0">
                <a:solidFill>
                  <a:srgbClr val="002060"/>
                </a:solidFill>
                <a:latin typeface="Arial" charset="0"/>
                <a:ea typeface="Arial" charset="0"/>
                <a:cs typeface="Arial" charset="0"/>
              </a:rPr>
              <a:t> de 300 km (GCM) à 100 km (RCM)</a:t>
            </a:r>
          </a:p>
        </p:txBody>
      </p:sp>
      <p:sp>
        <p:nvSpPr>
          <p:cNvPr id="40" name="ZoneTexte 39"/>
          <p:cNvSpPr txBox="1"/>
          <p:nvPr/>
        </p:nvSpPr>
        <p:spPr>
          <a:xfrm>
            <a:off x="7327749" y="5425840"/>
            <a:ext cx="4672907" cy="400110"/>
          </a:xfrm>
          <a:prstGeom prst="rect">
            <a:avLst/>
          </a:prstGeom>
          <a:noFill/>
        </p:spPr>
        <p:txBody>
          <a:bodyPr wrap="square" rtlCol="0">
            <a:spAutoFit/>
          </a:bodyPr>
          <a:lstStyle/>
          <a:p>
            <a:pPr algn="ctr"/>
            <a:r>
              <a:rPr lang="fr-FR" sz="2000" dirty="0" smtClean="0">
                <a:latin typeface="Arial" charset="0"/>
                <a:ea typeface="Arial" charset="0"/>
                <a:cs typeface="Arial" charset="0"/>
              </a:rPr>
              <a:t>* Processus de relaxation newtonienne</a:t>
            </a:r>
            <a:endParaRPr lang="fr-FR" sz="2000" dirty="0">
              <a:latin typeface="Arial" charset="0"/>
              <a:ea typeface="Arial" charset="0"/>
              <a:cs typeface="Arial" charset="0"/>
            </a:endParaRPr>
          </a:p>
        </p:txBody>
      </p:sp>
      <p:sp>
        <p:nvSpPr>
          <p:cNvPr id="3" name="ZoneTexte 2"/>
          <p:cNvSpPr txBox="1"/>
          <p:nvPr/>
        </p:nvSpPr>
        <p:spPr>
          <a:xfrm>
            <a:off x="1988393" y="2670752"/>
            <a:ext cx="4104456" cy="1077218"/>
          </a:xfrm>
          <a:prstGeom prst="rect">
            <a:avLst/>
          </a:prstGeom>
          <a:solidFill>
            <a:srgbClr val="FF0000"/>
          </a:solidFill>
        </p:spPr>
        <p:txBody>
          <a:bodyPr wrap="square" rtlCol="0">
            <a:spAutoFit/>
          </a:bodyPr>
          <a:lstStyle/>
          <a:p>
            <a:pPr algn="ctr"/>
            <a:r>
              <a:rPr lang="fr-FR" sz="3200" dirty="0" smtClean="0"/>
              <a:t>Refais le schéma conceptuel</a:t>
            </a:r>
            <a:endParaRPr lang="fr-FR" sz="3200" dirty="0"/>
          </a:p>
        </p:txBody>
      </p:sp>
      <p:sp>
        <p:nvSpPr>
          <p:cNvPr id="5" name="Rectangle 4"/>
          <p:cNvSpPr/>
          <p:nvPr/>
        </p:nvSpPr>
        <p:spPr>
          <a:xfrm>
            <a:off x="7888223" y="1533184"/>
            <a:ext cx="4007768" cy="646331"/>
          </a:xfrm>
          <a:prstGeom prst="rect">
            <a:avLst/>
          </a:prstGeom>
          <a:solidFill>
            <a:srgbClr val="FF0000"/>
          </a:solidFill>
        </p:spPr>
        <p:txBody>
          <a:bodyPr wrap="square">
            <a:spAutoFit/>
          </a:bodyPr>
          <a:lstStyle/>
          <a:p>
            <a:r>
              <a:rPr lang="fr-FR" dirty="0">
                <a:solidFill>
                  <a:prstClr val="black"/>
                </a:solidFill>
                <a:latin typeface="Helvetica" charset="0"/>
              </a:rPr>
              <a:t>sur le côté novateur </a:t>
            </a:r>
            <a:r>
              <a:rPr lang="fr-FR">
                <a:solidFill>
                  <a:prstClr val="black"/>
                </a:solidFill>
                <a:latin typeface="Helvetica" charset="0"/>
              </a:rPr>
              <a:t>de </a:t>
            </a:r>
            <a:r>
              <a:rPr lang="fr-FR" smtClean="0">
                <a:solidFill>
                  <a:prstClr val="black"/>
                </a:solidFill>
                <a:latin typeface="Helvetica" charset="0"/>
              </a:rPr>
              <a:t>notre </a:t>
            </a:r>
            <a:r>
              <a:rPr lang="fr-FR" dirty="0">
                <a:solidFill>
                  <a:prstClr val="black"/>
                </a:solidFill>
                <a:latin typeface="Helvetica" charset="0"/>
              </a:rPr>
              <a:t>méthode par rapport à </a:t>
            </a:r>
            <a:r>
              <a:rPr lang="fr-FR" dirty="0" err="1">
                <a:solidFill>
                  <a:prstClr val="black"/>
                </a:solidFill>
                <a:latin typeface="Helvetica" charset="0"/>
              </a:rPr>
              <a:t>Laprice</a:t>
            </a:r>
            <a:endParaRPr lang="fr-FR" dirty="0"/>
          </a:p>
        </p:txBody>
      </p:sp>
    </p:spTree>
    <p:extLst>
      <p:ext uri="{BB962C8B-B14F-4D97-AF65-F5344CB8AC3E}">
        <p14:creationId xmlns:p14="http://schemas.microsoft.com/office/powerpoint/2010/main" val="8787364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4724400" y="6360478"/>
            <a:ext cx="2743200" cy="365125"/>
          </a:xfrm>
          <a:solidFill>
            <a:schemeClr val="bg1"/>
          </a:solidFill>
        </p:spPr>
        <p:txBody>
          <a:bodyPr/>
          <a:lstStyle/>
          <a:p>
            <a:pPr algn="ctr"/>
            <a:fld id="{B57958EC-158C-E94D-917B-4C9C6B5D1B55}" type="slidenum">
              <a:rPr lang="fr-FR" sz="1600" b="1" smtClean="0">
                <a:solidFill>
                  <a:schemeClr val="accent1">
                    <a:lumMod val="60000"/>
                    <a:lumOff val="40000"/>
                  </a:schemeClr>
                </a:solidFill>
                <a:latin typeface="Arial" charset="0"/>
                <a:ea typeface="Arial" charset="0"/>
                <a:cs typeface="Arial" charset="0"/>
              </a:rPr>
              <a:pPr algn="ctr"/>
              <a:t>16</a:t>
            </a:fld>
            <a:r>
              <a:rPr lang="fr-FR" sz="1600" dirty="0" smtClean="0">
                <a:solidFill>
                  <a:schemeClr val="accent1">
                    <a:lumMod val="60000"/>
                    <a:lumOff val="40000"/>
                  </a:schemeClr>
                </a:solidFill>
                <a:latin typeface="Arial" charset="0"/>
                <a:ea typeface="Arial" charset="0"/>
                <a:cs typeface="Arial" charset="0"/>
              </a:rPr>
              <a:t>/xx</a:t>
            </a:r>
            <a:endParaRPr lang="fr-FR" sz="1600" dirty="0">
              <a:solidFill>
                <a:schemeClr val="accent1">
                  <a:lumMod val="60000"/>
                  <a:lumOff val="40000"/>
                </a:schemeClr>
              </a:solidFill>
              <a:latin typeface="Arial" charset="0"/>
              <a:ea typeface="Arial" charset="0"/>
              <a:cs typeface="Arial" charset="0"/>
            </a:endParaRPr>
          </a:p>
        </p:txBody>
      </p:sp>
      <p:sp>
        <p:nvSpPr>
          <p:cNvPr id="35" name="Espace réservé du numéro de diapositive 3"/>
          <p:cNvSpPr txBox="1">
            <a:spLocks/>
          </p:cNvSpPr>
          <p:nvPr/>
        </p:nvSpPr>
        <p:spPr>
          <a:xfrm>
            <a:off x="9429145" y="6360477"/>
            <a:ext cx="2743200" cy="365125"/>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smtClean="0">
                <a:solidFill>
                  <a:schemeClr val="accent1">
                    <a:lumMod val="60000"/>
                    <a:lumOff val="40000"/>
                  </a:schemeClr>
                </a:solidFill>
                <a:latin typeface="Arial" charset="0"/>
                <a:ea typeface="Arial" charset="0"/>
                <a:cs typeface="Arial" charset="0"/>
              </a:rPr>
              <a:t>29 novembre 2017</a:t>
            </a:r>
            <a:r>
              <a:rPr lang="fr-FR" sz="1400" dirty="0" smtClean="0">
                <a:solidFill>
                  <a:schemeClr val="accent1">
                    <a:lumMod val="75000"/>
                  </a:schemeClr>
                </a:solidFill>
                <a:latin typeface="Arial" charset="0"/>
                <a:ea typeface="Arial" charset="0"/>
                <a:cs typeface="Arial" charset="0"/>
              </a:rPr>
              <a:t> </a:t>
            </a:r>
            <a:endParaRPr lang="fr-FR" sz="1400" dirty="0">
              <a:solidFill>
                <a:schemeClr val="accent1">
                  <a:lumMod val="40000"/>
                  <a:lumOff val="60000"/>
                </a:schemeClr>
              </a:solidFill>
              <a:latin typeface="Arial" charset="0"/>
              <a:ea typeface="Arial" charset="0"/>
              <a:cs typeface="Arial" charset="0"/>
            </a:endParaRPr>
          </a:p>
        </p:txBody>
      </p:sp>
      <p:sp>
        <p:nvSpPr>
          <p:cNvPr id="37" name="Espace réservé du numéro de diapositive 3"/>
          <p:cNvSpPr txBox="1">
            <a:spLocks/>
          </p:cNvSpPr>
          <p:nvPr/>
        </p:nvSpPr>
        <p:spPr>
          <a:xfrm>
            <a:off x="26123" y="6280764"/>
            <a:ext cx="3549597" cy="492438"/>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sz="1400" cap="all" dirty="0" smtClean="0">
                <a:solidFill>
                  <a:schemeClr val="accent1">
                    <a:lumMod val="60000"/>
                    <a:lumOff val="40000"/>
                  </a:schemeClr>
                </a:solidFill>
                <a:latin typeface="Arial" charset="0"/>
                <a:ea typeface="Arial" charset="0"/>
                <a:cs typeface="Arial" charset="0"/>
              </a:rPr>
              <a:t>Thèse: Régionalisation du climat avec le modèle LMDz</a:t>
            </a:r>
            <a:endParaRPr lang="fr-FR" sz="1400" cap="all" dirty="0">
              <a:solidFill>
                <a:schemeClr val="accent1">
                  <a:lumMod val="40000"/>
                  <a:lumOff val="60000"/>
                </a:schemeClr>
              </a:solidFill>
              <a:latin typeface="Arial" charset="0"/>
              <a:ea typeface="Arial" charset="0"/>
              <a:cs typeface="Arial" charset="0"/>
            </a:endParaRPr>
          </a:p>
        </p:txBody>
      </p:sp>
      <p:sp>
        <p:nvSpPr>
          <p:cNvPr id="39" name="Rectangle 38"/>
          <p:cNvSpPr/>
          <p:nvPr/>
        </p:nvSpPr>
        <p:spPr>
          <a:xfrm>
            <a:off x="58988" y="1305716"/>
            <a:ext cx="392896" cy="673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Espace réservé du contenu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7469" y="1714530"/>
            <a:ext cx="3302701" cy="3889544"/>
          </a:xfrm>
          <a:ln w="38100">
            <a:solidFill>
              <a:srgbClr val="002060"/>
            </a:solidFill>
          </a:ln>
        </p:spPr>
      </p:pic>
      <p:sp>
        <p:nvSpPr>
          <p:cNvPr id="14" name="ZoneTexte 13"/>
          <p:cNvSpPr txBox="1"/>
          <p:nvPr/>
        </p:nvSpPr>
        <p:spPr>
          <a:xfrm>
            <a:off x="380172" y="5655722"/>
            <a:ext cx="1512168" cy="338554"/>
          </a:xfrm>
          <a:prstGeom prst="rect">
            <a:avLst/>
          </a:prstGeom>
          <a:noFill/>
        </p:spPr>
        <p:txBody>
          <a:bodyPr wrap="square" rtlCol="0">
            <a:spAutoFit/>
          </a:bodyPr>
          <a:lstStyle/>
          <a:p>
            <a:r>
              <a:rPr lang="fr-FR" sz="1600" dirty="0" smtClean="0">
                <a:latin typeface="Arial" charset="0"/>
                <a:ea typeface="Arial" charset="0"/>
                <a:cs typeface="Arial" charset="0"/>
              </a:rPr>
              <a:t>40.4 ° ouest</a:t>
            </a:r>
            <a:endParaRPr lang="fr-FR" sz="1600" dirty="0">
              <a:latin typeface="Arial" charset="0"/>
              <a:ea typeface="Arial" charset="0"/>
              <a:cs typeface="Arial" charset="0"/>
            </a:endParaRPr>
          </a:p>
        </p:txBody>
      </p:sp>
      <p:sp>
        <p:nvSpPr>
          <p:cNvPr id="15" name="ZoneTexte 14"/>
          <p:cNvSpPr txBox="1"/>
          <p:nvPr/>
        </p:nvSpPr>
        <p:spPr>
          <a:xfrm>
            <a:off x="2133729" y="5651410"/>
            <a:ext cx="1676400" cy="338554"/>
          </a:xfrm>
          <a:prstGeom prst="rect">
            <a:avLst/>
          </a:prstGeom>
          <a:noFill/>
        </p:spPr>
        <p:txBody>
          <a:bodyPr wrap="square" rtlCol="0">
            <a:spAutoFit/>
          </a:bodyPr>
          <a:lstStyle/>
          <a:p>
            <a:pPr algn="r"/>
            <a:r>
              <a:rPr lang="fr-FR" sz="1600" dirty="0" smtClean="0">
                <a:latin typeface="Arial" charset="0"/>
                <a:ea typeface="Arial" charset="0"/>
                <a:cs typeface="Arial" charset="0"/>
              </a:rPr>
              <a:t>42.4 ° est</a:t>
            </a:r>
            <a:endParaRPr lang="fr-FR" sz="1600" dirty="0">
              <a:latin typeface="Arial" charset="0"/>
              <a:ea typeface="Arial" charset="0"/>
              <a:cs typeface="Arial" charset="0"/>
            </a:endParaRPr>
          </a:p>
        </p:txBody>
      </p:sp>
      <p:sp>
        <p:nvSpPr>
          <p:cNvPr id="16" name="ZoneTexte 15"/>
          <p:cNvSpPr txBox="1"/>
          <p:nvPr/>
        </p:nvSpPr>
        <p:spPr>
          <a:xfrm rot="16200000">
            <a:off x="-375888" y="4925474"/>
            <a:ext cx="1151467" cy="338554"/>
          </a:xfrm>
          <a:prstGeom prst="rect">
            <a:avLst/>
          </a:prstGeom>
          <a:noFill/>
        </p:spPr>
        <p:txBody>
          <a:bodyPr wrap="square" rtlCol="0">
            <a:spAutoFit/>
          </a:bodyPr>
          <a:lstStyle/>
          <a:p>
            <a:r>
              <a:rPr lang="fr-FR" sz="1600" dirty="0">
                <a:latin typeface="Arial" charset="0"/>
                <a:ea typeface="Arial" charset="0"/>
                <a:cs typeface="Arial" charset="0"/>
              </a:rPr>
              <a:t>2</a:t>
            </a:r>
            <a:r>
              <a:rPr lang="fr-FR" sz="1600" dirty="0" smtClean="0">
                <a:latin typeface="Arial" charset="0"/>
                <a:ea typeface="Arial" charset="0"/>
                <a:cs typeface="Arial" charset="0"/>
              </a:rPr>
              <a:t>.4 ° sud</a:t>
            </a:r>
            <a:endParaRPr lang="fr-FR" sz="1600" dirty="0">
              <a:latin typeface="Arial" charset="0"/>
              <a:ea typeface="Arial" charset="0"/>
              <a:cs typeface="Arial" charset="0"/>
            </a:endParaRPr>
          </a:p>
        </p:txBody>
      </p:sp>
      <p:sp>
        <p:nvSpPr>
          <p:cNvPr id="17" name="ZoneTexte 16"/>
          <p:cNvSpPr txBox="1"/>
          <p:nvPr/>
        </p:nvSpPr>
        <p:spPr>
          <a:xfrm rot="16200000">
            <a:off x="-461974" y="2227384"/>
            <a:ext cx="1344598" cy="338554"/>
          </a:xfrm>
          <a:prstGeom prst="rect">
            <a:avLst/>
          </a:prstGeom>
          <a:noFill/>
        </p:spPr>
        <p:txBody>
          <a:bodyPr wrap="square" rtlCol="0">
            <a:spAutoFit/>
          </a:bodyPr>
          <a:lstStyle/>
          <a:p>
            <a:pPr algn="r"/>
            <a:r>
              <a:rPr lang="fr-FR" sz="1600" dirty="0" smtClean="0">
                <a:latin typeface="Arial" charset="0"/>
                <a:ea typeface="Arial" charset="0"/>
                <a:cs typeface="Arial" charset="0"/>
              </a:rPr>
              <a:t>82.4 ° nord</a:t>
            </a:r>
            <a:endParaRPr lang="fr-FR" sz="1600" dirty="0">
              <a:latin typeface="Arial" charset="0"/>
              <a:ea typeface="Arial" charset="0"/>
              <a:cs typeface="Arial" charset="0"/>
            </a:endParaRPr>
          </a:p>
        </p:txBody>
      </p:sp>
      <p:sp>
        <p:nvSpPr>
          <p:cNvPr id="18" name="Rectangle 17"/>
          <p:cNvSpPr/>
          <p:nvPr/>
        </p:nvSpPr>
        <p:spPr>
          <a:xfrm>
            <a:off x="3808954" y="2275542"/>
            <a:ext cx="433137" cy="215444"/>
          </a:xfrm>
          <a:prstGeom prst="rect">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3803355" y="2812532"/>
            <a:ext cx="433137" cy="215444"/>
          </a:xfrm>
          <a:prstGeom prst="rect">
            <a:avLst/>
          </a:prstGeom>
          <a:solidFill>
            <a:srgbClr val="0046C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p:cNvSpPr/>
          <p:nvPr/>
        </p:nvSpPr>
        <p:spPr>
          <a:xfrm>
            <a:off x="3797892" y="3888656"/>
            <a:ext cx="433137" cy="215444"/>
          </a:xfrm>
          <a:prstGeom prst="rect">
            <a:avLst/>
          </a:prstGeom>
          <a:solidFill>
            <a:srgbClr val="006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a:off x="3813153" y="4462676"/>
            <a:ext cx="433137" cy="215444"/>
          </a:xfrm>
          <a:prstGeom prst="rect">
            <a:avLst/>
          </a:prstGeom>
          <a:solidFill>
            <a:srgbClr val="FFF6D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3803355" y="3321278"/>
            <a:ext cx="433137" cy="215444"/>
          </a:xfrm>
          <a:prstGeom prst="rect">
            <a:avLst/>
          </a:prstGeom>
          <a:solidFill>
            <a:srgbClr val="FFFC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p:cNvSpPr txBox="1"/>
          <p:nvPr/>
        </p:nvSpPr>
        <p:spPr>
          <a:xfrm>
            <a:off x="4233083" y="2197277"/>
            <a:ext cx="857420" cy="338554"/>
          </a:xfrm>
          <a:prstGeom prst="rect">
            <a:avLst/>
          </a:prstGeom>
          <a:noFill/>
        </p:spPr>
        <p:txBody>
          <a:bodyPr wrap="square" rtlCol="0">
            <a:spAutoFit/>
          </a:bodyPr>
          <a:lstStyle/>
          <a:p>
            <a:r>
              <a:rPr lang="fr-FR" sz="1600" dirty="0" smtClean="0">
                <a:latin typeface="Arial" charset="0"/>
                <a:ea typeface="Arial" charset="0"/>
                <a:cs typeface="Arial" charset="0"/>
              </a:rPr>
              <a:t>glace</a:t>
            </a:r>
            <a:endParaRPr lang="fr-FR" sz="1600" dirty="0">
              <a:latin typeface="Arial" charset="0"/>
              <a:ea typeface="Arial" charset="0"/>
              <a:cs typeface="Arial" charset="0"/>
            </a:endParaRPr>
          </a:p>
        </p:txBody>
      </p:sp>
      <p:sp>
        <p:nvSpPr>
          <p:cNvPr id="24" name="ZoneTexte 23"/>
          <p:cNvSpPr txBox="1"/>
          <p:nvPr/>
        </p:nvSpPr>
        <p:spPr>
          <a:xfrm>
            <a:off x="4233083" y="2740916"/>
            <a:ext cx="1775811" cy="338554"/>
          </a:xfrm>
          <a:prstGeom prst="rect">
            <a:avLst/>
          </a:prstGeom>
          <a:noFill/>
        </p:spPr>
        <p:txBody>
          <a:bodyPr wrap="square" rtlCol="0">
            <a:spAutoFit/>
          </a:bodyPr>
          <a:lstStyle/>
          <a:p>
            <a:r>
              <a:rPr lang="fr-FR" sz="1600" dirty="0" smtClean="0">
                <a:latin typeface="Arial" charset="0"/>
                <a:ea typeface="Arial" charset="0"/>
                <a:cs typeface="Arial" charset="0"/>
              </a:rPr>
              <a:t>eau</a:t>
            </a:r>
            <a:endParaRPr lang="fr-FR" sz="1600" dirty="0">
              <a:latin typeface="Arial" charset="0"/>
              <a:ea typeface="Arial" charset="0"/>
              <a:cs typeface="Arial" charset="0"/>
            </a:endParaRPr>
          </a:p>
        </p:txBody>
      </p:sp>
      <p:sp>
        <p:nvSpPr>
          <p:cNvPr id="25" name="ZoneTexte 24"/>
          <p:cNvSpPr txBox="1"/>
          <p:nvPr/>
        </p:nvSpPr>
        <p:spPr>
          <a:xfrm>
            <a:off x="4233084" y="3249845"/>
            <a:ext cx="1775811" cy="338554"/>
          </a:xfrm>
          <a:prstGeom prst="rect">
            <a:avLst/>
          </a:prstGeom>
          <a:noFill/>
        </p:spPr>
        <p:txBody>
          <a:bodyPr wrap="square" rtlCol="0">
            <a:spAutoFit/>
          </a:bodyPr>
          <a:lstStyle/>
          <a:p>
            <a:r>
              <a:rPr lang="fr-FR" sz="1600" dirty="0">
                <a:latin typeface="Arial" charset="0"/>
                <a:ea typeface="Arial" charset="0"/>
                <a:cs typeface="Arial" charset="0"/>
              </a:rPr>
              <a:t>t</a:t>
            </a:r>
            <a:r>
              <a:rPr lang="fr-FR" sz="1600" dirty="0" smtClean="0">
                <a:latin typeface="Arial" charset="0"/>
                <a:ea typeface="Arial" charset="0"/>
                <a:cs typeface="Arial" charset="0"/>
              </a:rPr>
              <a:t>erre cultivée</a:t>
            </a:r>
            <a:endParaRPr lang="fr-FR" sz="1600" dirty="0">
              <a:latin typeface="Arial" charset="0"/>
              <a:ea typeface="Arial" charset="0"/>
              <a:cs typeface="Arial" charset="0"/>
            </a:endParaRPr>
          </a:p>
        </p:txBody>
      </p:sp>
      <p:sp>
        <p:nvSpPr>
          <p:cNvPr id="26" name="ZoneTexte 25"/>
          <p:cNvSpPr txBox="1"/>
          <p:nvPr/>
        </p:nvSpPr>
        <p:spPr>
          <a:xfrm>
            <a:off x="4242091" y="4446485"/>
            <a:ext cx="2035866" cy="338554"/>
          </a:xfrm>
          <a:prstGeom prst="rect">
            <a:avLst/>
          </a:prstGeom>
          <a:noFill/>
        </p:spPr>
        <p:txBody>
          <a:bodyPr wrap="square" rtlCol="0">
            <a:spAutoFit/>
          </a:bodyPr>
          <a:lstStyle/>
          <a:p>
            <a:r>
              <a:rPr lang="fr-FR" sz="1600" dirty="0" smtClean="0">
                <a:latin typeface="Arial" charset="0"/>
                <a:ea typeface="Arial" charset="0"/>
                <a:cs typeface="Arial" charset="0"/>
              </a:rPr>
              <a:t>sol nu</a:t>
            </a:r>
            <a:endParaRPr lang="fr-FR" sz="1600" dirty="0">
              <a:latin typeface="Arial" charset="0"/>
              <a:ea typeface="Arial" charset="0"/>
              <a:cs typeface="Arial" charset="0"/>
            </a:endParaRPr>
          </a:p>
        </p:txBody>
      </p:sp>
      <p:sp>
        <p:nvSpPr>
          <p:cNvPr id="27" name="ZoneTexte 26"/>
          <p:cNvSpPr txBox="1"/>
          <p:nvPr/>
        </p:nvSpPr>
        <p:spPr>
          <a:xfrm>
            <a:off x="4242091" y="3849462"/>
            <a:ext cx="1775811" cy="338554"/>
          </a:xfrm>
          <a:prstGeom prst="rect">
            <a:avLst/>
          </a:prstGeom>
          <a:noFill/>
        </p:spPr>
        <p:txBody>
          <a:bodyPr wrap="square" rtlCol="0">
            <a:spAutoFit/>
          </a:bodyPr>
          <a:lstStyle/>
          <a:p>
            <a:r>
              <a:rPr lang="fr-FR" sz="1600" dirty="0" smtClean="0">
                <a:latin typeface="Arial" charset="0"/>
                <a:ea typeface="Arial" charset="0"/>
                <a:cs typeface="Arial" charset="0"/>
              </a:rPr>
              <a:t>forêt</a:t>
            </a:r>
            <a:endParaRPr lang="fr-FR" sz="1600" dirty="0">
              <a:latin typeface="Arial" charset="0"/>
              <a:ea typeface="Arial" charset="0"/>
              <a:cs typeface="Arial" charset="0"/>
            </a:endParaRPr>
          </a:p>
        </p:txBody>
      </p:sp>
      <p:sp>
        <p:nvSpPr>
          <p:cNvPr id="28" name="ZoneTexte 27"/>
          <p:cNvSpPr txBox="1"/>
          <p:nvPr/>
        </p:nvSpPr>
        <p:spPr>
          <a:xfrm>
            <a:off x="6531807" y="2902560"/>
            <a:ext cx="4676761" cy="1107996"/>
          </a:xfrm>
          <a:prstGeom prst="rect">
            <a:avLst/>
          </a:prstGeom>
          <a:noFill/>
        </p:spPr>
        <p:txBody>
          <a:bodyPr wrap="square" rtlCol="0">
            <a:spAutoFit/>
          </a:bodyPr>
          <a:lstStyle/>
          <a:p>
            <a:pPr algn="just"/>
            <a:r>
              <a:rPr lang="fr-FR" sz="2200" dirty="0" smtClean="0">
                <a:latin typeface="Arial" charset="0"/>
                <a:ea typeface="Arial" charset="0"/>
                <a:cs typeface="Arial" charset="0"/>
              </a:rPr>
              <a:t>Comprendre le processus physique et les modes de variabilité à   l’échelle régionale</a:t>
            </a:r>
            <a:endParaRPr lang="fr-FR" sz="2200" dirty="0">
              <a:latin typeface="Arial" charset="0"/>
              <a:ea typeface="Arial" charset="0"/>
              <a:cs typeface="Arial" charset="0"/>
            </a:endParaRPr>
          </a:p>
        </p:txBody>
      </p:sp>
      <p:sp>
        <p:nvSpPr>
          <p:cNvPr id="29" name="Rectangle 28"/>
          <p:cNvSpPr/>
          <p:nvPr/>
        </p:nvSpPr>
        <p:spPr>
          <a:xfrm>
            <a:off x="369123" y="5969338"/>
            <a:ext cx="3341047" cy="261610"/>
          </a:xfrm>
          <a:prstGeom prst="rect">
            <a:avLst/>
          </a:prstGeom>
        </p:spPr>
        <p:txBody>
          <a:bodyPr wrap="square">
            <a:spAutoFit/>
          </a:bodyPr>
          <a:lstStyle/>
          <a:p>
            <a:pPr algn="ctr"/>
            <a:r>
              <a:rPr lang="fr-FR" sz="1100" i="1" dirty="0" smtClean="0">
                <a:latin typeface="Arial" charset="0"/>
                <a:ea typeface="Arial" charset="0"/>
                <a:cs typeface="Arial" charset="0"/>
                <a:hlinkClick r:id="rId4"/>
              </a:rPr>
              <a:t>http</a:t>
            </a:r>
            <a:r>
              <a:rPr lang="fr-FR" sz="1100" i="1" dirty="0">
                <a:latin typeface="Arial" charset="0"/>
                <a:ea typeface="Arial" charset="0"/>
                <a:cs typeface="Arial" charset="0"/>
                <a:hlinkClick r:id="rId4"/>
              </a:rPr>
              <a:t>://maps.elie.ucl.ac.be/CCI/viewer</a:t>
            </a:r>
            <a:r>
              <a:rPr lang="fr-FR" sz="1100" i="1" dirty="0" smtClean="0">
                <a:latin typeface="Arial" charset="0"/>
                <a:ea typeface="Arial" charset="0"/>
                <a:cs typeface="Arial" charset="0"/>
                <a:hlinkClick r:id="rId4"/>
              </a:rPr>
              <a:t>/</a:t>
            </a:r>
            <a:r>
              <a:rPr lang="fr-FR" sz="1100" i="1" dirty="0" smtClean="0">
                <a:latin typeface="Arial" charset="0"/>
                <a:ea typeface="Arial" charset="0"/>
                <a:cs typeface="Arial" charset="0"/>
              </a:rPr>
              <a:t> </a:t>
            </a:r>
            <a:endParaRPr lang="fr-FR" sz="1100" i="1" dirty="0">
              <a:latin typeface="Arial" charset="0"/>
              <a:ea typeface="Arial" charset="0"/>
              <a:cs typeface="Arial" charset="0"/>
            </a:endParaRPr>
          </a:p>
        </p:txBody>
      </p:sp>
      <p:sp>
        <p:nvSpPr>
          <p:cNvPr id="3" name="ZoneTexte 2"/>
          <p:cNvSpPr txBox="1"/>
          <p:nvPr/>
        </p:nvSpPr>
        <p:spPr>
          <a:xfrm>
            <a:off x="7320136" y="1724362"/>
            <a:ext cx="2520280" cy="369332"/>
          </a:xfrm>
          <a:prstGeom prst="rect">
            <a:avLst/>
          </a:prstGeom>
          <a:solidFill>
            <a:srgbClr val="FF0000"/>
          </a:solidFill>
        </p:spPr>
        <p:txBody>
          <a:bodyPr wrap="square" rtlCol="0">
            <a:spAutoFit/>
          </a:bodyPr>
          <a:lstStyle/>
          <a:p>
            <a:r>
              <a:rPr lang="fr-FR" dirty="0" smtClean="0"/>
              <a:t>À compléter</a:t>
            </a:r>
            <a:endParaRPr lang="fr-FR" dirty="0"/>
          </a:p>
        </p:txBody>
      </p:sp>
      <p:sp>
        <p:nvSpPr>
          <p:cNvPr id="30" name="Titre 1"/>
          <p:cNvSpPr txBox="1">
            <a:spLocks/>
          </p:cNvSpPr>
          <p:nvPr/>
        </p:nvSpPr>
        <p:spPr>
          <a:xfrm>
            <a:off x="838200" y="260648"/>
            <a:ext cx="10515600" cy="7069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smtClean="0">
                <a:solidFill>
                  <a:srgbClr val="002060"/>
                </a:solidFill>
                <a:latin typeface="Arial" charset="0"/>
                <a:ea typeface="Arial" charset="0"/>
                <a:cs typeface="Arial" charset="0"/>
              </a:rPr>
              <a:t>Méthodologies</a:t>
            </a:r>
            <a:endParaRPr lang="fr-FR" sz="4000" dirty="0">
              <a:solidFill>
                <a:srgbClr val="002060"/>
              </a:solidFill>
              <a:latin typeface="Arial" charset="0"/>
              <a:ea typeface="Arial" charset="0"/>
              <a:cs typeface="Arial" charset="0"/>
            </a:endParaRPr>
          </a:p>
        </p:txBody>
      </p:sp>
      <p:sp>
        <p:nvSpPr>
          <p:cNvPr id="31" name="Titre 1"/>
          <p:cNvSpPr txBox="1">
            <a:spLocks/>
          </p:cNvSpPr>
          <p:nvPr/>
        </p:nvSpPr>
        <p:spPr>
          <a:xfrm>
            <a:off x="847917" y="836712"/>
            <a:ext cx="11152739" cy="5760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dirty="0" smtClean="0">
                <a:solidFill>
                  <a:schemeClr val="accent1">
                    <a:lumMod val="50000"/>
                  </a:schemeClr>
                </a:solidFill>
                <a:latin typeface="Arial" charset="0"/>
                <a:ea typeface="Arial" charset="0"/>
                <a:cs typeface="Arial" charset="0"/>
              </a:rPr>
              <a:t>Domaine d’étude : Europe – Méditerranée – Afrique du Nord</a:t>
            </a:r>
            <a:endParaRPr lang="fr-FR" sz="3200" dirty="0">
              <a:solidFill>
                <a:schemeClr val="accent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1242103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260648"/>
            <a:ext cx="10515600" cy="706974"/>
          </a:xfrm>
        </p:spPr>
        <p:txBody>
          <a:bodyPr>
            <a:normAutofit/>
          </a:bodyPr>
          <a:lstStyle/>
          <a:p>
            <a:r>
              <a:rPr lang="fr-FR" sz="4000" dirty="0" smtClean="0">
                <a:solidFill>
                  <a:srgbClr val="002060"/>
                </a:solidFill>
                <a:latin typeface="Arial" charset="0"/>
                <a:ea typeface="Arial" charset="0"/>
                <a:cs typeface="Arial" charset="0"/>
              </a:rPr>
              <a:t>Méthodologies</a:t>
            </a:r>
            <a:endParaRPr lang="fr-FR" sz="4000" dirty="0">
              <a:solidFill>
                <a:srgbClr val="002060"/>
              </a:solidFill>
              <a:latin typeface="Arial" charset="0"/>
              <a:ea typeface="Arial" charset="0"/>
              <a:cs typeface="Arial" charset="0"/>
            </a:endParaRPr>
          </a:p>
        </p:txBody>
      </p:sp>
      <p:sp>
        <p:nvSpPr>
          <p:cNvPr id="4" name="Espace réservé du numéro de diapositive 3"/>
          <p:cNvSpPr>
            <a:spLocks noGrp="1"/>
          </p:cNvSpPr>
          <p:nvPr>
            <p:ph type="sldNum" sz="quarter" idx="12"/>
          </p:nvPr>
        </p:nvSpPr>
        <p:spPr>
          <a:xfrm>
            <a:off x="4724400" y="6360478"/>
            <a:ext cx="2743200" cy="365125"/>
          </a:xfrm>
          <a:solidFill>
            <a:schemeClr val="bg1"/>
          </a:solidFill>
        </p:spPr>
        <p:txBody>
          <a:bodyPr/>
          <a:lstStyle/>
          <a:p>
            <a:pPr algn="ctr"/>
            <a:fld id="{B57958EC-158C-E94D-917B-4C9C6B5D1B55}" type="slidenum">
              <a:rPr lang="fr-FR" sz="1600" b="1" smtClean="0">
                <a:solidFill>
                  <a:schemeClr val="accent1">
                    <a:lumMod val="60000"/>
                    <a:lumOff val="40000"/>
                  </a:schemeClr>
                </a:solidFill>
                <a:latin typeface="Arial" charset="0"/>
                <a:ea typeface="Arial" charset="0"/>
                <a:cs typeface="Arial" charset="0"/>
              </a:rPr>
              <a:pPr algn="ctr"/>
              <a:t>17</a:t>
            </a:fld>
            <a:r>
              <a:rPr lang="fr-FR" sz="1600" dirty="0" smtClean="0">
                <a:solidFill>
                  <a:schemeClr val="accent1">
                    <a:lumMod val="60000"/>
                    <a:lumOff val="40000"/>
                  </a:schemeClr>
                </a:solidFill>
                <a:latin typeface="Arial" charset="0"/>
                <a:ea typeface="Arial" charset="0"/>
                <a:cs typeface="Arial" charset="0"/>
              </a:rPr>
              <a:t>/xx</a:t>
            </a:r>
            <a:endParaRPr lang="fr-FR" sz="1600" dirty="0">
              <a:solidFill>
                <a:schemeClr val="accent1">
                  <a:lumMod val="60000"/>
                  <a:lumOff val="40000"/>
                </a:schemeClr>
              </a:solidFill>
              <a:latin typeface="Arial" charset="0"/>
              <a:ea typeface="Arial" charset="0"/>
              <a:cs typeface="Arial" charset="0"/>
            </a:endParaRPr>
          </a:p>
        </p:txBody>
      </p:sp>
      <p:sp>
        <p:nvSpPr>
          <p:cNvPr id="17" name="Espace réservé du numéro de diapositive 3"/>
          <p:cNvSpPr txBox="1">
            <a:spLocks/>
          </p:cNvSpPr>
          <p:nvPr/>
        </p:nvSpPr>
        <p:spPr>
          <a:xfrm>
            <a:off x="9429145" y="6360477"/>
            <a:ext cx="2743200" cy="365125"/>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smtClean="0">
                <a:solidFill>
                  <a:schemeClr val="accent1">
                    <a:lumMod val="60000"/>
                    <a:lumOff val="40000"/>
                  </a:schemeClr>
                </a:solidFill>
                <a:latin typeface="Arial" charset="0"/>
                <a:ea typeface="Arial" charset="0"/>
                <a:cs typeface="Arial" charset="0"/>
              </a:rPr>
              <a:t>29 novembre 2017</a:t>
            </a:r>
            <a:r>
              <a:rPr lang="fr-FR" sz="1400" dirty="0" smtClean="0">
                <a:solidFill>
                  <a:schemeClr val="accent1">
                    <a:lumMod val="75000"/>
                  </a:schemeClr>
                </a:solidFill>
                <a:latin typeface="Arial" charset="0"/>
                <a:ea typeface="Arial" charset="0"/>
                <a:cs typeface="Arial" charset="0"/>
              </a:rPr>
              <a:t> </a:t>
            </a:r>
            <a:endParaRPr lang="fr-FR" sz="1400" dirty="0">
              <a:solidFill>
                <a:schemeClr val="accent1">
                  <a:lumMod val="40000"/>
                  <a:lumOff val="60000"/>
                </a:schemeClr>
              </a:solidFill>
              <a:latin typeface="Arial" charset="0"/>
              <a:ea typeface="Arial" charset="0"/>
              <a:cs typeface="Arial" charset="0"/>
            </a:endParaRPr>
          </a:p>
        </p:txBody>
      </p:sp>
      <p:sp>
        <p:nvSpPr>
          <p:cNvPr id="18" name="Espace réservé du numéro de diapositive 3"/>
          <p:cNvSpPr txBox="1">
            <a:spLocks/>
          </p:cNvSpPr>
          <p:nvPr/>
        </p:nvSpPr>
        <p:spPr>
          <a:xfrm>
            <a:off x="26123" y="6280764"/>
            <a:ext cx="3549597" cy="492438"/>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sz="1400" cap="all" dirty="0" smtClean="0">
                <a:solidFill>
                  <a:schemeClr val="accent1">
                    <a:lumMod val="60000"/>
                    <a:lumOff val="40000"/>
                  </a:schemeClr>
                </a:solidFill>
                <a:latin typeface="Arial" charset="0"/>
                <a:ea typeface="Arial" charset="0"/>
                <a:cs typeface="Arial" charset="0"/>
              </a:rPr>
              <a:t>Thèse: Régionalisation du climat avec le modèle LMDz</a:t>
            </a:r>
            <a:r>
              <a:rPr lang="fr-FR" sz="1400" cap="all" dirty="0" smtClean="0">
                <a:solidFill>
                  <a:schemeClr val="accent1">
                    <a:lumMod val="75000"/>
                  </a:schemeClr>
                </a:solidFill>
                <a:latin typeface="Arial" charset="0"/>
                <a:ea typeface="Arial" charset="0"/>
                <a:cs typeface="Arial" charset="0"/>
              </a:rPr>
              <a:t> </a:t>
            </a:r>
            <a:endParaRPr lang="fr-FR" sz="1400" cap="all" dirty="0">
              <a:solidFill>
                <a:schemeClr val="accent1">
                  <a:lumMod val="40000"/>
                  <a:lumOff val="60000"/>
                </a:schemeClr>
              </a:solidFill>
              <a:latin typeface="Arial" charset="0"/>
              <a:ea typeface="Arial" charset="0"/>
              <a:cs typeface="Arial" charset="0"/>
            </a:endParaRPr>
          </a:p>
        </p:txBody>
      </p:sp>
      <p:sp>
        <p:nvSpPr>
          <p:cNvPr id="9" name="Titre 1"/>
          <p:cNvSpPr txBox="1">
            <a:spLocks/>
          </p:cNvSpPr>
          <p:nvPr/>
        </p:nvSpPr>
        <p:spPr>
          <a:xfrm>
            <a:off x="839416" y="836712"/>
            <a:ext cx="10515600" cy="5760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dirty="0" smtClean="0">
                <a:solidFill>
                  <a:schemeClr val="accent1">
                    <a:lumMod val="50000"/>
                  </a:schemeClr>
                </a:solidFill>
                <a:latin typeface="Arial" charset="0"/>
                <a:ea typeface="Arial" charset="0"/>
                <a:cs typeface="Arial" charset="0"/>
              </a:rPr>
              <a:t>Analyses statistiques</a:t>
            </a:r>
            <a:endParaRPr lang="fr-FR" sz="3200" dirty="0">
              <a:solidFill>
                <a:schemeClr val="accent1">
                  <a:lumMod val="50000"/>
                </a:schemeClr>
              </a:solidFill>
              <a:latin typeface="Arial" charset="0"/>
              <a:ea typeface="Arial" charset="0"/>
              <a:cs typeface="Arial" charset="0"/>
            </a:endParaRPr>
          </a:p>
        </p:txBody>
      </p:sp>
      <mc:AlternateContent xmlns:mc="http://schemas.openxmlformats.org/markup-compatibility/2006" xmlns:a14="http://schemas.microsoft.com/office/drawing/2010/main">
        <mc:Choice Requires="a14">
          <p:sp>
            <p:nvSpPr>
              <p:cNvPr id="11" name="Rectangle 10"/>
              <p:cNvSpPr/>
              <p:nvPr/>
            </p:nvSpPr>
            <p:spPr>
              <a:xfrm>
                <a:off x="1195126" y="2204864"/>
                <a:ext cx="33708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i="1">
                          <a:latin typeface="Cambria Math" charset="0"/>
                        </a:rPr>
                        <m:t>𝑉𝑎𝑟𝑖𝑎𝑏𝑙𝑒</m:t>
                      </m:r>
                      <m:r>
                        <a:rPr lang="fr-FR" i="0">
                          <a:latin typeface="Cambria Math" charset="0"/>
                        </a:rPr>
                        <m:t>=</m:t>
                      </m:r>
                      <m:r>
                        <a:rPr lang="fr-FR" b="1" i="1">
                          <a:latin typeface="Cambria Math" charset="0"/>
                        </a:rPr>
                        <m:t>𝑺𝒚</m:t>
                      </m:r>
                      <m:r>
                        <a:rPr lang="fr-FR" i="0">
                          <a:latin typeface="Cambria Math" charset="0"/>
                        </a:rPr>
                        <m:t>+</m:t>
                      </m:r>
                      <m:r>
                        <a:rPr lang="fr-FR" i="1">
                          <a:latin typeface="Cambria Math" charset="0"/>
                        </a:rPr>
                        <m:t>𝑇</m:t>
                      </m:r>
                      <m:r>
                        <a:rPr lang="fr-FR" i="0">
                          <a:latin typeface="Cambria Math" charset="0"/>
                        </a:rPr>
                        <m:t>1+</m:t>
                      </m:r>
                      <m:r>
                        <a:rPr lang="fr-FR" i="1">
                          <a:latin typeface="Cambria Math" charset="0"/>
                        </a:rPr>
                        <m:t>𝑇</m:t>
                      </m:r>
                      <m:r>
                        <a:rPr lang="fr-FR" i="0">
                          <a:latin typeface="Cambria Math" charset="0"/>
                        </a:rPr>
                        <m:t>2+</m:t>
                      </m:r>
                      <m:r>
                        <a:rPr lang="fr-FR" i="1">
                          <a:latin typeface="Cambria Math" charset="0"/>
                        </a:rPr>
                        <m:t>𝑇</m:t>
                      </m:r>
                      <m:r>
                        <a:rPr lang="fr-FR" i="0">
                          <a:latin typeface="Cambria Math" charset="0"/>
                        </a:rPr>
                        <m:t>3 </m:t>
                      </m:r>
                    </m:oMath>
                  </m:oMathPara>
                </a14:m>
                <a:endParaRPr lang="fr-FR" dirty="0"/>
              </a:p>
            </p:txBody>
          </p:sp>
        </mc:Choice>
        <mc:Fallback xmlns="">
          <p:sp>
            <p:nvSpPr>
              <p:cNvPr id="11" name="Rectangle 10"/>
              <p:cNvSpPr>
                <a:spLocks noRot="1" noChangeAspect="1" noMove="1" noResize="1" noEditPoints="1" noAdjustHandles="1" noChangeArrowheads="1" noChangeShapeType="1" noTextEdit="1"/>
              </p:cNvSpPr>
              <p:nvPr/>
            </p:nvSpPr>
            <p:spPr>
              <a:xfrm>
                <a:off x="1195126" y="2204864"/>
                <a:ext cx="3370858" cy="369332"/>
              </a:xfrm>
              <a:prstGeom prst="rect">
                <a:avLst/>
              </a:prstGeom>
              <a:blipFill rotWithShape="0">
                <a:blip r:embed="rId3"/>
                <a:stretch>
                  <a:fillRect t="-98333" b="-123333"/>
                </a:stretch>
              </a:blipFill>
            </p:spPr>
            <p:txBody>
              <a:bodyPr/>
              <a:lstStyle/>
              <a:p>
                <a:r>
                  <a:rPr lang="fr-FR">
                    <a:noFill/>
                  </a:rPr>
                  <a:t> </a:t>
                </a:r>
              </a:p>
            </p:txBody>
          </p:sp>
        </mc:Fallback>
      </mc:AlternateContent>
      <p:sp>
        <p:nvSpPr>
          <p:cNvPr id="12" name="Rectangle 11"/>
          <p:cNvSpPr/>
          <p:nvPr/>
        </p:nvSpPr>
        <p:spPr>
          <a:xfrm>
            <a:off x="4580791" y="2060848"/>
            <a:ext cx="6096000" cy="646331"/>
          </a:xfrm>
          <a:prstGeom prst="rect">
            <a:avLst/>
          </a:prstGeom>
        </p:spPr>
        <p:txBody>
          <a:bodyPr>
            <a:spAutoFit/>
          </a:bodyPr>
          <a:lstStyle/>
          <a:p>
            <a:pPr algn="ctr"/>
            <a:r>
              <a:rPr lang="fr-FR" dirty="0" smtClean="0">
                <a:latin typeface="Cambria Math" charset="0"/>
                <a:ea typeface="Cambria Math" charset="0"/>
                <a:cs typeface="Cambria Math" charset="0"/>
              </a:rPr>
              <a:t>T1: état </a:t>
            </a:r>
            <a:r>
              <a:rPr lang="fr-FR" dirty="0">
                <a:latin typeface="Cambria Math" charset="0"/>
                <a:ea typeface="Cambria Math" charset="0"/>
                <a:cs typeface="Cambria Math" charset="0"/>
              </a:rPr>
              <a:t>moyen, </a:t>
            </a:r>
            <a:r>
              <a:rPr lang="fr-FR" dirty="0" smtClean="0">
                <a:latin typeface="Cambria Math" charset="0"/>
                <a:ea typeface="Cambria Math" charset="0"/>
                <a:cs typeface="Cambria Math" charset="0"/>
              </a:rPr>
              <a:t>T2: variabilité </a:t>
            </a:r>
            <a:r>
              <a:rPr lang="fr-FR" dirty="0">
                <a:latin typeface="Cambria Math" charset="0"/>
                <a:ea typeface="Cambria Math" charset="0"/>
                <a:cs typeface="Cambria Math" charset="0"/>
              </a:rPr>
              <a:t>interannuelle, </a:t>
            </a:r>
            <a:endParaRPr lang="fr-FR" dirty="0" smtClean="0">
              <a:latin typeface="Cambria Math" charset="0"/>
              <a:ea typeface="Cambria Math" charset="0"/>
              <a:cs typeface="Cambria Math" charset="0"/>
            </a:endParaRPr>
          </a:p>
          <a:p>
            <a:pPr algn="ctr"/>
            <a:r>
              <a:rPr lang="fr-FR" dirty="0" smtClean="0">
                <a:latin typeface="Cambria Math" charset="0"/>
                <a:ea typeface="Cambria Math" charset="0"/>
                <a:cs typeface="Cambria Math" charset="0"/>
              </a:rPr>
              <a:t>T3: cycle saisonnier, </a:t>
            </a:r>
            <a:r>
              <a:rPr lang="fr-FR" b="1" dirty="0" err="1" smtClean="0">
                <a:latin typeface="Cambria Math" charset="0"/>
                <a:ea typeface="Cambria Math" charset="0"/>
                <a:cs typeface="Cambria Math" charset="0"/>
              </a:rPr>
              <a:t>Sy</a:t>
            </a:r>
            <a:r>
              <a:rPr lang="fr-FR" dirty="0" smtClean="0">
                <a:latin typeface="Cambria Math" charset="0"/>
                <a:ea typeface="Cambria Math" charset="0"/>
                <a:cs typeface="Cambria Math" charset="0"/>
              </a:rPr>
              <a:t>: variation </a:t>
            </a:r>
            <a:r>
              <a:rPr lang="fr-FR" dirty="0">
                <a:latin typeface="Cambria Math" charset="0"/>
                <a:ea typeface="Cambria Math" charset="0"/>
                <a:cs typeface="Cambria Math" charset="0"/>
              </a:rPr>
              <a:t>synoptique </a:t>
            </a:r>
          </a:p>
        </p:txBody>
      </p:sp>
      <p:pic>
        <p:nvPicPr>
          <p:cNvPr id="13" name="Image 12"/>
          <p:cNvPicPr/>
          <p:nvPr/>
        </p:nvPicPr>
        <p:blipFill>
          <a:blip r:embed="rId4" cstate="print">
            <a:extLst>
              <a:ext uri="{28A0092B-C50C-407E-A947-70E740481C1C}">
                <a14:useLocalDpi xmlns:a14="http://schemas.microsoft.com/office/drawing/2010/main" val="0"/>
              </a:ext>
            </a:extLst>
          </a:blip>
          <a:stretch>
            <a:fillRect/>
          </a:stretch>
        </p:blipFill>
        <p:spPr>
          <a:xfrm>
            <a:off x="7026442" y="3482006"/>
            <a:ext cx="2723201" cy="1066801"/>
          </a:xfrm>
          <a:prstGeom prst="rect">
            <a:avLst/>
          </a:prstGeom>
        </p:spPr>
      </p:pic>
      <p:sp>
        <p:nvSpPr>
          <p:cNvPr id="14" name="Espace réservé du contenu 2"/>
          <p:cNvSpPr>
            <a:spLocks noGrp="1"/>
          </p:cNvSpPr>
          <p:nvPr>
            <p:ph idx="1"/>
          </p:nvPr>
        </p:nvSpPr>
        <p:spPr>
          <a:xfrm>
            <a:off x="600544" y="1556793"/>
            <a:ext cx="10990911" cy="4536504"/>
          </a:xfrm>
        </p:spPr>
        <p:txBody>
          <a:bodyPr>
            <a:noAutofit/>
          </a:bodyPr>
          <a:lstStyle/>
          <a:p>
            <a:pPr algn="just"/>
            <a:r>
              <a:rPr lang="fr-FR" sz="2000" dirty="0" smtClean="0">
                <a:latin typeface="Arial" charset="0"/>
                <a:ea typeface="Arial" charset="0"/>
                <a:cs typeface="Arial" charset="0"/>
              </a:rPr>
              <a:t>État moyen du climat / variabilité interne / séquence synoptique (données journalières filtrées)</a:t>
            </a:r>
          </a:p>
          <a:p>
            <a:pPr marL="0" indent="0" algn="just">
              <a:buNone/>
            </a:pPr>
            <a:endParaRPr lang="fr-FR" sz="1600" dirty="0" smtClean="0">
              <a:latin typeface="Arial" charset="0"/>
              <a:ea typeface="Arial" charset="0"/>
              <a:cs typeface="Arial" charset="0"/>
            </a:endParaRPr>
          </a:p>
          <a:p>
            <a:pPr marL="0" indent="0" algn="just">
              <a:buNone/>
            </a:pPr>
            <a:endParaRPr lang="fr-FR" sz="800" dirty="0">
              <a:latin typeface="Arial" charset="0"/>
              <a:ea typeface="Arial" charset="0"/>
              <a:cs typeface="Arial" charset="0"/>
            </a:endParaRPr>
          </a:p>
          <a:p>
            <a:pPr algn="just"/>
            <a:endParaRPr lang="fr-FR" sz="800" dirty="0" smtClean="0">
              <a:latin typeface="Arial" charset="0"/>
              <a:ea typeface="Arial" charset="0"/>
              <a:cs typeface="Arial" charset="0"/>
            </a:endParaRPr>
          </a:p>
          <a:p>
            <a:pPr algn="just"/>
            <a:r>
              <a:rPr lang="fr-FR" sz="2000" dirty="0" smtClean="0">
                <a:latin typeface="Arial" charset="0"/>
                <a:ea typeface="Arial" charset="0"/>
                <a:cs typeface="Arial" charset="0"/>
              </a:rPr>
              <a:t>Décomposition des situations: grandes échelles / petites échelles, saisons, modes de circulations, niveaux verticaux.</a:t>
            </a:r>
          </a:p>
          <a:p>
            <a:pPr marL="0" indent="0" algn="just">
              <a:buNone/>
            </a:pPr>
            <a:endParaRPr lang="fr-FR" sz="800" dirty="0" smtClean="0">
              <a:latin typeface="Arial" charset="0"/>
              <a:ea typeface="Arial" charset="0"/>
              <a:cs typeface="Arial" charset="0"/>
            </a:endParaRPr>
          </a:p>
          <a:p>
            <a:pPr algn="just"/>
            <a:r>
              <a:rPr lang="fr-FR" sz="2000" dirty="0" smtClean="0">
                <a:latin typeface="Arial" charset="0"/>
                <a:ea typeface="Arial" charset="0"/>
                <a:cs typeface="Arial" charset="0"/>
              </a:rPr>
              <a:t>Ressemblance spatiale (coefficient de corrélation)</a:t>
            </a:r>
          </a:p>
          <a:p>
            <a:pPr algn="just"/>
            <a:r>
              <a:rPr lang="fr-FR" sz="2000" dirty="0" smtClean="0">
                <a:latin typeface="Arial" charset="0"/>
                <a:ea typeface="Arial" charset="0"/>
                <a:cs typeface="Arial" charset="0"/>
              </a:rPr>
              <a:t>Reproduction temporelle (évolution au temps)</a:t>
            </a:r>
          </a:p>
          <a:p>
            <a:pPr marL="0" indent="0" algn="just">
              <a:buNone/>
            </a:pPr>
            <a:endParaRPr lang="fr-FR" sz="800" dirty="0" smtClean="0">
              <a:latin typeface="Arial" charset="0"/>
              <a:ea typeface="Arial" charset="0"/>
              <a:cs typeface="Arial" charset="0"/>
            </a:endParaRPr>
          </a:p>
          <a:p>
            <a:pPr algn="just"/>
            <a:r>
              <a:rPr lang="fr-FR" sz="2000" dirty="0" smtClean="0">
                <a:latin typeface="Arial" charset="0"/>
                <a:ea typeface="Arial" charset="0"/>
                <a:cs typeface="Arial" charset="0"/>
              </a:rPr>
              <a:t>Analyse de la décomposition orthogonale aux valeurs propres (EOF): analyser les structures spatiales / méthode de classification afin d’étudier la concomitance à l’échelle temporelle</a:t>
            </a:r>
          </a:p>
          <a:p>
            <a:pPr algn="just"/>
            <a:endParaRPr lang="fr-FR" sz="800" dirty="0">
              <a:latin typeface="Arial" charset="0"/>
              <a:ea typeface="Arial" charset="0"/>
              <a:cs typeface="Arial" charset="0"/>
            </a:endParaRPr>
          </a:p>
          <a:p>
            <a:pPr algn="just"/>
            <a:r>
              <a:rPr lang="fr-FR" sz="2000" dirty="0" smtClean="0">
                <a:latin typeface="Arial" charset="0"/>
                <a:ea typeface="Arial" charset="0"/>
                <a:cs typeface="Arial" charset="0"/>
              </a:rPr>
              <a:t>Relation entre le forçage externe du GCM et la ressemblance interne entre le RCM et le GCM</a:t>
            </a:r>
            <a:endParaRPr lang="fr-FR" sz="2000" dirty="0">
              <a:latin typeface="Arial" charset="0"/>
              <a:ea typeface="Arial" charset="0"/>
              <a:cs typeface="Arial" charset="0"/>
            </a:endParaRPr>
          </a:p>
        </p:txBody>
      </p:sp>
    </p:spTree>
    <p:extLst>
      <p:ext uri="{BB962C8B-B14F-4D97-AF65-F5344CB8AC3E}">
        <p14:creationId xmlns:p14="http://schemas.microsoft.com/office/powerpoint/2010/main" val="14487752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260648"/>
            <a:ext cx="10515600" cy="706974"/>
          </a:xfrm>
        </p:spPr>
        <p:txBody>
          <a:bodyPr>
            <a:normAutofit/>
          </a:bodyPr>
          <a:lstStyle/>
          <a:p>
            <a:r>
              <a:rPr lang="fr-FR" sz="4000" dirty="0" smtClean="0">
                <a:solidFill>
                  <a:srgbClr val="002060"/>
                </a:solidFill>
                <a:latin typeface="Arial" charset="0"/>
                <a:ea typeface="Arial" charset="0"/>
                <a:cs typeface="Arial" charset="0"/>
              </a:rPr>
              <a:t>Méthodologies</a:t>
            </a:r>
            <a:endParaRPr lang="fr-FR" sz="4000" dirty="0">
              <a:solidFill>
                <a:srgbClr val="002060"/>
              </a:solidFill>
              <a:latin typeface="Arial" charset="0"/>
              <a:ea typeface="Arial" charset="0"/>
              <a:cs typeface="Arial" charset="0"/>
            </a:endParaRPr>
          </a:p>
        </p:txBody>
      </p:sp>
      <p:sp>
        <p:nvSpPr>
          <p:cNvPr id="4" name="Espace réservé du numéro de diapositive 3"/>
          <p:cNvSpPr>
            <a:spLocks noGrp="1"/>
          </p:cNvSpPr>
          <p:nvPr>
            <p:ph type="sldNum" sz="quarter" idx="12"/>
          </p:nvPr>
        </p:nvSpPr>
        <p:spPr>
          <a:xfrm>
            <a:off x="4724400" y="6360478"/>
            <a:ext cx="2743200" cy="365125"/>
          </a:xfrm>
          <a:solidFill>
            <a:schemeClr val="bg1"/>
          </a:solidFill>
        </p:spPr>
        <p:txBody>
          <a:bodyPr/>
          <a:lstStyle/>
          <a:p>
            <a:pPr algn="ctr"/>
            <a:fld id="{B57958EC-158C-E94D-917B-4C9C6B5D1B55}" type="slidenum">
              <a:rPr lang="fr-FR" sz="1600" b="1" smtClean="0">
                <a:solidFill>
                  <a:schemeClr val="accent1">
                    <a:lumMod val="60000"/>
                    <a:lumOff val="40000"/>
                  </a:schemeClr>
                </a:solidFill>
                <a:latin typeface="Arial" charset="0"/>
                <a:ea typeface="Arial" charset="0"/>
                <a:cs typeface="Arial" charset="0"/>
              </a:rPr>
              <a:pPr algn="ctr"/>
              <a:t>18</a:t>
            </a:fld>
            <a:r>
              <a:rPr lang="fr-FR" sz="1600" dirty="0" smtClean="0">
                <a:solidFill>
                  <a:schemeClr val="accent1">
                    <a:lumMod val="60000"/>
                    <a:lumOff val="40000"/>
                  </a:schemeClr>
                </a:solidFill>
                <a:latin typeface="Arial" charset="0"/>
                <a:ea typeface="Arial" charset="0"/>
                <a:cs typeface="Arial" charset="0"/>
              </a:rPr>
              <a:t>/xx</a:t>
            </a:r>
            <a:endParaRPr lang="fr-FR" sz="1600" dirty="0">
              <a:solidFill>
                <a:schemeClr val="accent1">
                  <a:lumMod val="60000"/>
                  <a:lumOff val="40000"/>
                </a:schemeClr>
              </a:solidFill>
              <a:latin typeface="Arial" charset="0"/>
              <a:ea typeface="Arial" charset="0"/>
              <a:cs typeface="Arial" charset="0"/>
            </a:endParaRPr>
          </a:p>
        </p:txBody>
      </p:sp>
      <p:sp>
        <p:nvSpPr>
          <p:cNvPr id="17" name="Espace réservé du numéro de diapositive 3"/>
          <p:cNvSpPr txBox="1">
            <a:spLocks/>
          </p:cNvSpPr>
          <p:nvPr/>
        </p:nvSpPr>
        <p:spPr>
          <a:xfrm>
            <a:off x="9429145" y="6360477"/>
            <a:ext cx="2743200" cy="365125"/>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smtClean="0">
                <a:solidFill>
                  <a:schemeClr val="accent1">
                    <a:lumMod val="60000"/>
                    <a:lumOff val="40000"/>
                  </a:schemeClr>
                </a:solidFill>
                <a:latin typeface="Arial" charset="0"/>
                <a:ea typeface="Arial" charset="0"/>
                <a:cs typeface="Arial" charset="0"/>
              </a:rPr>
              <a:t>29 novembre 2017</a:t>
            </a:r>
            <a:r>
              <a:rPr lang="fr-FR" sz="1400" dirty="0" smtClean="0">
                <a:solidFill>
                  <a:schemeClr val="accent1">
                    <a:lumMod val="75000"/>
                  </a:schemeClr>
                </a:solidFill>
                <a:latin typeface="Arial" charset="0"/>
                <a:ea typeface="Arial" charset="0"/>
                <a:cs typeface="Arial" charset="0"/>
              </a:rPr>
              <a:t> </a:t>
            </a:r>
            <a:endParaRPr lang="fr-FR" sz="1400" dirty="0">
              <a:solidFill>
                <a:schemeClr val="accent1">
                  <a:lumMod val="40000"/>
                  <a:lumOff val="60000"/>
                </a:schemeClr>
              </a:solidFill>
              <a:latin typeface="Arial" charset="0"/>
              <a:ea typeface="Arial" charset="0"/>
              <a:cs typeface="Arial" charset="0"/>
            </a:endParaRPr>
          </a:p>
        </p:txBody>
      </p:sp>
      <p:sp>
        <p:nvSpPr>
          <p:cNvPr id="18" name="Espace réservé du numéro de diapositive 3"/>
          <p:cNvSpPr txBox="1">
            <a:spLocks/>
          </p:cNvSpPr>
          <p:nvPr/>
        </p:nvSpPr>
        <p:spPr>
          <a:xfrm>
            <a:off x="26123" y="6280764"/>
            <a:ext cx="3549597" cy="492438"/>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sz="1400" cap="all" dirty="0" smtClean="0">
                <a:solidFill>
                  <a:schemeClr val="accent1">
                    <a:lumMod val="60000"/>
                    <a:lumOff val="40000"/>
                  </a:schemeClr>
                </a:solidFill>
                <a:latin typeface="Arial" charset="0"/>
                <a:ea typeface="Arial" charset="0"/>
                <a:cs typeface="Arial" charset="0"/>
              </a:rPr>
              <a:t>Thèse: Régionalisation du climat avec le modèle LMDz</a:t>
            </a:r>
            <a:r>
              <a:rPr lang="fr-FR" sz="1400" cap="all" dirty="0" smtClean="0">
                <a:solidFill>
                  <a:schemeClr val="accent1">
                    <a:lumMod val="75000"/>
                  </a:schemeClr>
                </a:solidFill>
                <a:latin typeface="Arial" charset="0"/>
                <a:ea typeface="Arial" charset="0"/>
                <a:cs typeface="Arial" charset="0"/>
              </a:rPr>
              <a:t> </a:t>
            </a:r>
            <a:endParaRPr lang="fr-FR" sz="1400" cap="all" dirty="0">
              <a:solidFill>
                <a:schemeClr val="accent1">
                  <a:lumMod val="40000"/>
                  <a:lumOff val="60000"/>
                </a:schemeClr>
              </a:solidFill>
              <a:latin typeface="Arial" charset="0"/>
              <a:ea typeface="Arial" charset="0"/>
              <a:cs typeface="Arial" charset="0"/>
            </a:endParaRPr>
          </a:p>
        </p:txBody>
      </p:sp>
      <p:sp>
        <p:nvSpPr>
          <p:cNvPr id="9" name="Titre 1"/>
          <p:cNvSpPr txBox="1">
            <a:spLocks/>
          </p:cNvSpPr>
          <p:nvPr/>
        </p:nvSpPr>
        <p:spPr>
          <a:xfrm>
            <a:off x="839416" y="836712"/>
            <a:ext cx="10515600" cy="5760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dirty="0" smtClean="0">
                <a:solidFill>
                  <a:schemeClr val="accent1">
                    <a:lumMod val="50000"/>
                  </a:schemeClr>
                </a:solidFill>
                <a:latin typeface="Arial" charset="0"/>
                <a:ea typeface="Arial" charset="0"/>
                <a:cs typeface="Arial" charset="0"/>
              </a:rPr>
              <a:t>Analyses statistiques</a:t>
            </a:r>
            <a:endParaRPr lang="fr-FR" sz="3200" dirty="0">
              <a:solidFill>
                <a:schemeClr val="accent1">
                  <a:lumMod val="50000"/>
                </a:schemeClr>
              </a:solidFill>
              <a:latin typeface="Arial" charset="0"/>
              <a:ea typeface="Arial" charset="0"/>
              <a:cs typeface="Arial" charset="0"/>
            </a:endParaRPr>
          </a:p>
        </p:txBody>
      </p:sp>
      <p:sp>
        <p:nvSpPr>
          <p:cNvPr id="8" name="ZoneTexte 7"/>
          <p:cNvSpPr txBox="1"/>
          <p:nvPr/>
        </p:nvSpPr>
        <p:spPr>
          <a:xfrm>
            <a:off x="6240016" y="1602666"/>
            <a:ext cx="5400600" cy="1754326"/>
          </a:xfrm>
          <a:prstGeom prst="rect">
            <a:avLst/>
          </a:prstGeom>
          <a:noFill/>
        </p:spPr>
        <p:txBody>
          <a:bodyPr wrap="square" rtlCol="0">
            <a:spAutoFit/>
          </a:bodyPr>
          <a:lstStyle/>
          <a:p>
            <a:pPr algn="just"/>
            <a:r>
              <a:rPr lang="fr-FR" sz="2400" dirty="0" smtClean="0">
                <a:latin typeface="Arial" charset="0"/>
                <a:ea typeface="Arial" charset="0"/>
                <a:cs typeface="Arial" charset="0"/>
              </a:rPr>
              <a:t>Hiver (</a:t>
            </a:r>
            <a:r>
              <a:rPr lang="fr-FR" sz="2400" b="1" dirty="0" smtClean="0">
                <a:latin typeface="Arial" charset="0"/>
                <a:ea typeface="Arial" charset="0"/>
                <a:cs typeface="Arial" charset="0"/>
              </a:rPr>
              <a:t>DJF</a:t>
            </a:r>
            <a:r>
              <a:rPr lang="fr-FR" sz="2400" dirty="0" smtClean="0">
                <a:latin typeface="Arial" charset="0"/>
                <a:ea typeface="Arial" charset="0"/>
                <a:cs typeface="Arial" charset="0"/>
              </a:rPr>
              <a:t>) : </a:t>
            </a:r>
          </a:p>
          <a:p>
            <a:pPr algn="just"/>
            <a:r>
              <a:rPr lang="fr-FR" sz="2000" dirty="0" smtClean="0">
                <a:latin typeface="Arial" charset="0"/>
                <a:ea typeface="Arial" charset="0"/>
                <a:cs typeface="Arial" charset="0"/>
              </a:rPr>
              <a:t>variabilité proportionnellement la plus faible</a:t>
            </a:r>
          </a:p>
          <a:p>
            <a:pPr algn="just"/>
            <a:r>
              <a:rPr lang="fr-FR" sz="2400" dirty="0" smtClean="0">
                <a:latin typeface="Arial" charset="0"/>
                <a:ea typeface="Arial" charset="0"/>
                <a:cs typeface="Arial" charset="0"/>
              </a:rPr>
              <a:t>Été (</a:t>
            </a:r>
            <a:r>
              <a:rPr lang="fr-FR" sz="2400" b="1" dirty="0" smtClean="0">
                <a:latin typeface="Arial" charset="0"/>
                <a:ea typeface="Arial" charset="0"/>
                <a:cs typeface="Arial" charset="0"/>
              </a:rPr>
              <a:t>JJA</a:t>
            </a:r>
            <a:r>
              <a:rPr lang="fr-FR" sz="2400" dirty="0" smtClean="0">
                <a:latin typeface="Arial" charset="0"/>
                <a:ea typeface="Arial" charset="0"/>
                <a:cs typeface="Arial" charset="0"/>
              </a:rPr>
              <a:t>) : </a:t>
            </a:r>
          </a:p>
          <a:p>
            <a:pPr algn="just"/>
            <a:r>
              <a:rPr lang="fr-FR" sz="2000" dirty="0" smtClean="0">
                <a:latin typeface="Arial" charset="0"/>
                <a:ea typeface="Arial" charset="0"/>
                <a:cs typeface="Arial" charset="0"/>
              </a:rPr>
              <a:t>processus locaux les plus forts, forte variabilité interne</a:t>
            </a:r>
            <a:endParaRPr lang="fr-FR" sz="2000" dirty="0">
              <a:latin typeface="Arial" charset="0"/>
              <a:ea typeface="Arial" charset="0"/>
              <a:cs typeface="Arial" charset="0"/>
            </a:endParaRPr>
          </a:p>
        </p:txBody>
      </p:sp>
      <p:sp>
        <p:nvSpPr>
          <p:cNvPr id="15" name="ZoneTexte 14"/>
          <p:cNvSpPr txBox="1"/>
          <p:nvPr/>
        </p:nvSpPr>
        <p:spPr>
          <a:xfrm>
            <a:off x="6023992" y="4062318"/>
            <a:ext cx="3744416" cy="707886"/>
          </a:xfrm>
          <a:prstGeom prst="rect">
            <a:avLst/>
          </a:prstGeom>
          <a:noFill/>
        </p:spPr>
        <p:txBody>
          <a:bodyPr wrap="square" rtlCol="0">
            <a:spAutoFit/>
          </a:bodyPr>
          <a:lstStyle/>
          <a:p>
            <a:pPr algn="ctr"/>
            <a:r>
              <a:rPr lang="fr-FR" sz="2000" dirty="0" smtClean="0">
                <a:latin typeface="Arial" charset="0"/>
                <a:ea typeface="Arial" charset="0"/>
                <a:cs typeface="Arial" charset="0"/>
              </a:rPr>
              <a:t>Température à 2 mètres (T2M)</a:t>
            </a:r>
          </a:p>
          <a:p>
            <a:pPr algn="ctr"/>
            <a:r>
              <a:rPr lang="fr-FR" sz="2000" dirty="0" err="1" smtClean="0">
                <a:latin typeface="Arial" charset="0"/>
                <a:ea typeface="Arial" charset="0"/>
                <a:cs typeface="Arial" charset="0"/>
              </a:rPr>
              <a:t>Géopotentiel</a:t>
            </a:r>
            <a:r>
              <a:rPr lang="fr-FR" sz="2000" dirty="0" smtClean="0">
                <a:latin typeface="Arial" charset="0"/>
                <a:ea typeface="Arial" charset="0"/>
                <a:cs typeface="Arial" charset="0"/>
              </a:rPr>
              <a:t> à 500 </a:t>
            </a:r>
            <a:r>
              <a:rPr lang="fr-FR" sz="2000" dirty="0" err="1" smtClean="0">
                <a:latin typeface="Arial" charset="0"/>
                <a:ea typeface="Arial" charset="0"/>
                <a:cs typeface="Arial" charset="0"/>
              </a:rPr>
              <a:t>hPa</a:t>
            </a:r>
            <a:r>
              <a:rPr lang="fr-FR" sz="2000" dirty="0" smtClean="0">
                <a:latin typeface="Arial" charset="0"/>
                <a:ea typeface="Arial" charset="0"/>
                <a:cs typeface="Arial" charset="0"/>
              </a:rPr>
              <a:t> (Z500)</a:t>
            </a:r>
          </a:p>
        </p:txBody>
      </p:sp>
      <p:pic>
        <p:nvPicPr>
          <p:cNvPr id="16" name="Image 15"/>
          <p:cNvPicPr/>
          <p:nvPr/>
        </p:nvPicPr>
        <p:blipFill>
          <a:blip r:embed="rId3" cstate="print">
            <a:extLst>
              <a:ext uri="{28A0092B-C50C-407E-A947-70E740481C1C}">
                <a14:useLocalDpi xmlns:a14="http://schemas.microsoft.com/office/drawing/2010/main" val="0"/>
              </a:ext>
            </a:extLst>
          </a:blip>
          <a:stretch>
            <a:fillRect/>
          </a:stretch>
        </p:blipFill>
        <p:spPr>
          <a:xfrm>
            <a:off x="623392" y="2090465"/>
            <a:ext cx="4320480" cy="3592324"/>
          </a:xfrm>
          <a:prstGeom prst="rect">
            <a:avLst/>
          </a:prstGeom>
        </p:spPr>
      </p:pic>
      <p:sp>
        <p:nvSpPr>
          <p:cNvPr id="5" name="ZoneTexte 4"/>
          <p:cNvSpPr txBox="1"/>
          <p:nvPr/>
        </p:nvSpPr>
        <p:spPr>
          <a:xfrm>
            <a:off x="623392" y="1628800"/>
            <a:ext cx="4320480" cy="461665"/>
          </a:xfrm>
          <a:prstGeom prst="rect">
            <a:avLst/>
          </a:prstGeom>
          <a:noFill/>
        </p:spPr>
        <p:txBody>
          <a:bodyPr wrap="square" rtlCol="0">
            <a:spAutoFit/>
          </a:bodyPr>
          <a:lstStyle/>
          <a:p>
            <a:pPr algn="ctr"/>
            <a:r>
              <a:rPr lang="fr-FR" sz="2400" smtClean="0">
                <a:latin typeface="Arial" charset="0"/>
                <a:ea typeface="Arial" charset="0"/>
                <a:cs typeface="Arial" charset="0"/>
              </a:rPr>
              <a:t>Description du box-plot</a:t>
            </a:r>
            <a:endParaRPr lang="fr-FR" sz="2400" dirty="0">
              <a:latin typeface="Arial" charset="0"/>
              <a:ea typeface="Arial" charset="0"/>
              <a:cs typeface="Arial" charset="0"/>
            </a:endParaRPr>
          </a:p>
        </p:txBody>
      </p:sp>
      <p:sp>
        <p:nvSpPr>
          <p:cNvPr id="6" name="Flèche vers la droite 5"/>
          <p:cNvSpPr/>
          <p:nvPr/>
        </p:nvSpPr>
        <p:spPr>
          <a:xfrm>
            <a:off x="9696400" y="4293096"/>
            <a:ext cx="504056" cy="236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10200456" y="4062318"/>
            <a:ext cx="1991544" cy="707886"/>
          </a:xfrm>
          <a:prstGeom prst="rect">
            <a:avLst/>
          </a:prstGeom>
          <a:noFill/>
        </p:spPr>
        <p:txBody>
          <a:bodyPr wrap="square" rtlCol="0">
            <a:spAutoFit/>
          </a:bodyPr>
          <a:lstStyle/>
          <a:p>
            <a:pPr algn="ctr"/>
            <a:r>
              <a:rPr lang="fr-FR" sz="2000">
                <a:latin typeface="Arial" charset="0"/>
                <a:ea typeface="Arial" charset="0"/>
                <a:cs typeface="Arial" charset="0"/>
              </a:rPr>
              <a:t>C</a:t>
            </a:r>
            <a:r>
              <a:rPr lang="fr-FR" sz="2000" smtClean="0">
                <a:latin typeface="Arial" charset="0"/>
                <a:ea typeface="Arial" charset="0"/>
                <a:cs typeface="Arial" charset="0"/>
              </a:rPr>
              <a:t>irculations </a:t>
            </a:r>
            <a:r>
              <a:rPr lang="fr-FR" sz="2000" dirty="0" smtClean="0">
                <a:latin typeface="Arial" charset="0"/>
                <a:ea typeface="Arial" charset="0"/>
                <a:cs typeface="Arial" charset="0"/>
              </a:rPr>
              <a:t>atmosphériques</a:t>
            </a:r>
            <a:endParaRPr lang="fr-FR" sz="2000" dirty="0">
              <a:latin typeface="Arial" charset="0"/>
              <a:ea typeface="Arial" charset="0"/>
              <a:cs typeface="Arial" charset="0"/>
            </a:endParaRPr>
          </a:p>
        </p:txBody>
      </p:sp>
    </p:spTree>
    <p:extLst>
      <p:ext uri="{BB962C8B-B14F-4D97-AF65-F5344CB8AC3E}">
        <p14:creationId xmlns:p14="http://schemas.microsoft.com/office/powerpoint/2010/main" val="9182603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pattFill prst="pct90">
          <a:fgClr>
            <a:schemeClr val="accent1"/>
          </a:fgClr>
          <a:bgClr>
            <a:schemeClr val="bg1"/>
          </a:bgClr>
        </a:patt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smtClean="0">
                <a:solidFill>
                  <a:schemeClr val="bg1"/>
                </a:solidFill>
                <a:latin typeface="Arial" charset="0"/>
                <a:ea typeface="Arial" charset="0"/>
                <a:cs typeface="Arial" charset="0"/>
              </a:rPr>
              <a:t>Plan Général</a:t>
            </a:r>
            <a:endParaRPr lang="fr-FR" sz="4000" dirty="0">
              <a:solidFill>
                <a:schemeClr val="bg1"/>
              </a:solidFill>
              <a:latin typeface="Arial" charset="0"/>
              <a:ea typeface="Arial" charset="0"/>
              <a:cs typeface="Arial" charset="0"/>
            </a:endParaRPr>
          </a:p>
        </p:txBody>
      </p:sp>
      <p:sp>
        <p:nvSpPr>
          <p:cNvPr id="3" name="Espace réservé du contenu 2"/>
          <p:cNvSpPr>
            <a:spLocks noGrp="1"/>
          </p:cNvSpPr>
          <p:nvPr>
            <p:ph idx="1"/>
          </p:nvPr>
        </p:nvSpPr>
        <p:spPr/>
        <p:txBody>
          <a:bodyPr/>
          <a:lstStyle/>
          <a:p>
            <a:pPr marL="0" indent="0">
              <a:buNone/>
            </a:pPr>
            <a:r>
              <a:rPr lang="fr-FR" dirty="0" smtClean="0">
                <a:solidFill>
                  <a:schemeClr val="bg1"/>
                </a:solidFill>
                <a:latin typeface="Arial" charset="0"/>
                <a:ea typeface="Arial" charset="0"/>
                <a:cs typeface="Arial" charset="0"/>
              </a:rPr>
              <a:t>I TWN versus OWN dans « DS-300-to-100 »</a:t>
            </a:r>
          </a:p>
          <a:p>
            <a:pPr marL="0" indent="0">
              <a:buNone/>
            </a:pPr>
            <a:endParaRPr lang="fr-FR" dirty="0">
              <a:solidFill>
                <a:schemeClr val="bg1"/>
              </a:solidFill>
              <a:latin typeface="Arial" charset="0"/>
              <a:ea typeface="Arial" charset="0"/>
              <a:cs typeface="Arial" charset="0"/>
            </a:endParaRPr>
          </a:p>
          <a:p>
            <a:pPr marL="0" indent="0">
              <a:buNone/>
            </a:pPr>
            <a:r>
              <a:rPr lang="fr-FR" dirty="0" smtClean="0">
                <a:solidFill>
                  <a:schemeClr val="bg1"/>
                </a:solidFill>
                <a:latin typeface="Arial" charset="0"/>
                <a:ea typeface="Arial" charset="0"/>
                <a:cs typeface="Arial" charset="0"/>
              </a:rPr>
              <a:t>II Évaluation de la procédure de relaxation newtonienne  dans « DS-300-to-300 »</a:t>
            </a:r>
          </a:p>
          <a:p>
            <a:pPr marL="0" indent="0">
              <a:buNone/>
            </a:pPr>
            <a:endParaRPr lang="fr-FR" dirty="0">
              <a:solidFill>
                <a:schemeClr val="bg1"/>
              </a:solidFill>
              <a:latin typeface="Arial" charset="0"/>
              <a:ea typeface="Arial" charset="0"/>
              <a:cs typeface="Arial" charset="0"/>
            </a:endParaRPr>
          </a:p>
          <a:p>
            <a:pPr marL="0" indent="0">
              <a:buNone/>
            </a:pPr>
            <a:r>
              <a:rPr lang="fr-FR" dirty="0" smtClean="0">
                <a:solidFill>
                  <a:schemeClr val="bg1"/>
                </a:solidFill>
                <a:latin typeface="Arial" charset="0"/>
                <a:ea typeface="Arial" charset="0"/>
                <a:cs typeface="Arial" charset="0"/>
              </a:rPr>
              <a:t>III Comparaison entre « DS-300-to-100 » et « DS-300-to-300 » : effet de raffinement de maille</a:t>
            </a:r>
          </a:p>
          <a:p>
            <a:pPr marL="0" indent="0">
              <a:buNone/>
            </a:pPr>
            <a:endParaRPr lang="fr-FR" dirty="0">
              <a:solidFill>
                <a:schemeClr val="bg1"/>
              </a:solidFill>
              <a:latin typeface="Arial" charset="0"/>
              <a:ea typeface="Arial" charset="0"/>
              <a:cs typeface="Arial" charset="0"/>
            </a:endParaRPr>
          </a:p>
          <a:p>
            <a:pPr marL="0" indent="0">
              <a:buNone/>
            </a:pPr>
            <a:r>
              <a:rPr lang="fr-FR" dirty="0" smtClean="0">
                <a:solidFill>
                  <a:schemeClr val="bg1"/>
                </a:solidFill>
                <a:latin typeface="Arial" charset="0"/>
                <a:ea typeface="Arial" charset="0"/>
                <a:cs typeface="Arial" charset="0"/>
              </a:rPr>
              <a:t>IV Conclusions et perspectives</a:t>
            </a:r>
          </a:p>
        </p:txBody>
      </p:sp>
      <p:sp>
        <p:nvSpPr>
          <p:cNvPr id="4" name="Espace réservé du numéro de diapositive 3"/>
          <p:cNvSpPr>
            <a:spLocks noGrp="1"/>
          </p:cNvSpPr>
          <p:nvPr>
            <p:ph type="sldNum" sz="quarter" idx="12"/>
          </p:nvPr>
        </p:nvSpPr>
        <p:spPr/>
        <p:txBody>
          <a:bodyPr/>
          <a:lstStyle/>
          <a:p>
            <a:fld id="{B57958EC-158C-E94D-917B-4C9C6B5D1B55}" type="slidenum">
              <a:rPr lang="fr-FR" smtClean="0"/>
              <a:t>19</a:t>
            </a:fld>
            <a:endParaRPr lang="fr-FR"/>
          </a:p>
        </p:txBody>
      </p:sp>
    </p:spTree>
    <p:extLst>
      <p:ext uri="{BB962C8B-B14F-4D97-AF65-F5344CB8AC3E}">
        <p14:creationId xmlns:p14="http://schemas.microsoft.com/office/powerpoint/2010/main" val="15640411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3"/>
          <a:stretch>
            <a:fillRect/>
          </a:stretch>
        </p:blipFill>
        <p:spPr>
          <a:xfrm>
            <a:off x="6028761" y="1012330"/>
            <a:ext cx="5899887" cy="2722603"/>
          </a:xfrm>
          <a:prstGeom prst="rect">
            <a:avLst/>
          </a:prstGeom>
          <a:effectLst>
            <a:outerShdw blurRad="50800" dist="50800" dir="5400000" algn="ctr" rotWithShape="0">
              <a:srgbClr val="000000">
                <a:alpha val="0"/>
              </a:srgbClr>
            </a:outerShdw>
          </a:effectLst>
        </p:spPr>
      </p:pic>
      <p:pic>
        <p:nvPicPr>
          <p:cNvPr id="10" name="Image 9"/>
          <p:cNvPicPr>
            <a:picLocks noChangeAspect="1"/>
          </p:cNvPicPr>
          <p:nvPr/>
        </p:nvPicPr>
        <p:blipFill>
          <a:blip r:embed="rId4"/>
          <a:stretch>
            <a:fillRect/>
          </a:stretch>
        </p:blipFill>
        <p:spPr>
          <a:xfrm>
            <a:off x="6019969" y="3710218"/>
            <a:ext cx="5908679" cy="2635740"/>
          </a:xfrm>
          <a:prstGeom prst="rect">
            <a:avLst/>
          </a:prstGeom>
        </p:spPr>
      </p:pic>
      <p:sp>
        <p:nvSpPr>
          <p:cNvPr id="4" name="Espace réservé du numéro de diapositive 3"/>
          <p:cNvSpPr>
            <a:spLocks noGrp="1"/>
          </p:cNvSpPr>
          <p:nvPr>
            <p:ph type="sldNum" sz="quarter" idx="12"/>
          </p:nvPr>
        </p:nvSpPr>
        <p:spPr>
          <a:xfrm>
            <a:off x="4724400" y="6360478"/>
            <a:ext cx="2743200" cy="365125"/>
          </a:xfrm>
          <a:solidFill>
            <a:schemeClr val="bg1"/>
          </a:solidFill>
        </p:spPr>
        <p:txBody>
          <a:bodyPr/>
          <a:lstStyle/>
          <a:p>
            <a:pPr algn="ctr"/>
            <a:fld id="{B57958EC-158C-E94D-917B-4C9C6B5D1B55}" type="slidenum">
              <a:rPr lang="fr-FR" sz="1600" b="1" smtClean="0">
                <a:solidFill>
                  <a:schemeClr val="accent1">
                    <a:lumMod val="60000"/>
                    <a:lumOff val="40000"/>
                  </a:schemeClr>
                </a:solidFill>
                <a:latin typeface="Arial" charset="0"/>
                <a:ea typeface="Arial" charset="0"/>
                <a:cs typeface="Arial" charset="0"/>
              </a:rPr>
              <a:pPr algn="ctr"/>
              <a:t>2</a:t>
            </a:fld>
            <a:r>
              <a:rPr lang="fr-FR" sz="1600" dirty="0" smtClean="0">
                <a:solidFill>
                  <a:schemeClr val="accent1">
                    <a:lumMod val="60000"/>
                    <a:lumOff val="40000"/>
                  </a:schemeClr>
                </a:solidFill>
                <a:latin typeface="Arial" charset="0"/>
                <a:ea typeface="Arial" charset="0"/>
                <a:cs typeface="Arial" charset="0"/>
              </a:rPr>
              <a:t>/xx</a:t>
            </a:r>
            <a:endParaRPr lang="fr-FR" sz="1600" dirty="0">
              <a:solidFill>
                <a:schemeClr val="accent1">
                  <a:lumMod val="60000"/>
                  <a:lumOff val="40000"/>
                </a:schemeClr>
              </a:solidFill>
              <a:latin typeface="Arial" charset="0"/>
              <a:ea typeface="Arial" charset="0"/>
              <a:cs typeface="Arial" charset="0"/>
            </a:endParaRPr>
          </a:p>
        </p:txBody>
      </p:sp>
      <p:sp>
        <p:nvSpPr>
          <p:cNvPr id="17" name="Titre 1"/>
          <p:cNvSpPr>
            <a:spLocks noGrp="1"/>
          </p:cNvSpPr>
          <p:nvPr>
            <p:ph type="title"/>
          </p:nvPr>
        </p:nvSpPr>
        <p:spPr>
          <a:xfrm>
            <a:off x="26123" y="68818"/>
            <a:ext cx="12146221" cy="903187"/>
          </a:xfrm>
        </p:spPr>
        <p:txBody>
          <a:bodyPr>
            <a:noAutofit/>
          </a:bodyPr>
          <a:lstStyle/>
          <a:p>
            <a:r>
              <a:rPr lang="fr-FR" sz="4000" dirty="0" smtClean="0">
                <a:solidFill>
                  <a:srgbClr val="002060"/>
                </a:solidFill>
                <a:latin typeface="Arial" charset="0"/>
                <a:ea typeface="Arial" charset="0"/>
                <a:cs typeface="Arial" charset="0"/>
              </a:rPr>
              <a:t>Évolution récente de la température de surface</a:t>
            </a:r>
            <a:endParaRPr lang="fr-FR" sz="4000" dirty="0">
              <a:solidFill>
                <a:srgbClr val="002060"/>
              </a:solidFill>
              <a:latin typeface="Arial" charset="0"/>
              <a:ea typeface="Arial" charset="0"/>
              <a:cs typeface="Arial" charset="0"/>
            </a:endParaRPr>
          </a:p>
        </p:txBody>
      </p:sp>
      <p:sp>
        <p:nvSpPr>
          <p:cNvPr id="35" name="Espace réservé du numéro de diapositive 3"/>
          <p:cNvSpPr txBox="1">
            <a:spLocks/>
          </p:cNvSpPr>
          <p:nvPr/>
        </p:nvSpPr>
        <p:spPr>
          <a:xfrm>
            <a:off x="9429145" y="6360477"/>
            <a:ext cx="2743200" cy="365125"/>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smtClean="0">
                <a:solidFill>
                  <a:schemeClr val="accent1">
                    <a:lumMod val="60000"/>
                    <a:lumOff val="40000"/>
                  </a:schemeClr>
                </a:solidFill>
                <a:latin typeface="Arial" charset="0"/>
                <a:ea typeface="Arial" charset="0"/>
                <a:cs typeface="Arial" charset="0"/>
              </a:rPr>
              <a:t>29 novembre 2017</a:t>
            </a:r>
            <a:r>
              <a:rPr lang="fr-FR" sz="1400" dirty="0" smtClean="0">
                <a:solidFill>
                  <a:schemeClr val="accent1">
                    <a:lumMod val="75000"/>
                  </a:schemeClr>
                </a:solidFill>
                <a:latin typeface="Arial" charset="0"/>
                <a:ea typeface="Arial" charset="0"/>
                <a:cs typeface="Arial" charset="0"/>
              </a:rPr>
              <a:t> </a:t>
            </a:r>
            <a:endParaRPr lang="fr-FR" sz="1400" dirty="0">
              <a:solidFill>
                <a:schemeClr val="accent1">
                  <a:lumMod val="40000"/>
                  <a:lumOff val="60000"/>
                </a:schemeClr>
              </a:solidFill>
              <a:latin typeface="Arial" charset="0"/>
              <a:ea typeface="Arial" charset="0"/>
              <a:cs typeface="Arial" charset="0"/>
            </a:endParaRPr>
          </a:p>
        </p:txBody>
      </p:sp>
      <p:sp>
        <p:nvSpPr>
          <p:cNvPr id="37" name="Espace réservé du numéro de diapositive 3"/>
          <p:cNvSpPr txBox="1">
            <a:spLocks/>
          </p:cNvSpPr>
          <p:nvPr/>
        </p:nvSpPr>
        <p:spPr>
          <a:xfrm>
            <a:off x="26123" y="6280764"/>
            <a:ext cx="4989757" cy="492438"/>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sz="1400" cap="small" dirty="0" smtClean="0">
                <a:solidFill>
                  <a:schemeClr val="accent1">
                    <a:lumMod val="60000"/>
                    <a:lumOff val="40000"/>
                  </a:schemeClr>
                </a:solidFill>
                <a:latin typeface="Arial" charset="0"/>
                <a:ea typeface="Arial" charset="0"/>
                <a:cs typeface="Arial" charset="0"/>
              </a:rPr>
              <a:t>Thèse: Régionalisation du climat avec le modèle LMDz</a:t>
            </a:r>
            <a:endParaRPr lang="fr-FR" sz="1400" cap="small" dirty="0">
              <a:solidFill>
                <a:schemeClr val="accent1">
                  <a:lumMod val="40000"/>
                  <a:lumOff val="60000"/>
                </a:schemeClr>
              </a:solidFill>
              <a:latin typeface="Arial" charset="0"/>
              <a:ea typeface="Arial" charset="0"/>
              <a:cs typeface="Arial" charset="0"/>
            </a:endParaRPr>
          </a:p>
        </p:txBody>
      </p:sp>
      <p:sp>
        <p:nvSpPr>
          <p:cNvPr id="40" name="ZoneTexte 39"/>
          <p:cNvSpPr txBox="1"/>
          <p:nvPr/>
        </p:nvSpPr>
        <p:spPr>
          <a:xfrm>
            <a:off x="9696400" y="5903694"/>
            <a:ext cx="2125016" cy="261610"/>
          </a:xfrm>
          <a:prstGeom prst="rect">
            <a:avLst/>
          </a:prstGeom>
          <a:noFill/>
        </p:spPr>
        <p:txBody>
          <a:bodyPr wrap="square" rtlCol="0">
            <a:spAutoFit/>
          </a:bodyPr>
          <a:lstStyle/>
          <a:p>
            <a:pPr algn="r"/>
            <a:r>
              <a:rPr lang="fr-FR" sz="1100" dirty="0" smtClean="0">
                <a:latin typeface="Arial" charset="0"/>
                <a:ea typeface="Arial" charset="0"/>
                <a:cs typeface="Arial" charset="0"/>
              </a:rPr>
              <a:t>GIEC, 2013</a:t>
            </a:r>
            <a:endParaRPr lang="fr-FR" sz="1100" dirty="0">
              <a:latin typeface="Arial" charset="0"/>
              <a:ea typeface="Arial" charset="0"/>
              <a:cs typeface="Arial" charset="0"/>
            </a:endParaRPr>
          </a:p>
        </p:txBody>
      </p:sp>
      <p:sp>
        <p:nvSpPr>
          <p:cNvPr id="19" name="ZoneTexte 18"/>
          <p:cNvSpPr txBox="1"/>
          <p:nvPr/>
        </p:nvSpPr>
        <p:spPr>
          <a:xfrm>
            <a:off x="10539719" y="1557953"/>
            <a:ext cx="1244913" cy="430887"/>
          </a:xfrm>
          <a:prstGeom prst="rect">
            <a:avLst/>
          </a:prstGeom>
          <a:noFill/>
        </p:spPr>
        <p:txBody>
          <a:bodyPr wrap="square" rtlCol="0">
            <a:spAutoFit/>
          </a:bodyPr>
          <a:lstStyle/>
          <a:p>
            <a:r>
              <a:rPr lang="fr-FR" sz="2200" b="1" dirty="0" smtClean="0">
                <a:solidFill>
                  <a:srgbClr val="FF0000"/>
                </a:solidFill>
                <a:latin typeface="Arial" charset="0"/>
                <a:ea typeface="Arial" charset="0"/>
                <a:cs typeface="Arial" charset="0"/>
              </a:rPr>
              <a:t>+ 1.0 °C</a:t>
            </a:r>
            <a:endParaRPr lang="fr-FR" sz="2200" b="1" dirty="0">
              <a:solidFill>
                <a:srgbClr val="FF0000"/>
              </a:solidFill>
              <a:latin typeface="Arial" charset="0"/>
              <a:ea typeface="Arial" charset="0"/>
              <a:cs typeface="Arial" charset="0"/>
            </a:endParaRPr>
          </a:p>
        </p:txBody>
      </p:sp>
      <p:sp>
        <p:nvSpPr>
          <p:cNvPr id="5" name="ZoneTexte 4"/>
          <p:cNvSpPr txBox="1"/>
          <p:nvPr/>
        </p:nvSpPr>
        <p:spPr>
          <a:xfrm>
            <a:off x="58988" y="838741"/>
            <a:ext cx="5579348" cy="523220"/>
          </a:xfrm>
          <a:prstGeom prst="rect">
            <a:avLst/>
          </a:prstGeom>
          <a:noFill/>
        </p:spPr>
        <p:txBody>
          <a:bodyPr wrap="square" rtlCol="0">
            <a:spAutoFit/>
          </a:bodyPr>
          <a:lstStyle/>
          <a:p>
            <a:r>
              <a:rPr lang="fr-FR" sz="2800" dirty="0" smtClean="0">
                <a:latin typeface="Arial" charset="0"/>
                <a:ea typeface="Arial" charset="0"/>
                <a:cs typeface="Arial" charset="0"/>
              </a:rPr>
              <a:t>À l’échelle globale </a:t>
            </a:r>
          </a:p>
        </p:txBody>
      </p:sp>
      <p:sp>
        <p:nvSpPr>
          <p:cNvPr id="6" name="Rectangle 5"/>
          <p:cNvSpPr/>
          <p:nvPr/>
        </p:nvSpPr>
        <p:spPr>
          <a:xfrm>
            <a:off x="448998" y="4015850"/>
            <a:ext cx="4682143" cy="1323439"/>
          </a:xfrm>
          <a:prstGeom prst="rect">
            <a:avLst/>
          </a:prstGeom>
        </p:spPr>
        <p:txBody>
          <a:bodyPr wrap="square">
            <a:spAutoFit/>
          </a:bodyPr>
          <a:lstStyle/>
          <a:p>
            <a:pPr algn="just"/>
            <a:r>
              <a:rPr lang="fr-FR" sz="2000" dirty="0">
                <a:latin typeface="Arial" charset="0"/>
                <a:ea typeface="Arial" charset="0"/>
                <a:cs typeface="Arial" charset="0"/>
              </a:rPr>
              <a:t>Nombreux changements : couverture neigeuse dans l’hémisphère Nord, glace de mer, précipitations, salinité de l’océan, structures des vents, …</a:t>
            </a:r>
          </a:p>
        </p:txBody>
      </p:sp>
      <p:sp>
        <p:nvSpPr>
          <p:cNvPr id="22" name="Rectangle 21"/>
          <p:cNvSpPr/>
          <p:nvPr/>
        </p:nvSpPr>
        <p:spPr>
          <a:xfrm>
            <a:off x="448998" y="2103239"/>
            <a:ext cx="4682143" cy="461665"/>
          </a:xfrm>
          <a:prstGeom prst="rect">
            <a:avLst/>
          </a:prstGeom>
        </p:spPr>
        <p:txBody>
          <a:bodyPr wrap="square">
            <a:spAutoFit/>
          </a:bodyPr>
          <a:lstStyle/>
          <a:p>
            <a:pPr algn="ctr"/>
            <a:r>
              <a:rPr lang="fr-FR" sz="2400" dirty="0" smtClean="0">
                <a:solidFill>
                  <a:srgbClr val="0070C0"/>
                </a:solidFill>
                <a:latin typeface="Arial" charset="0"/>
                <a:ea typeface="Arial" charset="0"/>
                <a:cs typeface="Arial" charset="0"/>
              </a:rPr>
              <a:t>Qu’avons-nous fait à la terre ?</a:t>
            </a:r>
            <a:endParaRPr lang="fr-FR" sz="2400" dirty="0">
              <a:solidFill>
                <a:srgbClr val="0070C0"/>
              </a:solidFill>
              <a:latin typeface="Arial" charset="0"/>
              <a:ea typeface="Arial" charset="0"/>
              <a:cs typeface="Arial" charset="0"/>
            </a:endParaRPr>
          </a:p>
        </p:txBody>
      </p:sp>
      <p:sp>
        <p:nvSpPr>
          <p:cNvPr id="11" name="Rectangle 10"/>
          <p:cNvSpPr/>
          <p:nvPr/>
        </p:nvSpPr>
        <p:spPr>
          <a:xfrm>
            <a:off x="6168008" y="1010301"/>
            <a:ext cx="367948" cy="196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p:cNvSpPr/>
          <p:nvPr/>
        </p:nvSpPr>
        <p:spPr>
          <a:xfrm>
            <a:off x="6160100" y="3736180"/>
            <a:ext cx="367948" cy="196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7083335" y="3832406"/>
            <a:ext cx="3456384" cy="1252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p:cNvSpPr txBox="1"/>
          <p:nvPr/>
        </p:nvSpPr>
        <p:spPr>
          <a:xfrm>
            <a:off x="8071223" y="1084674"/>
            <a:ext cx="3713409" cy="369332"/>
          </a:xfrm>
          <a:prstGeom prst="rect">
            <a:avLst/>
          </a:prstGeom>
          <a:noFill/>
        </p:spPr>
        <p:txBody>
          <a:bodyPr wrap="square" rtlCol="0">
            <a:spAutoFit/>
          </a:bodyPr>
          <a:lstStyle/>
          <a:p>
            <a:pPr algn="r"/>
            <a:r>
              <a:rPr lang="fr-FR" dirty="0" smtClean="0">
                <a:latin typeface="Arial" charset="0"/>
                <a:ea typeface="Arial" charset="0"/>
                <a:cs typeface="Arial" charset="0"/>
              </a:rPr>
              <a:t>Forçage anthropique et naturel</a:t>
            </a:r>
            <a:endParaRPr lang="fr-FR" dirty="0">
              <a:latin typeface="Arial" charset="0"/>
              <a:ea typeface="Arial" charset="0"/>
              <a:cs typeface="Arial" charset="0"/>
            </a:endParaRPr>
          </a:p>
        </p:txBody>
      </p:sp>
      <p:sp>
        <p:nvSpPr>
          <p:cNvPr id="24" name="ZoneTexte 23"/>
          <p:cNvSpPr txBox="1"/>
          <p:nvPr/>
        </p:nvSpPr>
        <p:spPr>
          <a:xfrm>
            <a:off x="8071223" y="3734933"/>
            <a:ext cx="3713409" cy="369332"/>
          </a:xfrm>
          <a:prstGeom prst="rect">
            <a:avLst/>
          </a:prstGeom>
          <a:noFill/>
        </p:spPr>
        <p:txBody>
          <a:bodyPr wrap="square" rtlCol="0">
            <a:spAutoFit/>
          </a:bodyPr>
          <a:lstStyle/>
          <a:p>
            <a:pPr algn="r"/>
            <a:r>
              <a:rPr lang="fr-FR" dirty="0" smtClean="0">
                <a:latin typeface="Arial" charset="0"/>
                <a:ea typeface="Arial" charset="0"/>
                <a:cs typeface="Arial" charset="0"/>
              </a:rPr>
              <a:t>Forçage naturel seul</a:t>
            </a:r>
            <a:endParaRPr lang="fr-FR" dirty="0">
              <a:latin typeface="Arial" charset="0"/>
              <a:ea typeface="Arial" charset="0"/>
              <a:cs typeface="Arial" charset="0"/>
            </a:endParaRPr>
          </a:p>
        </p:txBody>
      </p:sp>
      <p:cxnSp>
        <p:nvCxnSpPr>
          <p:cNvPr id="16" name="Connecteur droit avec flèche 15"/>
          <p:cNvCxnSpPr/>
          <p:nvPr/>
        </p:nvCxnSpPr>
        <p:spPr>
          <a:xfrm flipV="1">
            <a:off x="8286115" y="2334071"/>
            <a:ext cx="1373501" cy="4447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flipV="1">
            <a:off x="10319101" y="1834725"/>
            <a:ext cx="1121037" cy="6849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9526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260648"/>
            <a:ext cx="10515600" cy="706974"/>
          </a:xfrm>
        </p:spPr>
        <p:txBody>
          <a:bodyPr>
            <a:normAutofit/>
          </a:bodyPr>
          <a:lstStyle/>
          <a:p>
            <a:r>
              <a:rPr lang="fr-FR" sz="4000" dirty="0" smtClean="0">
                <a:solidFill>
                  <a:srgbClr val="002060"/>
                </a:solidFill>
                <a:latin typeface="Arial" charset="0"/>
                <a:ea typeface="Arial" charset="0"/>
                <a:cs typeface="Arial" charset="0"/>
              </a:rPr>
              <a:t>TWN versus OWN</a:t>
            </a:r>
            <a:endParaRPr lang="fr-FR" sz="4000" dirty="0">
              <a:solidFill>
                <a:srgbClr val="002060"/>
              </a:solidFill>
              <a:latin typeface="Arial" charset="0"/>
              <a:ea typeface="Arial" charset="0"/>
              <a:cs typeface="Arial" charset="0"/>
            </a:endParaRPr>
          </a:p>
        </p:txBody>
      </p:sp>
      <p:sp>
        <p:nvSpPr>
          <p:cNvPr id="4" name="Espace réservé du numéro de diapositive 3"/>
          <p:cNvSpPr>
            <a:spLocks noGrp="1"/>
          </p:cNvSpPr>
          <p:nvPr>
            <p:ph type="sldNum" sz="quarter" idx="12"/>
          </p:nvPr>
        </p:nvSpPr>
        <p:spPr>
          <a:xfrm>
            <a:off x="4724400" y="6360478"/>
            <a:ext cx="2743200" cy="365125"/>
          </a:xfrm>
          <a:solidFill>
            <a:schemeClr val="bg1"/>
          </a:solidFill>
        </p:spPr>
        <p:txBody>
          <a:bodyPr/>
          <a:lstStyle/>
          <a:p>
            <a:pPr algn="ctr"/>
            <a:fld id="{B57958EC-158C-E94D-917B-4C9C6B5D1B55}" type="slidenum">
              <a:rPr lang="fr-FR" sz="1600" b="1" smtClean="0">
                <a:solidFill>
                  <a:schemeClr val="accent1">
                    <a:lumMod val="60000"/>
                    <a:lumOff val="40000"/>
                  </a:schemeClr>
                </a:solidFill>
                <a:latin typeface="Arial" charset="0"/>
                <a:ea typeface="Arial" charset="0"/>
                <a:cs typeface="Arial" charset="0"/>
              </a:rPr>
              <a:pPr algn="ctr"/>
              <a:t>20</a:t>
            </a:fld>
            <a:r>
              <a:rPr lang="fr-FR" sz="1600" dirty="0" smtClean="0">
                <a:solidFill>
                  <a:schemeClr val="accent1">
                    <a:lumMod val="60000"/>
                    <a:lumOff val="40000"/>
                  </a:schemeClr>
                </a:solidFill>
                <a:latin typeface="Arial" charset="0"/>
                <a:ea typeface="Arial" charset="0"/>
                <a:cs typeface="Arial" charset="0"/>
              </a:rPr>
              <a:t>/xx</a:t>
            </a:r>
            <a:endParaRPr lang="fr-FR" sz="1600" dirty="0">
              <a:solidFill>
                <a:schemeClr val="accent1">
                  <a:lumMod val="60000"/>
                  <a:lumOff val="40000"/>
                </a:schemeClr>
              </a:solidFill>
              <a:latin typeface="Arial" charset="0"/>
              <a:ea typeface="Arial" charset="0"/>
              <a:cs typeface="Arial" charset="0"/>
            </a:endParaRPr>
          </a:p>
        </p:txBody>
      </p:sp>
      <p:sp>
        <p:nvSpPr>
          <p:cNvPr id="17" name="Espace réservé du numéro de diapositive 3"/>
          <p:cNvSpPr txBox="1">
            <a:spLocks/>
          </p:cNvSpPr>
          <p:nvPr/>
        </p:nvSpPr>
        <p:spPr>
          <a:xfrm>
            <a:off x="9429145" y="6360477"/>
            <a:ext cx="2743200" cy="365125"/>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smtClean="0">
                <a:solidFill>
                  <a:schemeClr val="accent1">
                    <a:lumMod val="60000"/>
                    <a:lumOff val="40000"/>
                  </a:schemeClr>
                </a:solidFill>
                <a:latin typeface="Arial" charset="0"/>
                <a:ea typeface="Arial" charset="0"/>
                <a:cs typeface="Arial" charset="0"/>
              </a:rPr>
              <a:t>29 novembre 2017</a:t>
            </a:r>
            <a:r>
              <a:rPr lang="fr-FR" sz="1400" dirty="0" smtClean="0">
                <a:solidFill>
                  <a:schemeClr val="accent1">
                    <a:lumMod val="75000"/>
                  </a:schemeClr>
                </a:solidFill>
                <a:latin typeface="Arial" charset="0"/>
                <a:ea typeface="Arial" charset="0"/>
                <a:cs typeface="Arial" charset="0"/>
              </a:rPr>
              <a:t> </a:t>
            </a:r>
            <a:endParaRPr lang="fr-FR" sz="1400" dirty="0">
              <a:solidFill>
                <a:schemeClr val="accent1">
                  <a:lumMod val="40000"/>
                  <a:lumOff val="60000"/>
                </a:schemeClr>
              </a:solidFill>
              <a:latin typeface="Arial" charset="0"/>
              <a:ea typeface="Arial" charset="0"/>
              <a:cs typeface="Arial" charset="0"/>
            </a:endParaRPr>
          </a:p>
        </p:txBody>
      </p:sp>
      <p:sp>
        <p:nvSpPr>
          <p:cNvPr id="18" name="Espace réservé du numéro de diapositive 3"/>
          <p:cNvSpPr txBox="1">
            <a:spLocks/>
          </p:cNvSpPr>
          <p:nvPr/>
        </p:nvSpPr>
        <p:spPr>
          <a:xfrm>
            <a:off x="26123" y="6280764"/>
            <a:ext cx="3549597" cy="492438"/>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sz="1400" cap="all" dirty="0" smtClean="0">
                <a:solidFill>
                  <a:schemeClr val="accent1">
                    <a:lumMod val="60000"/>
                    <a:lumOff val="40000"/>
                  </a:schemeClr>
                </a:solidFill>
                <a:latin typeface="Arial" charset="0"/>
                <a:ea typeface="Arial" charset="0"/>
                <a:cs typeface="Arial" charset="0"/>
              </a:rPr>
              <a:t>Thèse: Régionalisation du climat avec le modèle LMDz</a:t>
            </a:r>
            <a:r>
              <a:rPr lang="fr-FR" sz="1400" cap="all" dirty="0" smtClean="0">
                <a:solidFill>
                  <a:schemeClr val="accent1">
                    <a:lumMod val="75000"/>
                  </a:schemeClr>
                </a:solidFill>
                <a:latin typeface="Arial" charset="0"/>
                <a:ea typeface="Arial" charset="0"/>
                <a:cs typeface="Arial" charset="0"/>
              </a:rPr>
              <a:t> </a:t>
            </a:r>
            <a:endParaRPr lang="fr-FR" sz="1400" cap="all" dirty="0">
              <a:solidFill>
                <a:schemeClr val="accent1">
                  <a:lumMod val="40000"/>
                  <a:lumOff val="60000"/>
                </a:schemeClr>
              </a:solidFill>
              <a:latin typeface="Arial" charset="0"/>
              <a:ea typeface="Arial" charset="0"/>
              <a:cs typeface="Arial" charset="0"/>
            </a:endParaRPr>
          </a:p>
        </p:txBody>
      </p:sp>
      <p:sp>
        <p:nvSpPr>
          <p:cNvPr id="9" name="Titre 1"/>
          <p:cNvSpPr txBox="1">
            <a:spLocks/>
          </p:cNvSpPr>
          <p:nvPr/>
        </p:nvSpPr>
        <p:spPr>
          <a:xfrm>
            <a:off x="839416" y="836712"/>
            <a:ext cx="10515600" cy="5760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dirty="0" smtClean="0">
                <a:solidFill>
                  <a:schemeClr val="accent1">
                    <a:lumMod val="50000"/>
                  </a:schemeClr>
                </a:solidFill>
                <a:latin typeface="Arial" charset="0"/>
                <a:ea typeface="Arial" charset="0"/>
                <a:cs typeface="Arial" charset="0"/>
              </a:rPr>
              <a:t>Simulations du « DS-300-to-100 »</a:t>
            </a:r>
            <a:endParaRPr lang="fr-FR" sz="3200" dirty="0">
              <a:solidFill>
                <a:schemeClr val="accent1">
                  <a:lumMod val="50000"/>
                </a:schemeClr>
              </a:solidFill>
              <a:latin typeface="Arial" charset="0"/>
              <a:ea typeface="Arial" charset="0"/>
              <a:cs typeface="Arial" charset="0"/>
            </a:endParaRPr>
          </a:p>
        </p:txBody>
      </p:sp>
      <p:sp>
        <p:nvSpPr>
          <p:cNvPr id="12" name="Espace réservé du contenu 2"/>
          <p:cNvSpPr txBox="1">
            <a:spLocks/>
          </p:cNvSpPr>
          <p:nvPr/>
        </p:nvSpPr>
        <p:spPr>
          <a:xfrm>
            <a:off x="7877090" y="3068961"/>
            <a:ext cx="4195574" cy="9361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buNone/>
            </a:pPr>
            <a:r>
              <a:rPr lang="fr-FR" sz="2000" dirty="0" smtClean="0">
                <a:solidFill>
                  <a:srgbClr val="002060"/>
                </a:solidFill>
                <a:latin typeface="Arial" charset="0"/>
                <a:ea typeface="Arial" charset="0"/>
                <a:cs typeface="Arial" charset="0"/>
              </a:rPr>
              <a:t>Documenter les différences du climat avec deux systèmes d’imbrications, dont OWN et TWN</a:t>
            </a:r>
          </a:p>
          <a:p>
            <a:pPr marL="0" indent="0" algn="just">
              <a:buNone/>
            </a:pPr>
            <a:endParaRPr lang="fr-FR" sz="800" dirty="0" smtClean="0">
              <a:latin typeface="Arial" charset="0"/>
              <a:ea typeface="Arial" charset="0"/>
              <a:cs typeface="Arial" charset="0"/>
            </a:endParaRPr>
          </a:p>
        </p:txBody>
      </p:sp>
      <p:sp>
        <p:nvSpPr>
          <p:cNvPr id="5" name="Accolade fermante 4"/>
          <p:cNvSpPr/>
          <p:nvPr/>
        </p:nvSpPr>
        <p:spPr>
          <a:xfrm>
            <a:off x="7248128" y="1628801"/>
            <a:ext cx="556954" cy="3888431"/>
          </a:xfrm>
          <a:prstGeom prst="rightBrace">
            <a:avLst/>
          </a:prstGeom>
          <a:ln w="38100">
            <a:solidFill>
              <a:srgbClr val="002060"/>
            </a:solidFill>
            <a:tailEnd w="sm"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11" y="1448617"/>
            <a:ext cx="7350489" cy="4422834"/>
          </a:xfrm>
          <a:prstGeom prst="rect">
            <a:avLst/>
          </a:prstGeom>
        </p:spPr>
      </p:pic>
    </p:spTree>
    <p:extLst>
      <p:ext uri="{BB962C8B-B14F-4D97-AF65-F5344CB8AC3E}">
        <p14:creationId xmlns:p14="http://schemas.microsoft.com/office/powerpoint/2010/main" val="12270100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260648"/>
            <a:ext cx="10515600" cy="706974"/>
          </a:xfrm>
        </p:spPr>
        <p:txBody>
          <a:bodyPr>
            <a:normAutofit/>
          </a:bodyPr>
          <a:lstStyle/>
          <a:p>
            <a:r>
              <a:rPr lang="fr-FR" sz="4000" dirty="0" smtClean="0">
                <a:solidFill>
                  <a:srgbClr val="002060"/>
                </a:solidFill>
                <a:latin typeface="Arial" charset="0"/>
                <a:ea typeface="Arial" charset="0"/>
                <a:cs typeface="Arial" charset="0"/>
              </a:rPr>
              <a:t>TWN versus OWN</a:t>
            </a:r>
            <a:endParaRPr lang="fr-FR" sz="4000" dirty="0">
              <a:solidFill>
                <a:srgbClr val="002060"/>
              </a:solidFill>
              <a:latin typeface="Arial" charset="0"/>
              <a:ea typeface="Arial" charset="0"/>
              <a:cs typeface="Arial" charset="0"/>
            </a:endParaRPr>
          </a:p>
        </p:txBody>
      </p:sp>
      <p:sp>
        <p:nvSpPr>
          <p:cNvPr id="4" name="Espace réservé du numéro de diapositive 3"/>
          <p:cNvSpPr>
            <a:spLocks noGrp="1"/>
          </p:cNvSpPr>
          <p:nvPr>
            <p:ph type="sldNum" sz="quarter" idx="12"/>
          </p:nvPr>
        </p:nvSpPr>
        <p:spPr>
          <a:xfrm>
            <a:off x="4724400" y="6360478"/>
            <a:ext cx="2743200" cy="365125"/>
          </a:xfrm>
          <a:solidFill>
            <a:schemeClr val="bg1"/>
          </a:solidFill>
        </p:spPr>
        <p:txBody>
          <a:bodyPr/>
          <a:lstStyle/>
          <a:p>
            <a:pPr algn="ctr"/>
            <a:fld id="{B57958EC-158C-E94D-917B-4C9C6B5D1B55}" type="slidenum">
              <a:rPr lang="fr-FR" sz="1600" b="1" smtClean="0">
                <a:solidFill>
                  <a:schemeClr val="accent1">
                    <a:lumMod val="60000"/>
                    <a:lumOff val="40000"/>
                  </a:schemeClr>
                </a:solidFill>
                <a:latin typeface="Arial" charset="0"/>
                <a:ea typeface="Arial" charset="0"/>
                <a:cs typeface="Arial" charset="0"/>
              </a:rPr>
              <a:pPr algn="ctr"/>
              <a:t>21</a:t>
            </a:fld>
            <a:r>
              <a:rPr lang="fr-FR" sz="1600" dirty="0" smtClean="0">
                <a:solidFill>
                  <a:schemeClr val="accent1">
                    <a:lumMod val="60000"/>
                    <a:lumOff val="40000"/>
                  </a:schemeClr>
                </a:solidFill>
                <a:latin typeface="Arial" charset="0"/>
                <a:ea typeface="Arial" charset="0"/>
                <a:cs typeface="Arial" charset="0"/>
              </a:rPr>
              <a:t>/xx</a:t>
            </a:r>
            <a:endParaRPr lang="fr-FR" sz="1600" dirty="0">
              <a:solidFill>
                <a:schemeClr val="accent1">
                  <a:lumMod val="60000"/>
                  <a:lumOff val="40000"/>
                </a:schemeClr>
              </a:solidFill>
              <a:latin typeface="Arial" charset="0"/>
              <a:ea typeface="Arial" charset="0"/>
              <a:cs typeface="Arial" charset="0"/>
            </a:endParaRPr>
          </a:p>
        </p:txBody>
      </p:sp>
      <p:sp>
        <p:nvSpPr>
          <p:cNvPr id="17" name="Espace réservé du numéro de diapositive 3"/>
          <p:cNvSpPr txBox="1">
            <a:spLocks/>
          </p:cNvSpPr>
          <p:nvPr/>
        </p:nvSpPr>
        <p:spPr>
          <a:xfrm>
            <a:off x="9429145" y="6360477"/>
            <a:ext cx="2743200" cy="365125"/>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smtClean="0">
                <a:solidFill>
                  <a:schemeClr val="accent1">
                    <a:lumMod val="60000"/>
                    <a:lumOff val="40000"/>
                  </a:schemeClr>
                </a:solidFill>
                <a:latin typeface="Arial" charset="0"/>
                <a:ea typeface="Arial" charset="0"/>
                <a:cs typeface="Arial" charset="0"/>
              </a:rPr>
              <a:t>29 novembre 2017</a:t>
            </a:r>
            <a:r>
              <a:rPr lang="fr-FR" sz="1400" dirty="0" smtClean="0">
                <a:solidFill>
                  <a:schemeClr val="accent1">
                    <a:lumMod val="75000"/>
                  </a:schemeClr>
                </a:solidFill>
                <a:latin typeface="Arial" charset="0"/>
                <a:ea typeface="Arial" charset="0"/>
                <a:cs typeface="Arial" charset="0"/>
              </a:rPr>
              <a:t> </a:t>
            </a:r>
            <a:endParaRPr lang="fr-FR" sz="1400" dirty="0">
              <a:solidFill>
                <a:schemeClr val="accent1">
                  <a:lumMod val="40000"/>
                  <a:lumOff val="60000"/>
                </a:schemeClr>
              </a:solidFill>
              <a:latin typeface="Arial" charset="0"/>
              <a:ea typeface="Arial" charset="0"/>
              <a:cs typeface="Arial" charset="0"/>
            </a:endParaRPr>
          </a:p>
        </p:txBody>
      </p:sp>
      <p:sp>
        <p:nvSpPr>
          <p:cNvPr id="18" name="Espace réservé du numéro de diapositive 3"/>
          <p:cNvSpPr txBox="1">
            <a:spLocks/>
          </p:cNvSpPr>
          <p:nvPr/>
        </p:nvSpPr>
        <p:spPr>
          <a:xfrm>
            <a:off x="26123" y="6280764"/>
            <a:ext cx="3549597" cy="492438"/>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sz="1400" cap="all" dirty="0" smtClean="0">
                <a:solidFill>
                  <a:schemeClr val="accent1">
                    <a:lumMod val="60000"/>
                    <a:lumOff val="40000"/>
                  </a:schemeClr>
                </a:solidFill>
                <a:latin typeface="Arial" charset="0"/>
                <a:ea typeface="Arial" charset="0"/>
                <a:cs typeface="Arial" charset="0"/>
              </a:rPr>
              <a:t>Thèse: Régionalisation du climat avec le modèle LMDz</a:t>
            </a:r>
            <a:r>
              <a:rPr lang="fr-FR" sz="1400" cap="all" dirty="0" smtClean="0">
                <a:solidFill>
                  <a:schemeClr val="accent1">
                    <a:lumMod val="75000"/>
                  </a:schemeClr>
                </a:solidFill>
                <a:latin typeface="Arial" charset="0"/>
                <a:ea typeface="Arial" charset="0"/>
                <a:cs typeface="Arial" charset="0"/>
              </a:rPr>
              <a:t> </a:t>
            </a:r>
            <a:endParaRPr lang="fr-FR" sz="1400" cap="all" dirty="0">
              <a:solidFill>
                <a:schemeClr val="accent1">
                  <a:lumMod val="40000"/>
                  <a:lumOff val="60000"/>
                </a:schemeClr>
              </a:solidFill>
              <a:latin typeface="Arial" charset="0"/>
              <a:ea typeface="Arial" charset="0"/>
              <a:cs typeface="Arial" charset="0"/>
            </a:endParaRPr>
          </a:p>
        </p:txBody>
      </p:sp>
    </p:spTree>
    <p:extLst>
      <p:ext uri="{BB962C8B-B14F-4D97-AF65-F5344CB8AC3E}">
        <p14:creationId xmlns:p14="http://schemas.microsoft.com/office/powerpoint/2010/main" val="2055759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4724400" y="6360478"/>
            <a:ext cx="2743200" cy="365125"/>
          </a:xfrm>
          <a:solidFill>
            <a:schemeClr val="bg1"/>
          </a:solidFill>
        </p:spPr>
        <p:txBody>
          <a:bodyPr/>
          <a:lstStyle/>
          <a:p>
            <a:pPr algn="ctr"/>
            <a:fld id="{B57958EC-158C-E94D-917B-4C9C6B5D1B55}" type="slidenum">
              <a:rPr lang="fr-FR" sz="1600" b="1" smtClean="0">
                <a:solidFill>
                  <a:schemeClr val="accent1">
                    <a:lumMod val="60000"/>
                    <a:lumOff val="40000"/>
                  </a:schemeClr>
                </a:solidFill>
                <a:latin typeface="Arial" charset="0"/>
                <a:ea typeface="Arial" charset="0"/>
                <a:cs typeface="Arial" charset="0"/>
              </a:rPr>
              <a:pPr algn="ctr"/>
              <a:t>22</a:t>
            </a:fld>
            <a:r>
              <a:rPr lang="fr-FR" sz="1600" dirty="0" smtClean="0">
                <a:solidFill>
                  <a:schemeClr val="accent1">
                    <a:lumMod val="60000"/>
                    <a:lumOff val="40000"/>
                  </a:schemeClr>
                </a:solidFill>
                <a:latin typeface="Arial" charset="0"/>
                <a:ea typeface="Arial" charset="0"/>
                <a:cs typeface="Arial" charset="0"/>
              </a:rPr>
              <a:t>/xx</a:t>
            </a:r>
            <a:endParaRPr lang="fr-FR" sz="1600" dirty="0">
              <a:solidFill>
                <a:schemeClr val="accent1">
                  <a:lumMod val="60000"/>
                  <a:lumOff val="40000"/>
                </a:schemeClr>
              </a:solidFill>
              <a:latin typeface="Arial" charset="0"/>
              <a:ea typeface="Arial" charset="0"/>
              <a:cs typeface="Arial" charset="0"/>
            </a:endParaRPr>
          </a:p>
        </p:txBody>
      </p:sp>
      <p:sp>
        <p:nvSpPr>
          <p:cNvPr id="17" name="Espace réservé du numéro de diapositive 3"/>
          <p:cNvSpPr txBox="1">
            <a:spLocks/>
          </p:cNvSpPr>
          <p:nvPr/>
        </p:nvSpPr>
        <p:spPr>
          <a:xfrm>
            <a:off x="9429145" y="6360477"/>
            <a:ext cx="2743200" cy="365125"/>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smtClean="0">
                <a:solidFill>
                  <a:schemeClr val="accent1">
                    <a:lumMod val="60000"/>
                    <a:lumOff val="40000"/>
                  </a:schemeClr>
                </a:solidFill>
                <a:latin typeface="Arial" charset="0"/>
                <a:ea typeface="Arial" charset="0"/>
                <a:cs typeface="Arial" charset="0"/>
              </a:rPr>
              <a:t>29 novembre 2017</a:t>
            </a:r>
            <a:r>
              <a:rPr lang="fr-FR" sz="1400" dirty="0" smtClean="0">
                <a:solidFill>
                  <a:schemeClr val="accent1">
                    <a:lumMod val="75000"/>
                  </a:schemeClr>
                </a:solidFill>
                <a:latin typeface="Arial" charset="0"/>
                <a:ea typeface="Arial" charset="0"/>
                <a:cs typeface="Arial" charset="0"/>
              </a:rPr>
              <a:t> </a:t>
            </a:r>
            <a:endParaRPr lang="fr-FR" sz="1400" dirty="0">
              <a:solidFill>
                <a:schemeClr val="accent1">
                  <a:lumMod val="40000"/>
                  <a:lumOff val="60000"/>
                </a:schemeClr>
              </a:solidFill>
              <a:latin typeface="Arial" charset="0"/>
              <a:ea typeface="Arial" charset="0"/>
              <a:cs typeface="Arial" charset="0"/>
            </a:endParaRPr>
          </a:p>
        </p:txBody>
      </p:sp>
      <p:sp>
        <p:nvSpPr>
          <p:cNvPr id="18" name="Espace réservé du numéro de diapositive 3"/>
          <p:cNvSpPr txBox="1">
            <a:spLocks/>
          </p:cNvSpPr>
          <p:nvPr/>
        </p:nvSpPr>
        <p:spPr>
          <a:xfrm>
            <a:off x="26123" y="6280764"/>
            <a:ext cx="3549597" cy="492438"/>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sz="1400" cap="all" dirty="0" smtClean="0">
                <a:solidFill>
                  <a:schemeClr val="accent1">
                    <a:lumMod val="60000"/>
                    <a:lumOff val="40000"/>
                  </a:schemeClr>
                </a:solidFill>
                <a:latin typeface="Arial" charset="0"/>
                <a:ea typeface="Arial" charset="0"/>
                <a:cs typeface="Arial" charset="0"/>
              </a:rPr>
              <a:t>Thèse: Régionalisation du climat avec le modèle LMDz</a:t>
            </a:r>
            <a:r>
              <a:rPr lang="fr-FR" sz="1400" cap="all" dirty="0" smtClean="0">
                <a:solidFill>
                  <a:schemeClr val="accent1">
                    <a:lumMod val="75000"/>
                  </a:schemeClr>
                </a:solidFill>
                <a:latin typeface="Arial" charset="0"/>
                <a:ea typeface="Arial" charset="0"/>
                <a:cs typeface="Arial" charset="0"/>
              </a:rPr>
              <a:t> </a:t>
            </a:r>
            <a:endParaRPr lang="fr-FR" sz="1400" cap="all" dirty="0">
              <a:solidFill>
                <a:schemeClr val="accent1">
                  <a:lumMod val="40000"/>
                  <a:lumOff val="60000"/>
                </a:schemeClr>
              </a:solidFill>
              <a:latin typeface="Arial" charset="0"/>
              <a:ea typeface="Arial" charset="0"/>
              <a:cs typeface="Arial" charset="0"/>
            </a:endParaRPr>
          </a:p>
        </p:txBody>
      </p:sp>
      <p:sp>
        <p:nvSpPr>
          <p:cNvPr id="9" name="Titre 1"/>
          <p:cNvSpPr txBox="1">
            <a:spLocks/>
          </p:cNvSpPr>
          <p:nvPr/>
        </p:nvSpPr>
        <p:spPr>
          <a:xfrm>
            <a:off x="839416" y="1196752"/>
            <a:ext cx="10515600" cy="5760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dirty="0" smtClean="0">
                <a:solidFill>
                  <a:schemeClr val="accent1">
                    <a:lumMod val="50000"/>
                  </a:schemeClr>
                </a:solidFill>
                <a:latin typeface="Arial" charset="0"/>
                <a:ea typeface="Arial" charset="0"/>
                <a:cs typeface="Arial" charset="0"/>
              </a:rPr>
              <a:t>Simulations du « DS-300-to-300 »</a:t>
            </a:r>
            <a:endParaRPr lang="fr-FR" sz="3200" dirty="0">
              <a:solidFill>
                <a:schemeClr val="accent1">
                  <a:lumMod val="50000"/>
                </a:schemeClr>
              </a:solidFill>
              <a:latin typeface="Arial" charset="0"/>
              <a:ea typeface="Arial" charset="0"/>
              <a:cs typeface="Arial" charset="0"/>
            </a:endParaRPr>
          </a:p>
        </p:txBody>
      </p:sp>
      <p:pic>
        <p:nvPicPr>
          <p:cNvPr id="12" name="Image 11"/>
          <p:cNvPicPr/>
          <p:nvPr/>
        </p:nvPicPr>
        <p:blipFill>
          <a:blip r:embed="rId3" cstate="print">
            <a:extLst>
              <a:ext uri="{28A0092B-C50C-407E-A947-70E740481C1C}">
                <a14:useLocalDpi xmlns:a14="http://schemas.microsoft.com/office/drawing/2010/main" val="0"/>
              </a:ext>
            </a:extLst>
          </a:blip>
          <a:stretch>
            <a:fillRect/>
          </a:stretch>
        </p:blipFill>
        <p:spPr>
          <a:xfrm>
            <a:off x="479376" y="1825625"/>
            <a:ext cx="6552728" cy="3619391"/>
          </a:xfrm>
          <a:prstGeom prst="rect">
            <a:avLst/>
          </a:prstGeom>
        </p:spPr>
      </p:pic>
      <p:sp>
        <p:nvSpPr>
          <p:cNvPr id="3" name="Rectangle 2"/>
          <p:cNvSpPr/>
          <p:nvPr/>
        </p:nvSpPr>
        <p:spPr>
          <a:xfrm>
            <a:off x="7752184" y="2694554"/>
            <a:ext cx="3888432" cy="1938992"/>
          </a:xfrm>
          <a:prstGeom prst="rect">
            <a:avLst/>
          </a:prstGeom>
        </p:spPr>
        <p:txBody>
          <a:bodyPr wrap="square">
            <a:spAutoFit/>
          </a:bodyPr>
          <a:lstStyle/>
          <a:p>
            <a:pPr algn="just"/>
            <a:r>
              <a:rPr lang="fr-FR" sz="2000" dirty="0">
                <a:solidFill>
                  <a:srgbClr val="002060"/>
                </a:solidFill>
                <a:latin typeface="Arial" charset="0"/>
                <a:ea typeface="Arial" charset="0"/>
                <a:cs typeface="Arial" charset="0"/>
              </a:rPr>
              <a:t>Comprendre la variabilité interne du RCM et l’effet de l’opération de relaxation newtonienne qui est indispensable à la régionalisation du climat</a:t>
            </a:r>
          </a:p>
          <a:p>
            <a:pPr algn="just"/>
            <a:endParaRPr lang="fr-FR" sz="2000" dirty="0">
              <a:latin typeface="Arial" charset="0"/>
              <a:ea typeface="Arial" charset="0"/>
              <a:cs typeface="Arial" charset="0"/>
            </a:endParaRPr>
          </a:p>
        </p:txBody>
      </p:sp>
      <p:sp>
        <p:nvSpPr>
          <p:cNvPr id="13" name="Accolade fermante 12"/>
          <p:cNvSpPr/>
          <p:nvPr/>
        </p:nvSpPr>
        <p:spPr>
          <a:xfrm>
            <a:off x="6797607" y="2040823"/>
            <a:ext cx="628962" cy="3188994"/>
          </a:xfrm>
          <a:prstGeom prst="rightBrace">
            <a:avLst/>
          </a:prstGeom>
          <a:ln w="38100">
            <a:solidFill>
              <a:srgbClr val="002060"/>
            </a:solidFill>
            <a:tailEnd w="sm"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1" name="Titre 1"/>
          <p:cNvSpPr>
            <a:spLocks noGrp="1"/>
          </p:cNvSpPr>
          <p:nvPr>
            <p:ph type="title"/>
          </p:nvPr>
        </p:nvSpPr>
        <p:spPr>
          <a:xfrm>
            <a:off x="838200" y="188640"/>
            <a:ext cx="10586392" cy="1094424"/>
          </a:xfrm>
        </p:spPr>
        <p:txBody>
          <a:bodyPr>
            <a:noAutofit/>
          </a:bodyPr>
          <a:lstStyle/>
          <a:p>
            <a:pPr algn="just"/>
            <a:r>
              <a:rPr lang="fr-FR" sz="4000" dirty="0" smtClean="0">
                <a:latin typeface="Arial" charset="0"/>
                <a:ea typeface="Arial" charset="0"/>
                <a:cs typeface="Arial" charset="0"/>
              </a:rPr>
              <a:t>Évaluation de la procédure de relaxation newtonienne</a:t>
            </a:r>
            <a:endParaRPr lang="fr-FR" sz="4000" dirty="0">
              <a:latin typeface="Arial" charset="0"/>
              <a:ea typeface="Arial" charset="0"/>
              <a:cs typeface="Arial" charset="0"/>
            </a:endParaRPr>
          </a:p>
        </p:txBody>
      </p:sp>
    </p:spTree>
    <p:extLst>
      <p:ext uri="{BB962C8B-B14F-4D97-AF65-F5344CB8AC3E}">
        <p14:creationId xmlns:p14="http://schemas.microsoft.com/office/powerpoint/2010/main" val="11982015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4724400" y="6360478"/>
            <a:ext cx="2743200" cy="365125"/>
          </a:xfrm>
          <a:solidFill>
            <a:schemeClr val="bg1"/>
          </a:solidFill>
        </p:spPr>
        <p:txBody>
          <a:bodyPr/>
          <a:lstStyle/>
          <a:p>
            <a:pPr algn="ctr"/>
            <a:fld id="{B57958EC-158C-E94D-917B-4C9C6B5D1B55}" type="slidenum">
              <a:rPr lang="fr-FR" sz="1600" b="1" smtClean="0">
                <a:solidFill>
                  <a:schemeClr val="accent1">
                    <a:lumMod val="60000"/>
                    <a:lumOff val="40000"/>
                  </a:schemeClr>
                </a:solidFill>
                <a:latin typeface="Arial" charset="0"/>
                <a:ea typeface="Arial" charset="0"/>
                <a:cs typeface="Arial" charset="0"/>
              </a:rPr>
              <a:pPr algn="ctr"/>
              <a:t>23</a:t>
            </a:fld>
            <a:r>
              <a:rPr lang="fr-FR" sz="1600" dirty="0" smtClean="0">
                <a:solidFill>
                  <a:schemeClr val="accent1">
                    <a:lumMod val="60000"/>
                    <a:lumOff val="40000"/>
                  </a:schemeClr>
                </a:solidFill>
                <a:latin typeface="Arial" charset="0"/>
                <a:ea typeface="Arial" charset="0"/>
                <a:cs typeface="Arial" charset="0"/>
              </a:rPr>
              <a:t>/xx</a:t>
            </a:r>
            <a:endParaRPr lang="fr-FR" sz="1600" dirty="0">
              <a:solidFill>
                <a:schemeClr val="accent1">
                  <a:lumMod val="60000"/>
                  <a:lumOff val="40000"/>
                </a:schemeClr>
              </a:solidFill>
              <a:latin typeface="Arial" charset="0"/>
              <a:ea typeface="Arial" charset="0"/>
              <a:cs typeface="Arial" charset="0"/>
            </a:endParaRPr>
          </a:p>
        </p:txBody>
      </p:sp>
      <p:sp>
        <p:nvSpPr>
          <p:cNvPr id="17" name="Espace réservé du numéro de diapositive 3"/>
          <p:cNvSpPr txBox="1">
            <a:spLocks/>
          </p:cNvSpPr>
          <p:nvPr/>
        </p:nvSpPr>
        <p:spPr>
          <a:xfrm>
            <a:off x="9429145" y="6360477"/>
            <a:ext cx="2743200" cy="365125"/>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smtClean="0">
                <a:solidFill>
                  <a:schemeClr val="accent1">
                    <a:lumMod val="60000"/>
                    <a:lumOff val="40000"/>
                  </a:schemeClr>
                </a:solidFill>
                <a:latin typeface="Arial" charset="0"/>
                <a:ea typeface="Arial" charset="0"/>
                <a:cs typeface="Arial" charset="0"/>
              </a:rPr>
              <a:t>29 novembre 2017</a:t>
            </a:r>
            <a:r>
              <a:rPr lang="fr-FR" sz="1400" dirty="0" smtClean="0">
                <a:solidFill>
                  <a:schemeClr val="accent1">
                    <a:lumMod val="75000"/>
                  </a:schemeClr>
                </a:solidFill>
                <a:latin typeface="Arial" charset="0"/>
                <a:ea typeface="Arial" charset="0"/>
                <a:cs typeface="Arial" charset="0"/>
              </a:rPr>
              <a:t> </a:t>
            </a:r>
            <a:endParaRPr lang="fr-FR" sz="1400" dirty="0">
              <a:solidFill>
                <a:schemeClr val="accent1">
                  <a:lumMod val="40000"/>
                  <a:lumOff val="60000"/>
                </a:schemeClr>
              </a:solidFill>
              <a:latin typeface="Arial" charset="0"/>
              <a:ea typeface="Arial" charset="0"/>
              <a:cs typeface="Arial" charset="0"/>
            </a:endParaRPr>
          </a:p>
        </p:txBody>
      </p:sp>
      <p:sp>
        <p:nvSpPr>
          <p:cNvPr id="18" name="Espace réservé du numéro de diapositive 3"/>
          <p:cNvSpPr txBox="1">
            <a:spLocks/>
          </p:cNvSpPr>
          <p:nvPr/>
        </p:nvSpPr>
        <p:spPr>
          <a:xfrm>
            <a:off x="26123" y="6280764"/>
            <a:ext cx="3549597" cy="492438"/>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sz="1400" cap="all" dirty="0" smtClean="0">
                <a:solidFill>
                  <a:schemeClr val="accent1">
                    <a:lumMod val="60000"/>
                    <a:lumOff val="40000"/>
                  </a:schemeClr>
                </a:solidFill>
                <a:latin typeface="Arial" charset="0"/>
                <a:ea typeface="Arial" charset="0"/>
                <a:cs typeface="Arial" charset="0"/>
              </a:rPr>
              <a:t>Thèse: Régionalisation du climat avec le modèle LMDz</a:t>
            </a:r>
            <a:r>
              <a:rPr lang="fr-FR" sz="1400" cap="all" dirty="0" smtClean="0">
                <a:solidFill>
                  <a:schemeClr val="accent1">
                    <a:lumMod val="75000"/>
                  </a:schemeClr>
                </a:solidFill>
                <a:latin typeface="Arial" charset="0"/>
                <a:ea typeface="Arial" charset="0"/>
                <a:cs typeface="Arial" charset="0"/>
              </a:rPr>
              <a:t> </a:t>
            </a:r>
            <a:endParaRPr lang="fr-FR" sz="1400" cap="all" dirty="0">
              <a:solidFill>
                <a:schemeClr val="accent1">
                  <a:lumMod val="40000"/>
                  <a:lumOff val="60000"/>
                </a:schemeClr>
              </a:solidFill>
              <a:latin typeface="Arial" charset="0"/>
              <a:ea typeface="Arial" charset="0"/>
              <a:cs typeface="Arial" charset="0"/>
            </a:endParaRPr>
          </a:p>
        </p:txBody>
      </p:sp>
      <p:sp>
        <p:nvSpPr>
          <p:cNvPr id="11" name="Titre 1"/>
          <p:cNvSpPr>
            <a:spLocks noGrp="1"/>
          </p:cNvSpPr>
          <p:nvPr>
            <p:ph type="title"/>
          </p:nvPr>
        </p:nvSpPr>
        <p:spPr>
          <a:xfrm>
            <a:off x="838200" y="188640"/>
            <a:ext cx="10586392" cy="1094424"/>
          </a:xfrm>
        </p:spPr>
        <p:txBody>
          <a:bodyPr>
            <a:noAutofit/>
          </a:bodyPr>
          <a:lstStyle/>
          <a:p>
            <a:pPr algn="just"/>
            <a:r>
              <a:rPr lang="fr-FR" sz="4000" dirty="0" smtClean="0">
                <a:latin typeface="Arial" charset="0"/>
                <a:ea typeface="Arial" charset="0"/>
                <a:cs typeface="Arial" charset="0"/>
              </a:rPr>
              <a:t>Évaluation de la procédure de relaxation newtonienne</a:t>
            </a:r>
            <a:endParaRPr lang="fr-FR" sz="4000" dirty="0">
              <a:latin typeface="Arial" charset="0"/>
              <a:ea typeface="Arial" charset="0"/>
              <a:cs typeface="Arial" charset="0"/>
            </a:endParaRPr>
          </a:p>
        </p:txBody>
      </p:sp>
    </p:spTree>
    <p:extLst>
      <p:ext uri="{BB962C8B-B14F-4D97-AF65-F5344CB8AC3E}">
        <p14:creationId xmlns:p14="http://schemas.microsoft.com/office/powerpoint/2010/main" val="9867117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260648"/>
            <a:ext cx="10515600" cy="706974"/>
          </a:xfrm>
        </p:spPr>
        <p:txBody>
          <a:bodyPr>
            <a:normAutofit/>
          </a:bodyPr>
          <a:lstStyle/>
          <a:p>
            <a:r>
              <a:rPr lang="fr-FR" sz="4000" dirty="0" smtClean="0">
                <a:solidFill>
                  <a:srgbClr val="002060"/>
                </a:solidFill>
                <a:latin typeface="Arial" charset="0"/>
                <a:ea typeface="Arial" charset="0"/>
                <a:cs typeface="Arial" charset="0"/>
              </a:rPr>
              <a:t>Effet de raffinement de maille</a:t>
            </a:r>
            <a:endParaRPr lang="fr-FR" sz="4000" dirty="0">
              <a:solidFill>
                <a:srgbClr val="002060"/>
              </a:solidFill>
              <a:latin typeface="Arial" charset="0"/>
              <a:ea typeface="Arial" charset="0"/>
              <a:cs typeface="Arial" charset="0"/>
            </a:endParaRPr>
          </a:p>
        </p:txBody>
      </p:sp>
      <p:sp>
        <p:nvSpPr>
          <p:cNvPr id="4" name="Espace réservé du numéro de diapositive 3"/>
          <p:cNvSpPr>
            <a:spLocks noGrp="1"/>
          </p:cNvSpPr>
          <p:nvPr>
            <p:ph type="sldNum" sz="quarter" idx="12"/>
          </p:nvPr>
        </p:nvSpPr>
        <p:spPr>
          <a:xfrm>
            <a:off x="4724400" y="6360478"/>
            <a:ext cx="2743200" cy="365125"/>
          </a:xfrm>
          <a:solidFill>
            <a:schemeClr val="bg1"/>
          </a:solidFill>
        </p:spPr>
        <p:txBody>
          <a:bodyPr/>
          <a:lstStyle/>
          <a:p>
            <a:pPr algn="ctr"/>
            <a:fld id="{B57958EC-158C-E94D-917B-4C9C6B5D1B55}" type="slidenum">
              <a:rPr lang="fr-FR" sz="1600" b="1" smtClean="0">
                <a:solidFill>
                  <a:schemeClr val="accent1">
                    <a:lumMod val="60000"/>
                    <a:lumOff val="40000"/>
                  </a:schemeClr>
                </a:solidFill>
                <a:latin typeface="Arial" charset="0"/>
                <a:ea typeface="Arial" charset="0"/>
                <a:cs typeface="Arial" charset="0"/>
              </a:rPr>
              <a:pPr algn="ctr"/>
              <a:t>24</a:t>
            </a:fld>
            <a:r>
              <a:rPr lang="fr-FR" sz="1600" dirty="0" smtClean="0">
                <a:solidFill>
                  <a:schemeClr val="accent1">
                    <a:lumMod val="60000"/>
                    <a:lumOff val="40000"/>
                  </a:schemeClr>
                </a:solidFill>
                <a:latin typeface="Arial" charset="0"/>
                <a:ea typeface="Arial" charset="0"/>
                <a:cs typeface="Arial" charset="0"/>
              </a:rPr>
              <a:t>/xx</a:t>
            </a:r>
            <a:endParaRPr lang="fr-FR" sz="1600" dirty="0">
              <a:solidFill>
                <a:schemeClr val="accent1">
                  <a:lumMod val="60000"/>
                  <a:lumOff val="40000"/>
                </a:schemeClr>
              </a:solidFill>
              <a:latin typeface="Arial" charset="0"/>
              <a:ea typeface="Arial" charset="0"/>
              <a:cs typeface="Arial" charset="0"/>
            </a:endParaRPr>
          </a:p>
        </p:txBody>
      </p:sp>
      <p:sp>
        <p:nvSpPr>
          <p:cNvPr id="17" name="Espace réservé du numéro de diapositive 3"/>
          <p:cNvSpPr txBox="1">
            <a:spLocks/>
          </p:cNvSpPr>
          <p:nvPr/>
        </p:nvSpPr>
        <p:spPr>
          <a:xfrm>
            <a:off x="9429145" y="6360477"/>
            <a:ext cx="2743200" cy="365125"/>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smtClean="0">
                <a:solidFill>
                  <a:schemeClr val="accent1">
                    <a:lumMod val="60000"/>
                    <a:lumOff val="40000"/>
                  </a:schemeClr>
                </a:solidFill>
                <a:latin typeface="Arial" charset="0"/>
                <a:ea typeface="Arial" charset="0"/>
                <a:cs typeface="Arial" charset="0"/>
              </a:rPr>
              <a:t>29 novembre 2017</a:t>
            </a:r>
            <a:r>
              <a:rPr lang="fr-FR" sz="1400" dirty="0" smtClean="0">
                <a:solidFill>
                  <a:schemeClr val="accent1">
                    <a:lumMod val="75000"/>
                  </a:schemeClr>
                </a:solidFill>
                <a:latin typeface="Arial" charset="0"/>
                <a:ea typeface="Arial" charset="0"/>
                <a:cs typeface="Arial" charset="0"/>
              </a:rPr>
              <a:t> </a:t>
            </a:r>
            <a:endParaRPr lang="fr-FR" sz="1400" dirty="0">
              <a:solidFill>
                <a:schemeClr val="accent1">
                  <a:lumMod val="40000"/>
                  <a:lumOff val="60000"/>
                </a:schemeClr>
              </a:solidFill>
              <a:latin typeface="Arial" charset="0"/>
              <a:ea typeface="Arial" charset="0"/>
              <a:cs typeface="Arial" charset="0"/>
            </a:endParaRPr>
          </a:p>
        </p:txBody>
      </p:sp>
      <p:sp>
        <p:nvSpPr>
          <p:cNvPr id="18" name="Espace réservé du numéro de diapositive 3"/>
          <p:cNvSpPr txBox="1">
            <a:spLocks/>
          </p:cNvSpPr>
          <p:nvPr/>
        </p:nvSpPr>
        <p:spPr>
          <a:xfrm>
            <a:off x="26123" y="6280764"/>
            <a:ext cx="3549597" cy="492438"/>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sz="1400" cap="all" dirty="0" smtClean="0">
                <a:solidFill>
                  <a:schemeClr val="accent1">
                    <a:lumMod val="60000"/>
                    <a:lumOff val="40000"/>
                  </a:schemeClr>
                </a:solidFill>
                <a:latin typeface="Arial" charset="0"/>
                <a:ea typeface="Arial" charset="0"/>
                <a:cs typeface="Arial" charset="0"/>
              </a:rPr>
              <a:t>Thèse: Régionalisation du climat avec le modèle LMDz</a:t>
            </a:r>
            <a:r>
              <a:rPr lang="fr-FR" sz="1400" cap="all" dirty="0" smtClean="0">
                <a:solidFill>
                  <a:schemeClr val="accent1">
                    <a:lumMod val="75000"/>
                  </a:schemeClr>
                </a:solidFill>
                <a:latin typeface="Arial" charset="0"/>
                <a:ea typeface="Arial" charset="0"/>
                <a:cs typeface="Arial" charset="0"/>
              </a:rPr>
              <a:t> </a:t>
            </a:r>
            <a:endParaRPr lang="fr-FR" sz="1400" cap="all" dirty="0">
              <a:solidFill>
                <a:schemeClr val="accent1">
                  <a:lumMod val="40000"/>
                  <a:lumOff val="60000"/>
                </a:schemeClr>
              </a:solidFill>
              <a:latin typeface="Arial" charset="0"/>
              <a:ea typeface="Arial" charset="0"/>
              <a:cs typeface="Arial" charset="0"/>
            </a:endParaRPr>
          </a:p>
        </p:txBody>
      </p:sp>
      <p:sp>
        <p:nvSpPr>
          <p:cNvPr id="9" name="Titre 1"/>
          <p:cNvSpPr txBox="1">
            <a:spLocks/>
          </p:cNvSpPr>
          <p:nvPr/>
        </p:nvSpPr>
        <p:spPr>
          <a:xfrm>
            <a:off x="839416" y="836712"/>
            <a:ext cx="11089232" cy="5760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dirty="0" smtClean="0">
                <a:solidFill>
                  <a:schemeClr val="accent1">
                    <a:lumMod val="50000"/>
                  </a:schemeClr>
                </a:solidFill>
                <a:latin typeface="Arial" charset="0"/>
                <a:ea typeface="Arial" charset="0"/>
                <a:cs typeface="Arial" charset="0"/>
              </a:rPr>
              <a:t>Comparaison entre « DS-300-to-100 » et « DS-300-to-300 »</a:t>
            </a:r>
            <a:endParaRPr lang="fr-FR" sz="3200" dirty="0">
              <a:solidFill>
                <a:schemeClr val="accent1">
                  <a:lumMod val="50000"/>
                </a:schemeClr>
              </a:solidFill>
              <a:latin typeface="Arial" charset="0"/>
              <a:ea typeface="Arial" charset="0"/>
              <a:cs typeface="Arial" charset="0"/>
            </a:endParaRPr>
          </a:p>
        </p:txBody>
      </p:sp>
      <p:pic>
        <p:nvPicPr>
          <p:cNvPr id="11" name="Image 10"/>
          <p:cNvPicPr/>
          <p:nvPr/>
        </p:nvPicPr>
        <p:blipFill>
          <a:blip r:embed="rId3" cstate="print">
            <a:extLst>
              <a:ext uri="{28A0092B-C50C-407E-A947-70E740481C1C}">
                <a14:useLocalDpi xmlns:a14="http://schemas.microsoft.com/office/drawing/2010/main" val="0"/>
              </a:ext>
            </a:extLst>
          </a:blip>
          <a:stretch>
            <a:fillRect/>
          </a:stretch>
        </p:blipFill>
        <p:spPr>
          <a:xfrm>
            <a:off x="1510497" y="1484784"/>
            <a:ext cx="9290248" cy="4045555"/>
          </a:xfrm>
          <a:prstGeom prst="rect">
            <a:avLst/>
          </a:prstGeom>
        </p:spPr>
      </p:pic>
      <p:sp>
        <p:nvSpPr>
          <p:cNvPr id="3" name="Rectangle 2"/>
          <p:cNvSpPr/>
          <p:nvPr/>
        </p:nvSpPr>
        <p:spPr>
          <a:xfrm>
            <a:off x="3491060" y="5805264"/>
            <a:ext cx="5785943" cy="400110"/>
          </a:xfrm>
          <a:prstGeom prst="rect">
            <a:avLst/>
          </a:prstGeom>
        </p:spPr>
        <p:txBody>
          <a:bodyPr wrap="none">
            <a:spAutoFit/>
          </a:bodyPr>
          <a:lstStyle/>
          <a:p>
            <a:pPr algn="just"/>
            <a:r>
              <a:rPr lang="fr-FR" sz="2000" dirty="0">
                <a:solidFill>
                  <a:srgbClr val="002060"/>
                </a:solidFill>
                <a:latin typeface="Arial" charset="0"/>
                <a:ea typeface="Arial" charset="0"/>
                <a:cs typeface="Arial" charset="0"/>
              </a:rPr>
              <a:t>Quantifier l’effet du raffinement de maille au RCM</a:t>
            </a:r>
          </a:p>
        </p:txBody>
      </p:sp>
      <p:sp>
        <p:nvSpPr>
          <p:cNvPr id="5" name="Accolade fermante 4"/>
          <p:cNvSpPr/>
          <p:nvPr/>
        </p:nvSpPr>
        <p:spPr>
          <a:xfrm rot="5400000">
            <a:off x="5825970" y="3515696"/>
            <a:ext cx="540060" cy="4142656"/>
          </a:xfrm>
          <a:prstGeom prst="rightBrace">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14762912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260648"/>
            <a:ext cx="10515600" cy="706974"/>
          </a:xfrm>
        </p:spPr>
        <p:txBody>
          <a:bodyPr>
            <a:normAutofit/>
          </a:bodyPr>
          <a:lstStyle/>
          <a:p>
            <a:r>
              <a:rPr lang="fr-FR" sz="4000" dirty="0" smtClean="0">
                <a:solidFill>
                  <a:srgbClr val="002060"/>
                </a:solidFill>
                <a:latin typeface="Arial" charset="0"/>
                <a:ea typeface="Arial" charset="0"/>
                <a:cs typeface="Arial" charset="0"/>
              </a:rPr>
              <a:t>Effet de raffinement de maille</a:t>
            </a:r>
            <a:endParaRPr lang="fr-FR" sz="4000" dirty="0">
              <a:solidFill>
                <a:srgbClr val="002060"/>
              </a:solidFill>
              <a:latin typeface="Arial" charset="0"/>
              <a:ea typeface="Arial" charset="0"/>
              <a:cs typeface="Arial" charset="0"/>
            </a:endParaRPr>
          </a:p>
        </p:txBody>
      </p:sp>
      <p:sp>
        <p:nvSpPr>
          <p:cNvPr id="4" name="Espace réservé du numéro de diapositive 3"/>
          <p:cNvSpPr>
            <a:spLocks noGrp="1"/>
          </p:cNvSpPr>
          <p:nvPr>
            <p:ph type="sldNum" sz="quarter" idx="12"/>
          </p:nvPr>
        </p:nvSpPr>
        <p:spPr>
          <a:xfrm>
            <a:off x="4724400" y="6360478"/>
            <a:ext cx="2743200" cy="365125"/>
          </a:xfrm>
          <a:solidFill>
            <a:schemeClr val="bg1"/>
          </a:solidFill>
        </p:spPr>
        <p:txBody>
          <a:bodyPr/>
          <a:lstStyle/>
          <a:p>
            <a:pPr algn="ctr"/>
            <a:fld id="{B57958EC-158C-E94D-917B-4C9C6B5D1B55}" type="slidenum">
              <a:rPr lang="fr-FR" sz="1600" b="1" smtClean="0">
                <a:solidFill>
                  <a:schemeClr val="accent1">
                    <a:lumMod val="60000"/>
                    <a:lumOff val="40000"/>
                  </a:schemeClr>
                </a:solidFill>
                <a:latin typeface="Arial" charset="0"/>
                <a:ea typeface="Arial" charset="0"/>
                <a:cs typeface="Arial" charset="0"/>
              </a:rPr>
              <a:pPr algn="ctr"/>
              <a:t>25</a:t>
            </a:fld>
            <a:r>
              <a:rPr lang="fr-FR" sz="1600" dirty="0" smtClean="0">
                <a:solidFill>
                  <a:schemeClr val="accent1">
                    <a:lumMod val="60000"/>
                    <a:lumOff val="40000"/>
                  </a:schemeClr>
                </a:solidFill>
                <a:latin typeface="Arial" charset="0"/>
                <a:ea typeface="Arial" charset="0"/>
                <a:cs typeface="Arial" charset="0"/>
              </a:rPr>
              <a:t>/xx</a:t>
            </a:r>
            <a:endParaRPr lang="fr-FR" sz="1600" dirty="0">
              <a:solidFill>
                <a:schemeClr val="accent1">
                  <a:lumMod val="60000"/>
                  <a:lumOff val="40000"/>
                </a:schemeClr>
              </a:solidFill>
              <a:latin typeface="Arial" charset="0"/>
              <a:ea typeface="Arial" charset="0"/>
              <a:cs typeface="Arial" charset="0"/>
            </a:endParaRPr>
          </a:p>
        </p:txBody>
      </p:sp>
      <p:sp>
        <p:nvSpPr>
          <p:cNvPr id="17" name="Espace réservé du numéro de diapositive 3"/>
          <p:cNvSpPr txBox="1">
            <a:spLocks/>
          </p:cNvSpPr>
          <p:nvPr/>
        </p:nvSpPr>
        <p:spPr>
          <a:xfrm>
            <a:off x="9429145" y="6360477"/>
            <a:ext cx="2743200" cy="365125"/>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smtClean="0">
                <a:solidFill>
                  <a:schemeClr val="accent1">
                    <a:lumMod val="60000"/>
                    <a:lumOff val="40000"/>
                  </a:schemeClr>
                </a:solidFill>
                <a:latin typeface="Arial" charset="0"/>
                <a:ea typeface="Arial" charset="0"/>
                <a:cs typeface="Arial" charset="0"/>
              </a:rPr>
              <a:t>29 novembre 2017</a:t>
            </a:r>
            <a:r>
              <a:rPr lang="fr-FR" sz="1400" dirty="0" smtClean="0">
                <a:solidFill>
                  <a:schemeClr val="accent1">
                    <a:lumMod val="75000"/>
                  </a:schemeClr>
                </a:solidFill>
                <a:latin typeface="Arial" charset="0"/>
                <a:ea typeface="Arial" charset="0"/>
                <a:cs typeface="Arial" charset="0"/>
              </a:rPr>
              <a:t> </a:t>
            </a:r>
            <a:endParaRPr lang="fr-FR" sz="1400" dirty="0">
              <a:solidFill>
                <a:schemeClr val="accent1">
                  <a:lumMod val="40000"/>
                  <a:lumOff val="60000"/>
                </a:schemeClr>
              </a:solidFill>
              <a:latin typeface="Arial" charset="0"/>
              <a:ea typeface="Arial" charset="0"/>
              <a:cs typeface="Arial" charset="0"/>
            </a:endParaRPr>
          </a:p>
        </p:txBody>
      </p:sp>
      <p:sp>
        <p:nvSpPr>
          <p:cNvPr id="18" name="Espace réservé du numéro de diapositive 3"/>
          <p:cNvSpPr txBox="1">
            <a:spLocks/>
          </p:cNvSpPr>
          <p:nvPr/>
        </p:nvSpPr>
        <p:spPr>
          <a:xfrm>
            <a:off x="26123" y="6280764"/>
            <a:ext cx="3549597" cy="492438"/>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sz="1400" cap="all" dirty="0" smtClean="0">
                <a:solidFill>
                  <a:schemeClr val="accent1">
                    <a:lumMod val="60000"/>
                    <a:lumOff val="40000"/>
                  </a:schemeClr>
                </a:solidFill>
                <a:latin typeface="Arial" charset="0"/>
                <a:ea typeface="Arial" charset="0"/>
                <a:cs typeface="Arial" charset="0"/>
              </a:rPr>
              <a:t>Thèse: Régionalisation du climat avec le modèle LMDz</a:t>
            </a:r>
            <a:r>
              <a:rPr lang="fr-FR" sz="1400" cap="all" dirty="0" smtClean="0">
                <a:solidFill>
                  <a:schemeClr val="accent1">
                    <a:lumMod val="75000"/>
                  </a:schemeClr>
                </a:solidFill>
                <a:latin typeface="Arial" charset="0"/>
                <a:ea typeface="Arial" charset="0"/>
                <a:cs typeface="Arial" charset="0"/>
              </a:rPr>
              <a:t> </a:t>
            </a:r>
            <a:endParaRPr lang="fr-FR" sz="1400" cap="all" dirty="0">
              <a:solidFill>
                <a:schemeClr val="accent1">
                  <a:lumMod val="40000"/>
                  <a:lumOff val="60000"/>
                </a:schemeClr>
              </a:solidFill>
              <a:latin typeface="Arial" charset="0"/>
              <a:ea typeface="Arial" charset="0"/>
              <a:cs typeface="Arial" charset="0"/>
            </a:endParaRPr>
          </a:p>
        </p:txBody>
      </p:sp>
    </p:spTree>
    <p:extLst>
      <p:ext uri="{BB962C8B-B14F-4D97-AF65-F5344CB8AC3E}">
        <p14:creationId xmlns:p14="http://schemas.microsoft.com/office/powerpoint/2010/main" val="14954776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290427"/>
            <a:ext cx="10515600" cy="906325"/>
          </a:xfrm>
        </p:spPr>
        <p:txBody>
          <a:bodyPr>
            <a:normAutofit/>
          </a:bodyPr>
          <a:lstStyle/>
          <a:p>
            <a:r>
              <a:rPr lang="fr-FR" sz="4000" dirty="0" smtClean="0">
                <a:solidFill>
                  <a:srgbClr val="002060"/>
                </a:solidFill>
                <a:latin typeface="Arial" charset="0"/>
                <a:ea typeface="Arial" charset="0"/>
                <a:cs typeface="Arial" charset="0"/>
              </a:rPr>
              <a:t>Conclusions et perspectives</a:t>
            </a:r>
            <a:endParaRPr lang="fr-FR" sz="4000" dirty="0">
              <a:solidFill>
                <a:srgbClr val="002060"/>
              </a:solidFill>
              <a:latin typeface="Arial" charset="0"/>
              <a:ea typeface="Arial" charset="0"/>
              <a:cs typeface="Arial" charset="0"/>
            </a:endParaRPr>
          </a:p>
        </p:txBody>
      </p:sp>
      <p:sp>
        <p:nvSpPr>
          <p:cNvPr id="4" name="Espace réservé du numéro de diapositive 3"/>
          <p:cNvSpPr>
            <a:spLocks noGrp="1"/>
          </p:cNvSpPr>
          <p:nvPr>
            <p:ph type="sldNum" sz="quarter" idx="12"/>
          </p:nvPr>
        </p:nvSpPr>
        <p:spPr>
          <a:xfrm>
            <a:off x="4724400" y="6360478"/>
            <a:ext cx="2743200" cy="365125"/>
          </a:xfrm>
          <a:solidFill>
            <a:schemeClr val="bg1"/>
          </a:solidFill>
        </p:spPr>
        <p:txBody>
          <a:bodyPr/>
          <a:lstStyle/>
          <a:p>
            <a:pPr algn="ctr"/>
            <a:fld id="{B57958EC-158C-E94D-917B-4C9C6B5D1B55}" type="slidenum">
              <a:rPr lang="fr-FR" sz="1600" b="1" smtClean="0">
                <a:solidFill>
                  <a:schemeClr val="accent1">
                    <a:lumMod val="60000"/>
                    <a:lumOff val="40000"/>
                  </a:schemeClr>
                </a:solidFill>
                <a:latin typeface="Arial" charset="0"/>
                <a:ea typeface="Arial" charset="0"/>
                <a:cs typeface="Arial" charset="0"/>
              </a:rPr>
              <a:pPr algn="ctr"/>
              <a:t>26</a:t>
            </a:fld>
            <a:r>
              <a:rPr lang="fr-FR" sz="1600" dirty="0" smtClean="0">
                <a:solidFill>
                  <a:schemeClr val="accent1">
                    <a:lumMod val="60000"/>
                    <a:lumOff val="40000"/>
                  </a:schemeClr>
                </a:solidFill>
                <a:latin typeface="Arial" charset="0"/>
                <a:ea typeface="Arial" charset="0"/>
                <a:cs typeface="Arial" charset="0"/>
              </a:rPr>
              <a:t>/xx</a:t>
            </a:r>
            <a:endParaRPr lang="fr-FR" sz="1600" dirty="0">
              <a:solidFill>
                <a:schemeClr val="accent1">
                  <a:lumMod val="60000"/>
                  <a:lumOff val="40000"/>
                </a:schemeClr>
              </a:solidFill>
              <a:latin typeface="Arial" charset="0"/>
              <a:ea typeface="Arial" charset="0"/>
              <a:cs typeface="Arial" charset="0"/>
            </a:endParaRPr>
          </a:p>
        </p:txBody>
      </p:sp>
      <p:sp>
        <p:nvSpPr>
          <p:cNvPr id="10" name="Espace réservé du contenu 9"/>
          <p:cNvSpPr>
            <a:spLocks noGrp="1"/>
          </p:cNvSpPr>
          <p:nvPr>
            <p:ph idx="1"/>
          </p:nvPr>
        </p:nvSpPr>
        <p:spPr>
          <a:xfrm>
            <a:off x="838200" y="1825625"/>
            <a:ext cx="10515600" cy="4351338"/>
          </a:xfrm>
        </p:spPr>
        <p:txBody>
          <a:bodyPr/>
          <a:lstStyle/>
          <a:p>
            <a:endParaRPr lang="fr-FR"/>
          </a:p>
        </p:txBody>
      </p:sp>
      <p:sp>
        <p:nvSpPr>
          <p:cNvPr id="17" name="Espace réservé du numéro de diapositive 3"/>
          <p:cNvSpPr txBox="1">
            <a:spLocks/>
          </p:cNvSpPr>
          <p:nvPr/>
        </p:nvSpPr>
        <p:spPr>
          <a:xfrm>
            <a:off x="9429145" y="6360477"/>
            <a:ext cx="2743200" cy="365125"/>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smtClean="0">
                <a:solidFill>
                  <a:schemeClr val="accent1">
                    <a:lumMod val="60000"/>
                    <a:lumOff val="40000"/>
                  </a:schemeClr>
                </a:solidFill>
                <a:latin typeface="Arial" charset="0"/>
                <a:ea typeface="Arial" charset="0"/>
                <a:cs typeface="Arial" charset="0"/>
              </a:rPr>
              <a:t>29 novembre 2017</a:t>
            </a:r>
            <a:r>
              <a:rPr lang="fr-FR" sz="1400" dirty="0" smtClean="0">
                <a:solidFill>
                  <a:schemeClr val="accent1">
                    <a:lumMod val="75000"/>
                  </a:schemeClr>
                </a:solidFill>
                <a:latin typeface="Arial" charset="0"/>
                <a:ea typeface="Arial" charset="0"/>
                <a:cs typeface="Arial" charset="0"/>
              </a:rPr>
              <a:t> </a:t>
            </a:r>
            <a:endParaRPr lang="fr-FR" sz="1400" dirty="0">
              <a:solidFill>
                <a:schemeClr val="accent1">
                  <a:lumMod val="40000"/>
                  <a:lumOff val="60000"/>
                </a:schemeClr>
              </a:solidFill>
              <a:latin typeface="Arial" charset="0"/>
              <a:ea typeface="Arial" charset="0"/>
              <a:cs typeface="Arial" charset="0"/>
            </a:endParaRPr>
          </a:p>
        </p:txBody>
      </p:sp>
      <p:sp>
        <p:nvSpPr>
          <p:cNvPr id="18" name="Espace réservé du numéro de diapositive 3"/>
          <p:cNvSpPr txBox="1">
            <a:spLocks/>
          </p:cNvSpPr>
          <p:nvPr/>
        </p:nvSpPr>
        <p:spPr>
          <a:xfrm>
            <a:off x="26123" y="6280764"/>
            <a:ext cx="3549597" cy="492438"/>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sz="1400" cap="all" dirty="0" smtClean="0">
                <a:solidFill>
                  <a:schemeClr val="accent1">
                    <a:lumMod val="60000"/>
                    <a:lumOff val="40000"/>
                  </a:schemeClr>
                </a:solidFill>
                <a:latin typeface="Arial" charset="0"/>
                <a:ea typeface="Arial" charset="0"/>
                <a:cs typeface="Arial" charset="0"/>
              </a:rPr>
              <a:t>Thèse: Régionalisation du climat avec le modèle LMDz</a:t>
            </a:r>
            <a:r>
              <a:rPr lang="fr-FR" sz="1400" cap="all" dirty="0" smtClean="0">
                <a:solidFill>
                  <a:schemeClr val="accent1">
                    <a:lumMod val="75000"/>
                  </a:schemeClr>
                </a:solidFill>
                <a:latin typeface="Arial" charset="0"/>
                <a:ea typeface="Arial" charset="0"/>
                <a:cs typeface="Arial" charset="0"/>
              </a:rPr>
              <a:t> </a:t>
            </a:r>
            <a:endParaRPr lang="fr-FR" sz="1400" cap="all" dirty="0">
              <a:solidFill>
                <a:schemeClr val="accent1">
                  <a:lumMod val="40000"/>
                  <a:lumOff val="60000"/>
                </a:schemeClr>
              </a:solidFill>
              <a:latin typeface="Arial" charset="0"/>
              <a:ea typeface="Arial" charset="0"/>
              <a:cs typeface="Arial" charset="0"/>
            </a:endParaRPr>
          </a:p>
        </p:txBody>
      </p:sp>
    </p:spTree>
    <p:extLst>
      <p:ext uri="{BB962C8B-B14F-4D97-AF65-F5344CB8AC3E}">
        <p14:creationId xmlns:p14="http://schemas.microsoft.com/office/powerpoint/2010/main" val="11792039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2564904"/>
            <a:ext cx="10515600" cy="906325"/>
          </a:xfrm>
        </p:spPr>
        <p:txBody>
          <a:bodyPr>
            <a:normAutofit/>
          </a:bodyPr>
          <a:lstStyle/>
          <a:p>
            <a:pPr algn="ctr"/>
            <a:r>
              <a:rPr lang="fr-FR" smtClean="0">
                <a:solidFill>
                  <a:srgbClr val="002060"/>
                </a:solidFill>
                <a:latin typeface="Arial" charset="0"/>
                <a:ea typeface="Arial" charset="0"/>
                <a:cs typeface="Arial" charset="0"/>
              </a:rPr>
              <a:t>Merci</a:t>
            </a:r>
            <a:endParaRPr lang="fr-FR" dirty="0">
              <a:solidFill>
                <a:srgbClr val="002060"/>
              </a:solidFill>
              <a:latin typeface="Arial" charset="0"/>
              <a:ea typeface="Arial" charset="0"/>
              <a:cs typeface="Arial" charset="0"/>
            </a:endParaRPr>
          </a:p>
        </p:txBody>
      </p:sp>
      <p:sp>
        <p:nvSpPr>
          <p:cNvPr id="4" name="Espace réservé du numéro de diapositive 3"/>
          <p:cNvSpPr>
            <a:spLocks noGrp="1"/>
          </p:cNvSpPr>
          <p:nvPr>
            <p:ph type="sldNum" sz="quarter" idx="12"/>
          </p:nvPr>
        </p:nvSpPr>
        <p:spPr>
          <a:xfrm>
            <a:off x="4724400" y="6360478"/>
            <a:ext cx="2743200" cy="365125"/>
          </a:xfrm>
          <a:solidFill>
            <a:schemeClr val="bg1"/>
          </a:solidFill>
        </p:spPr>
        <p:txBody>
          <a:bodyPr/>
          <a:lstStyle/>
          <a:p>
            <a:pPr algn="ctr"/>
            <a:fld id="{B57958EC-158C-E94D-917B-4C9C6B5D1B55}" type="slidenum">
              <a:rPr lang="fr-FR" sz="1600" b="1" smtClean="0">
                <a:solidFill>
                  <a:schemeClr val="accent1">
                    <a:lumMod val="60000"/>
                    <a:lumOff val="40000"/>
                  </a:schemeClr>
                </a:solidFill>
                <a:latin typeface="Arial" charset="0"/>
                <a:ea typeface="Arial" charset="0"/>
                <a:cs typeface="Arial" charset="0"/>
              </a:rPr>
              <a:pPr algn="ctr"/>
              <a:t>27</a:t>
            </a:fld>
            <a:r>
              <a:rPr lang="fr-FR" sz="1600" dirty="0" smtClean="0">
                <a:solidFill>
                  <a:schemeClr val="accent1">
                    <a:lumMod val="60000"/>
                    <a:lumOff val="40000"/>
                  </a:schemeClr>
                </a:solidFill>
                <a:latin typeface="Arial" charset="0"/>
                <a:ea typeface="Arial" charset="0"/>
                <a:cs typeface="Arial" charset="0"/>
              </a:rPr>
              <a:t>/xx</a:t>
            </a:r>
            <a:endParaRPr lang="fr-FR" sz="1600" dirty="0">
              <a:solidFill>
                <a:schemeClr val="accent1">
                  <a:lumMod val="60000"/>
                  <a:lumOff val="40000"/>
                </a:schemeClr>
              </a:solidFill>
              <a:latin typeface="Arial" charset="0"/>
              <a:ea typeface="Arial" charset="0"/>
              <a:cs typeface="Arial" charset="0"/>
            </a:endParaRPr>
          </a:p>
        </p:txBody>
      </p:sp>
      <p:sp>
        <p:nvSpPr>
          <p:cNvPr id="17" name="Espace réservé du numéro de diapositive 3"/>
          <p:cNvSpPr txBox="1">
            <a:spLocks/>
          </p:cNvSpPr>
          <p:nvPr/>
        </p:nvSpPr>
        <p:spPr>
          <a:xfrm>
            <a:off x="9429145" y="6360477"/>
            <a:ext cx="2743200" cy="365125"/>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smtClean="0">
                <a:solidFill>
                  <a:schemeClr val="accent1">
                    <a:lumMod val="60000"/>
                    <a:lumOff val="40000"/>
                  </a:schemeClr>
                </a:solidFill>
                <a:latin typeface="Arial" charset="0"/>
                <a:ea typeface="Arial" charset="0"/>
                <a:cs typeface="Arial" charset="0"/>
              </a:rPr>
              <a:t>29 novembre 2017</a:t>
            </a:r>
            <a:r>
              <a:rPr lang="fr-FR" sz="1400" dirty="0" smtClean="0">
                <a:solidFill>
                  <a:schemeClr val="accent1">
                    <a:lumMod val="75000"/>
                  </a:schemeClr>
                </a:solidFill>
                <a:latin typeface="Arial" charset="0"/>
                <a:ea typeface="Arial" charset="0"/>
                <a:cs typeface="Arial" charset="0"/>
              </a:rPr>
              <a:t> </a:t>
            </a:r>
            <a:endParaRPr lang="fr-FR" sz="1400" dirty="0">
              <a:solidFill>
                <a:schemeClr val="accent1">
                  <a:lumMod val="40000"/>
                  <a:lumOff val="60000"/>
                </a:schemeClr>
              </a:solidFill>
              <a:latin typeface="Arial" charset="0"/>
              <a:ea typeface="Arial" charset="0"/>
              <a:cs typeface="Arial" charset="0"/>
            </a:endParaRPr>
          </a:p>
        </p:txBody>
      </p:sp>
      <p:sp>
        <p:nvSpPr>
          <p:cNvPr id="18" name="Espace réservé du numéro de diapositive 3"/>
          <p:cNvSpPr txBox="1">
            <a:spLocks/>
          </p:cNvSpPr>
          <p:nvPr/>
        </p:nvSpPr>
        <p:spPr>
          <a:xfrm>
            <a:off x="26123" y="6280764"/>
            <a:ext cx="3549597" cy="492438"/>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sz="1400" cap="all" dirty="0" smtClean="0">
                <a:solidFill>
                  <a:schemeClr val="accent1">
                    <a:lumMod val="60000"/>
                    <a:lumOff val="40000"/>
                  </a:schemeClr>
                </a:solidFill>
                <a:latin typeface="Arial" charset="0"/>
                <a:ea typeface="Arial" charset="0"/>
                <a:cs typeface="Arial" charset="0"/>
              </a:rPr>
              <a:t>Thèse: Régionalisation du climat avec le modèle LMDz</a:t>
            </a:r>
            <a:r>
              <a:rPr lang="fr-FR" sz="1400" cap="all" dirty="0" smtClean="0">
                <a:solidFill>
                  <a:schemeClr val="accent1">
                    <a:lumMod val="75000"/>
                  </a:schemeClr>
                </a:solidFill>
                <a:latin typeface="Arial" charset="0"/>
                <a:ea typeface="Arial" charset="0"/>
                <a:cs typeface="Arial" charset="0"/>
              </a:rPr>
              <a:t> </a:t>
            </a:r>
            <a:endParaRPr lang="fr-FR" sz="1400" cap="all" dirty="0">
              <a:solidFill>
                <a:schemeClr val="accent1">
                  <a:lumMod val="40000"/>
                  <a:lumOff val="60000"/>
                </a:schemeClr>
              </a:solidFill>
              <a:latin typeface="Arial" charset="0"/>
              <a:ea typeface="Arial" charset="0"/>
              <a:cs typeface="Arial" charset="0"/>
            </a:endParaRPr>
          </a:p>
        </p:txBody>
      </p:sp>
    </p:spTree>
    <p:extLst>
      <p:ext uri="{BB962C8B-B14F-4D97-AF65-F5344CB8AC3E}">
        <p14:creationId xmlns:p14="http://schemas.microsoft.com/office/powerpoint/2010/main" val="6793289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196752"/>
          </a:xfrm>
        </p:spPr>
        <p:txBody>
          <a:bodyPr>
            <a:normAutofit/>
          </a:bodyPr>
          <a:lstStyle/>
          <a:p>
            <a:pPr algn="just"/>
            <a:r>
              <a:rPr lang="fr-FR" sz="4000" dirty="0" smtClean="0">
                <a:latin typeface="Arial" charset="0"/>
                <a:ea typeface="Arial" charset="0"/>
                <a:cs typeface="Arial" charset="0"/>
              </a:rPr>
              <a:t>Projection de l’évolution de température </a:t>
            </a:r>
            <a:r>
              <a:rPr lang="fr-FR" sz="4000" smtClean="0">
                <a:latin typeface="Arial" charset="0"/>
                <a:ea typeface="Arial" charset="0"/>
                <a:cs typeface="Arial" charset="0"/>
              </a:rPr>
              <a:t>de surface (AR4)</a:t>
            </a:r>
            <a:endParaRPr lang="fr-FR" sz="4000">
              <a:latin typeface="Arial" charset="0"/>
              <a:ea typeface="Arial" charset="0"/>
              <a:cs typeface="Arial" charset="0"/>
            </a:endParaRPr>
          </a:p>
        </p:txBody>
      </p:sp>
      <p:sp>
        <p:nvSpPr>
          <p:cNvPr id="4" name="Espace réservé du numéro de diapositive 3"/>
          <p:cNvSpPr>
            <a:spLocks noGrp="1"/>
          </p:cNvSpPr>
          <p:nvPr>
            <p:ph type="sldNum" sz="quarter" idx="12"/>
          </p:nvPr>
        </p:nvSpPr>
        <p:spPr/>
        <p:txBody>
          <a:bodyPr/>
          <a:lstStyle/>
          <a:p>
            <a:fld id="{B57958EC-158C-E94D-917B-4C9C6B5D1B55}" type="slidenum">
              <a:rPr lang="fr-FR" smtClean="0"/>
              <a:t>28</a:t>
            </a:fld>
            <a:endParaRPr lang="fr-FR"/>
          </a:p>
        </p:txBody>
      </p:sp>
      <p:pic>
        <p:nvPicPr>
          <p:cNvPr id="7" name="Image 6"/>
          <p:cNvPicPr>
            <a:picLocks noChangeAspect="1"/>
          </p:cNvPicPr>
          <p:nvPr/>
        </p:nvPicPr>
        <p:blipFill>
          <a:blip r:embed="rId3"/>
          <a:stretch>
            <a:fillRect/>
          </a:stretch>
        </p:blipFill>
        <p:spPr>
          <a:xfrm>
            <a:off x="1127448" y="1591983"/>
            <a:ext cx="9119681" cy="4367510"/>
          </a:xfrm>
          <a:prstGeom prst="rect">
            <a:avLst/>
          </a:prstGeom>
        </p:spPr>
      </p:pic>
      <p:sp>
        <p:nvSpPr>
          <p:cNvPr id="8" name="Espace réservé du numéro de diapositive 3"/>
          <p:cNvSpPr txBox="1">
            <a:spLocks/>
          </p:cNvSpPr>
          <p:nvPr/>
        </p:nvSpPr>
        <p:spPr>
          <a:xfrm>
            <a:off x="4724400" y="6360478"/>
            <a:ext cx="2743200" cy="365125"/>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57958EC-158C-E94D-917B-4C9C6B5D1B55}" type="slidenum">
              <a:rPr lang="fr-FR" sz="1600" b="1" smtClean="0">
                <a:solidFill>
                  <a:schemeClr val="accent1">
                    <a:lumMod val="60000"/>
                    <a:lumOff val="40000"/>
                  </a:schemeClr>
                </a:solidFill>
                <a:latin typeface="Arial" charset="0"/>
                <a:ea typeface="Arial" charset="0"/>
                <a:cs typeface="Arial" charset="0"/>
              </a:rPr>
              <a:pPr algn="ctr"/>
              <a:t>28</a:t>
            </a:fld>
            <a:r>
              <a:rPr lang="fr-FR" sz="1600" smtClean="0">
                <a:solidFill>
                  <a:schemeClr val="accent1">
                    <a:lumMod val="60000"/>
                    <a:lumOff val="40000"/>
                  </a:schemeClr>
                </a:solidFill>
                <a:latin typeface="Arial" charset="0"/>
                <a:ea typeface="Arial" charset="0"/>
                <a:cs typeface="Arial" charset="0"/>
              </a:rPr>
              <a:t>/xx</a:t>
            </a:r>
            <a:endParaRPr lang="fr-FR" sz="1600" dirty="0">
              <a:solidFill>
                <a:schemeClr val="accent1">
                  <a:lumMod val="60000"/>
                  <a:lumOff val="40000"/>
                </a:schemeClr>
              </a:solidFill>
              <a:latin typeface="Arial" charset="0"/>
              <a:ea typeface="Arial" charset="0"/>
              <a:cs typeface="Arial" charset="0"/>
            </a:endParaRPr>
          </a:p>
        </p:txBody>
      </p:sp>
      <p:sp>
        <p:nvSpPr>
          <p:cNvPr id="9" name="Espace réservé du numéro de diapositive 3"/>
          <p:cNvSpPr txBox="1">
            <a:spLocks/>
          </p:cNvSpPr>
          <p:nvPr/>
        </p:nvSpPr>
        <p:spPr>
          <a:xfrm>
            <a:off x="9429145" y="6360477"/>
            <a:ext cx="2743200" cy="365125"/>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smtClean="0">
                <a:solidFill>
                  <a:schemeClr val="accent1">
                    <a:lumMod val="60000"/>
                    <a:lumOff val="40000"/>
                  </a:schemeClr>
                </a:solidFill>
                <a:latin typeface="Arial" charset="0"/>
                <a:ea typeface="Arial" charset="0"/>
                <a:cs typeface="Arial" charset="0"/>
              </a:rPr>
              <a:t>29 novembre 2017</a:t>
            </a:r>
            <a:r>
              <a:rPr lang="fr-FR" sz="1400" dirty="0" smtClean="0">
                <a:solidFill>
                  <a:schemeClr val="accent1">
                    <a:lumMod val="75000"/>
                  </a:schemeClr>
                </a:solidFill>
                <a:latin typeface="Arial" charset="0"/>
                <a:ea typeface="Arial" charset="0"/>
                <a:cs typeface="Arial" charset="0"/>
              </a:rPr>
              <a:t> </a:t>
            </a:r>
            <a:endParaRPr lang="fr-FR" sz="1400" dirty="0">
              <a:solidFill>
                <a:schemeClr val="accent1">
                  <a:lumMod val="40000"/>
                  <a:lumOff val="60000"/>
                </a:schemeClr>
              </a:solidFill>
              <a:latin typeface="Arial" charset="0"/>
              <a:ea typeface="Arial" charset="0"/>
              <a:cs typeface="Arial" charset="0"/>
            </a:endParaRPr>
          </a:p>
        </p:txBody>
      </p:sp>
      <p:sp>
        <p:nvSpPr>
          <p:cNvPr id="10" name="Espace réservé du numéro de diapositive 3"/>
          <p:cNvSpPr txBox="1">
            <a:spLocks/>
          </p:cNvSpPr>
          <p:nvPr/>
        </p:nvSpPr>
        <p:spPr>
          <a:xfrm>
            <a:off x="26123" y="6280764"/>
            <a:ext cx="4917749" cy="492438"/>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sz="1400" cap="small" dirty="0" smtClean="0">
                <a:solidFill>
                  <a:schemeClr val="accent1">
                    <a:lumMod val="60000"/>
                    <a:lumOff val="40000"/>
                  </a:schemeClr>
                </a:solidFill>
                <a:latin typeface="Arial" charset="0"/>
                <a:ea typeface="Arial" charset="0"/>
                <a:cs typeface="Arial" charset="0"/>
              </a:rPr>
              <a:t>Thèse: Régionalisation du climat avec le modèle LMDz</a:t>
            </a:r>
            <a:r>
              <a:rPr lang="fr-FR" sz="1400" cap="small" dirty="0" smtClean="0">
                <a:solidFill>
                  <a:schemeClr val="accent1">
                    <a:lumMod val="75000"/>
                  </a:schemeClr>
                </a:solidFill>
                <a:latin typeface="Arial" charset="0"/>
                <a:ea typeface="Arial" charset="0"/>
                <a:cs typeface="Arial" charset="0"/>
              </a:rPr>
              <a:t> </a:t>
            </a:r>
            <a:endParaRPr lang="fr-FR" sz="1400" cap="small" dirty="0">
              <a:solidFill>
                <a:schemeClr val="accent1">
                  <a:lumMod val="40000"/>
                  <a:lumOff val="60000"/>
                </a:schemeClr>
              </a:solidFill>
              <a:latin typeface="Arial" charset="0"/>
              <a:ea typeface="Arial" charset="0"/>
              <a:cs typeface="Arial" charset="0"/>
            </a:endParaRPr>
          </a:p>
        </p:txBody>
      </p:sp>
    </p:spTree>
    <p:extLst>
      <p:ext uri="{BB962C8B-B14F-4D97-AF65-F5344CB8AC3E}">
        <p14:creationId xmlns:p14="http://schemas.microsoft.com/office/powerpoint/2010/main" val="1784971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4724400" y="6360478"/>
            <a:ext cx="2743200" cy="365125"/>
          </a:xfrm>
          <a:solidFill>
            <a:schemeClr val="bg1"/>
          </a:solidFill>
        </p:spPr>
        <p:txBody>
          <a:bodyPr/>
          <a:lstStyle/>
          <a:p>
            <a:pPr algn="ctr"/>
            <a:fld id="{B57958EC-158C-E94D-917B-4C9C6B5D1B55}" type="slidenum">
              <a:rPr lang="fr-FR" sz="1600" b="1" smtClean="0">
                <a:solidFill>
                  <a:schemeClr val="accent1">
                    <a:lumMod val="60000"/>
                    <a:lumOff val="40000"/>
                  </a:schemeClr>
                </a:solidFill>
                <a:latin typeface="Arial" charset="0"/>
                <a:ea typeface="Arial" charset="0"/>
                <a:cs typeface="Arial" charset="0"/>
              </a:rPr>
              <a:pPr algn="ctr"/>
              <a:t>29</a:t>
            </a:fld>
            <a:r>
              <a:rPr lang="fr-FR" sz="1600" dirty="0" smtClean="0">
                <a:solidFill>
                  <a:schemeClr val="accent1">
                    <a:lumMod val="60000"/>
                    <a:lumOff val="40000"/>
                  </a:schemeClr>
                </a:solidFill>
                <a:latin typeface="Arial" charset="0"/>
                <a:ea typeface="Arial" charset="0"/>
                <a:cs typeface="Arial" charset="0"/>
              </a:rPr>
              <a:t>/xx</a:t>
            </a:r>
            <a:endParaRPr lang="fr-FR" sz="1600" dirty="0">
              <a:solidFill>
                <a:schemeClr val="accent1">
                  <a:lumMod val="60000"/>
                  <a:lumOff val="40000"/>
                </a:schemeClr>
              </a:solidFill>
              <a:latin typeface="Arial" charset="0"/>
              <a:ea typeface="Arial" charset="0"/>
              <a:cs typeface="Arial" charset="0"/>
            </a:endParaRPr>
          </a:p>
        </p:txBody>
      </p:sp>
      <p:sp>
        <p:nvSpPr>
          <p:cNvPr id="17" name="Espace réservé du numéro de diapositive 3"/>
          <p:cNvSpPr txBox="1">
            <a:spLocks/>
          </p:cNvSpPr>
          <p:nvPr/>
        </p:nvSpPr>
        <p:spPr>
          <a:xfrm>
            <a:off x="9429145" y="6360477"/>
            <a:ext cx="2743200" cy="365125"/>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smtClean="0">
                <a:solidFill>
                  <a:schemeClr val="accent1">
                    <a:lumMod val="60000"/>
                    <a:lumOff val="40000"/>
                  </a:schemeClr>
                </a:solidFill>
                <a:latin typeface="Arial" charset="0"/>
                <a:ea typeface="Arial" charset="0"/>
                <a:cs typeface="Arial" charset="0"/>
              </a:rPr>
              <a:t>29 novembre 2017</a:t>
            </a:r>
            <a:r>
              <a:rPr lang="fr-FR" sz="1400" dirty="0" smtClean="0">
                <a:solidFill>
                  <a:schemeClr val="accent1">
                    <a:lumMod val="75000"/>
                  </a:schemeClr>
                </a:solidFill>
                <a:latin typeface="Arial" charset="0"/>
                <a:ea typeface="Arial" charset="0"/>
                <a:cs typeface="Arial" charset="0"/>
              </a:rPr>
              <a:t> </a:t>
            </a:r>
            <a:endParaRPr lang="fr-FR" sz="1400" dirty="0">
              <a:solidFill>
                <a:schemeClr val="accent1">
                  <a:lumMod val="40000"/>
                  <a:lumOff val="60000"/>
                </a:schemeClr>
              </a:solidFill>
              <a:latin typeface="Arial" charset="0"/>
              <a:ea typeface="Arial" charset="0"/>
              <a:cs typeface="Arial" charset="0"/>
            </a:endParaRPr>
          </a:p>
        </p:txBody>
      </p:sp>
      <p:sp>
        <p:nvSpPr>
          <p:cNvPr id="18" name="Espace réservé du numéro de diapositive 3"/>
          <p:cNvSpPr txBox="1">
            <a:spLocks/>
          </p:cNvSpPr>
          <p:nvPr/>
        </p:nvSpPr>
        <p:spPr>
          <a:xfrm>
            <a:off x="26123" y="6280764"/>
            <a:ext cx="4917749" cy="492438"/>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sz="1400" cap="small" dirty="0" smtClean="0">
                <a:solidFill>
                  <a:schemeClr val="accent1">
                    <a:lumMod val="60000"/>
                    <a:lumOff val="40000"/>
                  </a:schemeClr>
                </a:solidFill>
                <a:latin typeface="Arial" charset="0"/>
                <a:ea typeface="Arial" charset="0"/>
                <a:cs typeface="Arial" charset="0"/>
              </a:rPr>
              <a:t>Thèse: Régionalisation du climat avec le modèle LMDz</a:t>
            </a:r>
            <a:r>
              <a:rPr lang="fr-FR" sz="1400" cap="small" dirty="0" smtClean="0">
                <a:solidFill>
                  <a:schemeClr val="accent1">
                    <a:lumMod val="75000"/>
                  </a:schemeClr>
                </a:solidFill>
                <a:latin typeface="Arial" charset="0"/>
                <a:ea typeface="Arial" charset="0"/>
                <a:cs typeface="Arial" charset="0"/>
              </a:rPr>
              <a:t> </a:t>
            </a:r>
            <a:endParaRPr lang="fr-FR" sz="1400" cap="small" dirty="0">
              <a:solidFill>
                <a:schemeClr val="accent1">
                  <a:lumMod val="40000"/>
                  <a:lumOff val="60000"/>
                </a:schemeClr>
              </a:solidFill>
              <a:latin typeface="Arial" charset="0"/>
              <a:ea typeface="Arial" charset="0"/>
              <a:cs typeface="Arial" charset="0"/>
            </a:endParaRPr>
          </a:p>
        </p:txBody>
      </p:sp>
      <p:sp>
        <p:nvSpPr>
          <p:cNvPr id="3" name="Titre 2"/>
          <p:cNvSpPr>
            <a:spLocks noGrp="1"/>
          </p:cNvSpPr>
          <p:nvPr>
            <p:ph type="title"/>
          </p:nvPr>
        </p:nvSpPr>
        <p:spPr>
          <a:xfrm>
            <a:off x="838200" y="221109"/>
            <a:ext cx="10515600" cy="831627"/>
          </a:xfrm>
        </p:spPr>
        <p:txBody>
          <a:bodyPr>
            <a:normAutofit/>
          </a:bodyPr>
          <a:lstStyle/>
          <a:p>
            <a:r>
              <a:rPr lang="fr-FR" sz="4000" smtClean="0">
                <a:latin typeface="Arial" charset="0"/>
                <a:ea typeface="Arial" charset="0"/>
                <a:cs typeface="Arial" charset="0"/>
              </a:rPr>
              <a:t>Impact du changement climatique en Europe</a:t>
            </a:r>
            <a:endParaRPr lang="fr-FR" sz="4000">
              <a:latin typeface="Arial" charset="0"/>
              <a:ea typeface="Arial" charset="0"/>
              <a:cs typeface="Arial" charset="0"/>
            </a:endParaRP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80" y="1052736"/>
            <a:ext cx="10124439" cy="5040560"/>
          </a:xfrm>
          <a:prstGeom prst="rect">
            <a:avLst/>
          </a:prstGeom>
        </p:spPr>
      </p:pic>
    </p:spTree>
    <p:extLst>
      <p:ext uri="{BB962C8B-B14F-4D97-AF65-F5344CB8AC3E}">
        <p14:creationId xmlns:p14="http://schemas.microsoft.com/office/powerpoint/2010/main" val="13098515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4724400" y="6360478"/>
            <a:ext cx="2743200" cy="365125"/>
          </a:xfrm>
          <a:solidFill>
            <a:schemeClr val="bg1"/>
          </a:solidFill>
        </p:spPr>
        <p:txBody>
          <a:bodyPr/>
          <a:lstStyle/>
          <a:p>
            <a:pPr algn="ctr"/>
            <a:fld id="{B57958EC-158C-E94D-917B-4C9C6B5D1B55}" type="slidenum">
              <a:rPr lang="fr-FR" sz="1600" b="1" smtClean="0">
                <a:solidFill>
                  <a:schemeClr val="accent1">
                    <a:lumMod val="60000"/>
                    <a:lumOff val="40000"/>
                  </a:schemeClr>
                </a:solidFill>
                <a:latin typeface="Arial" charset="0"/>
                <a:ea typeface="Arial" charset="0"/>
                <a:cs typeface="Arial" charset="0"/>
              </a:rPr>
              <a:pPr algn="ctr"/>
              <a:t>3</a:t>
            </a:fld>
            <a:r>
              <a:rPr lang="fr-FR" sz="1600" dirty="0" smtClean="0">
                <a:solidFill>
                  <a:schemeClr val="accent1">
                    <a:lumMod val="60000"/>
                    <a:lumOff val="40000"/>
                  </a:schemeClr>
                </a:solidFill>
                <a:latin typeface="Arial" charset="0"/>
                <a:ea typeface="Arial" charset="0"/>
                <a:cs typeface="Arial" charset="0"/>
              </a:rPr>
              <a:t>/xx</a:t>
            </a:r>
            <a:endParaRPr lang="fr-FR" sz="1600" dirty="0">
              <a:solidFill>
                <a:schemeClr val="accent1">
                  <a:lumMod val="60000"/>
                  <a:lumOff val="40000"/>
                </a:schemeClr>
              </a:solidFill>
              <a:latin typeface="Arial" charset="0"/>
              <a:ea typeface="Arial" charset="0"/>
              <a:cs typeface="Arial" charset="0"/>
            </a:endParaRPr>
          </a:p>
        </p:txBody>
      </p:sp>
      <p:sp>
        <p:nvSpPr>
          <p:cNvPr id="17" name="Titre 1"/>
          <p:cNvSpPr>
            <a:spLocks noGrp="1"/>
          </p:cNvSpPr>
          <p:nvPr>
            <p:ph type="title"/>
          </p:nvPr>
        </p:nvSpPr>
        <p:spPr>
          <a:xfrm>
            <a:off x="26123" y="68818"/>
            <a:ext cx="12146221" cy="903187"/>
          </a:xfrm>
        </p:spPr>
        <p:txBody>
          <a:bodyPr>
            <a:noAutofit/>
          </a:bodyPr>
          <a:lstStyle/>
          <a:p>
            <a:r>
              <a:rPr lang="fr-FR" sz="4000" dirty="0" smtClean="0">
                <a:solidFill>
                  <a:srgbClr val="002060"/>
                </a:solidFill>
                <a:latin typeface="Arial" charset="0"/>
                <a:ea typeface="Arial" charset="0"/>
                <a:cs typeface="Arial" charset="0"/>
              </a:rPr>
              <a:t>Évolution récente de la température de surface</a:t>
            </a:r>
            <a:endParaRPr lang="fr-FR" sz="4000" dirty="0">
              <a:solidFill>
                <a:srgbClr val="002060"/>
              </a:solidFill>
              <a:latin typeface="Arial" charset="0"/>
              <a:ea typeface="Arial" charset="0"/>
              <a:cs typeface="Arial" charset="0"/>
            </a:endParaRPr>
          </a:p>
        </p:txBody>
      </p:sp>
      <p:sp>
        <p:nvSpPr>
          <p:cNvPr id="35" name="Espace réservé du numéro de diapositive 3"/>
          <p:cNvSpPr txBox="1">
            <a:spLocks/>
          </p:cNvSpPr>
          <p:nvPr/>
        </p:nvSpPr>
        <p:spPr>
          <a:xfrm>
            <a:off x="9429145" y="6360477"/>
            <a:ext cx="2743200" cy="365125"/>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smtClean="0">
                <a:solidFill>
                  <a:schemeClr val="accent1">
                    <a:lumMod val="60000"/>
                    <a:lumOff val="40000"/>
                  </a:schemeClr>
                </a:solidFill>
                <a:latin typeface="Arial" charset="0"/>
                <a:ea typeface="Arial" charset="0"/>
                <a:cs typeface="Arial" charset="0"/>
              </a:rPr>
              <a:t>29 novembre 2017</a:t>
            </a:r>
            <a:r>
              <a:rPr lang="fr-FR" sz="1400" dirty="0" smtClean="0">
                <a:solidFill>
                  <a:schemeClr val="accent1">
                    <a:lumMod val="75000"/>
                  </a:schemeClr>
                </a:solidFill>
                <a:latin typeface="Arial" charset="0"/>
                <a:ea typeface="Arial" charset="0"/>
                <a:cs typeface="Arial" charset="0"/>
              </a:rPr>
              <a:t> </a:t>
            </a:r>
            <a:endParaRPr lang="fr-FR" sz="1400" dirty="0">
              <a:solidFill>
                <a:schemeClr val="accent1">
                  <a:lumMod val="40000"/>
                  <a:lumOff val="60000"/>
                </a:schemeClr>
              </a:solidFill>
              <a:latin typeface="Arial" charset="0"/>
              <a:ea typeface="Arial" charset="0"/>
              <a:cs typeface="Arial" charset="0"/>
            </a:endParaRPr>
          </a:p>
        </p:txBody>
      </p:sp>
      <p:sp>
        <p:nvSpPr>
          <p:cNvPr id="37" name="Espace réservé du numéro de diapositive 3"/>
          <p:cNvSpPr txBox="1">
            <a:spLocks/>
          </p:cNvSpPr>
          <p:nvPr/>
        </p:nvSpPr>
        <p:spPr>
          <a:xfrm>
            <a:off x="26123" y="6280764"/>
            <a:ext cx="4845162" cy="492438"/>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sz="1400" cap="small" dirty="0" smtClean="0">
                <a:solidFill>
                  <a:schemeClr val="accent1">
                    <a:lumMod val="60000"/>
                    <a:lumOff val="40000"/>
                  </a:schemeClr>
                </a:solidFill>
                <a:latin typeface="Arial" charset="0"/>
                <a:ea typeface="Arial" charset="0"/>
                <a:cs typeface="Arial" charset="0"/>
              </a:rPr>
              <a:t>Thèse: Régionalisation du climat avec le modèle LMDz</a:t>
            </a:r>
            <a:endParaRPr lang="fr-FR" sz="1400" cap="small" dirty="0">
              <a:solidFill>
                <a:schemeClr val="accent1">
                  <a:lumMod val="40000"/>
                  <a:lumOff val="60000"/>
                </a:schemeClr>
              </a:solidFill>
              <a:latin typeface="Arial" charset="0"/>
              <a:ea typeface="Arial" charset="0"/>
              <a:cs typeface="Arial" charset="0"/>
            </a:endParaRPr>
          </a:p>
        </p:txBody>
      </p:sp>
      <p:sp>
        <p:nvSpPr>
          <p:cNvPr id="40" name="ZoneTexte 39"/>
          <p:cNvSpPr txBox="1"/>
          <p:nvPr/>
        </p:nvSpPr>
        <p:spPr>
          <a:xfrm>
            <a:off x="2207568" y="5805264"/>
            <a:ext cx="2125016" cy="261610"/>
          </a:xfrm>
          <a:prstGeom prst="rect">
            <a:avLst/>
          </a:prstGeom>
          <a:noFill/>
        </p:spPr>
        <p:txBody>
          <a:bodyPr wrap="square" rtlCol="0">
            <a:spAutoFit/>
          </a:bodyPr>
          <a:lstStyle/>
          <a:p>
            <a:pPr algn="r"/>
            <a:r>
              <a:rPr lang="fr-FR" sz="1100" dirty="0" smtClean="0">
                <a:latin typeface="Arial" charset="0"/>
                <a:ea typeface="Arial" charset="0"/>
                <a:cs typeface="Arial" charset="0"/>
              </a:rPr>
              <a:t>IPCC, 2013</a:t>
            </a:r>
            <a:endParaRPr lang="fr-FR" sz="1100" dirty="0">
              <a:latin typeface="Arial" charset="0"/>
              <a:ea typeface="Arial" charset="0"/>
              <a:cs typeface="Arial" charset="0"/>
            </a:endParaRPr>
          </a:p>
        </p:txBody>
      </p:sp>
      <p:sp>
        <p:nvSpPr>
          <p:cNvPr id="5" name="ZoneTexte 4"/>
          <p:cNvSpPr txBox="1"/>
          <p:nvPr/>
        </p:nvSpPr>
        <p:spPr>
          <a:xfrm>
            <a:off x="58988" y="838741"/>
            <a:ext cx="5579348" cy="523220"/>
          </a:xfrm>
          <a:prstGeom prst="rect">
            <a:avLst/>
          </a:prstGeom>
          <a:noFill/>
        </p:spPr>
        <p:txBody>
          <a:bodyPr wrap="square" rtlCol="0">
            <a:spAutoFit/>
          </a:bodyPr>
          <a:lstStyle/>
          <a:p>
            <a:r>
              <a:rPr lang="fr-FR" sz="2800" dirty="0" smtClean="0">
                <a:latin typeface="Arial" charset="0"/>
                <a:ea typeface="Arial" charset="0"/>
                <a:cs typeface="Arial" charset="0"/>
              </a:rPr>
              <a:t>À l’échelle des régions</a:t>
            </a:r>
            <a:endParaRPr lang="fr-FR" sz="2800" dirty="0">
              <a:latin typeface="Arial" charset="0"/>
              <a:ea typeface="Arial" charset="0"/>
              <a:cs typeface="Arial" charset="0"/>
            </a:endParaRPr>
          </a:p>
        </p:txBody>
      </p:sp>
      <p:pic>
        <p:nvPicPr>
          <p:cNvPr id="9" name="Image 8"/>
          <p:cNvPicPr>
            <a:picLocks noChangeAspect="1"/>
          </p:cNvPicPr>
          <p:nvPr/>
        </p:nvPicPr>
        <p:blipFill>
          <a:blip r:embed="rId3"/>
          <a:stretch>
            <a:fillRect/>
          </a:stretch>
        </p:blipFill>
        <p:spPr>
          <a:xfrm>
            <a:off x="726502" y="1420365"/>
            <a:ext cx="7212163" cy="4646509"/>
          </a:xfrm>
          <a:prstGeom prst="rect">
            <a:avLst/>
          </a:prstGeom>
        </p:spPr>
      </p:pic>
      <p:pic>
        <p:nvPicPr>
          <p:cNvPr id="8" name="Image 7"/>
          <p:cNvPicPr>
            <a:picLocks noChangeAspect="1"/>
          </p:cNvPicPr>
          <p:nvPr/>
        </p:nvPicPr>
        <p:blipFill>
          <a:blip r:embed="rId4"/>
          <a:stretch>
            <a:fillRect/>
          </a:stretch>
        </p:blipFill>
        <p:spPr>
          <a:xfrm>
            <a:off x="2909985" y="1575850"/>
            <a:ext cx="2249911" cy="1375371"/>
          </a:xfrm>
          <a:prstGeom prst="rect">
            <a:avLst/>
          </a:prstGeom>
          <a:ln>
            <a:solidFill>
              <a:schemeClr val="bg1">
                <a:lumMod val="50000"/>
              </a:schemeClr>
            </a:solidFill>
          </a:ln>
        </p:spPr>
      </p:pic>
      <p:sp>
        <p:nvSpPr>
          <p:cNvPr id="11" name="ZoneTexte 10"/>
          <p:cNvSpPr txBox="1"/>
          <p:nvPr/>
        </p:nvSpPr>
        <p:spPr>
          <a:xfrm>
            <a:off x="4151784" y="1844824"/>
            <a:ext cx="1080120" cy="369332"/>
          </a:xfrm>
          <a:prstGeom prst="rect">
            <a:avLst/>
          </a:prstGeom>
          <a:noFill/>
        </p:spPr>
        <p:txBody>
          <a:bodyPr wrap="square" rtlCol="0">
            <a:spAutoFit/>
          </a:bodyPr>
          <a:lstStyle/>
          <a:p>
            <a:r>
              <a:rPr lang="fr-FR" b="1" dirty="0" smtClean="0">
                <a:solidFill>
                  <a:srgbClr val="FF0000"/>
                </a:solidFill>
                <a:latin typeface="Arial" charset="0"/>
                <a:ea typeface="Arial" charset="0"/>
                <a:cs typeface="Arial" charset="0"/>
              </a:rPr>
              <a:t>+ 1.0°C</a:t>
            </a:r>
            <a:endParaRPr lang="fr-FR" b="1" dirty="0">
              <a:solidFill>
                <a:srgbClr val="FF0000"/>
              </a:solidFill>
              <a:latin typeface="Arial" charset="0"/>
              <a:ea typeface="Arial" charset="0"/>
              <a:cs typeface="Arial" charset="0"/>
            </a:endParaRPr>
          </a:p>
        </p:txBody>
      </p:sp>
      <p:sp>
        <p:nvSpPr>
          <p:cNvPr id="12" name="ZoneTexte 11"/>
          <p:cNvSpPr txBox="1"/>
          <p:nvPr/>
        </p:nvSpPr>
        <p:spPr>
          <a:xfrm>
            <a:off x="4824618" y="1916832"/>
            <a:ext cx="1847446" cy="523220"/>
          </a:xfrm>
          <a:prstGeom prst="rect">
            <a:avLst/>
          </a:prstGeom>
          <a:noFill/>
        </p:spPr>
        <p:txBody>
          <a:bodyPr wrap="square" rtlCol="0">
            <a:spAutoFit/>
          </a:bodyPr>
          <a:lstStyle/>
          <a:p>
            <a:pPr algn="r"/>
            <a:r>
              <a:rPr lang="fr-FR" sz="2800" b="1" dirty="0" smtClean="0">
                <a:solidFill>
                  <a:srgbClr val="FF0000"/>
                </a:solidFill>
                <a:latin typeface="Arial" charset="0"/>
                <a:ea typeface="Arial" charset="0"/>
                <a:cs typeface="Arial" charset="0"/>
              </a:rPr>
              <a:t>+ 1.5 °C</a:t>
            </a:r>
            <a:endParaRPr lang="fr-FR" sz="2800" b="1" dirty="0">
              <a:solidFill>
                <a:srgbClr val="FF0000"/>
              </a:solidFill>
              <a:latin typeface="Arial" charset="0"/>
              <a:ea typeface="Arial" charset="0"/>
              <a:cs typeface="Arial" charset="0"/>
            </a:endParaRPr>
          </a:p>
        </p:txBody>
      </p:sp>
      <p:sp>
        <p:nvSpPr>
          <p:cNvPr id="13" name="ZoneTexte 12"/>
          <p:cNvSpPr txBox="1"/>
          <p:nvPr/>
        </p:nvSpPr>
        <p:spPr>
          <a:xfrm>
            <a:off x="1199456" y="5949280"/>
            <a:ext cx="792088" cy="400110"/>
          </a:xfrm>
          <a:prstGeom prst="rect">
            <a:avLst/>
          </a:prstGeom>
          <a:noFill/>
        </p:spPr>
        <p:txBody>
          <a:bodyPr wrap="square" rtlCol="0">
            <a:spAutoFit/>
          </a:bodyPr>
          <a:lstStyle/>
          <a:p>
            <a:r>
              <a:rPr lang="fr-FR" sz="2000" dirty="0" smtClean="0">
                <a:latin typeface="Arial" charset="0"/>
                <a:ea typeface="Arial" charset="0"/>
                <a:cs typeface="Arial" charset="0"/>
              </a:rPr>
              <a:t>1880</a:t>
            </a:r>
            <a:endParaRPr lang="fr-FR" sz="2000" dirty="0">
              <a:latin typeface="Arial" charset="0"/>
              <a:ea typeface="Arial" charset="0"/>
              <a:cs typeface="Arial" charset="0"/>
            </a:endParaRPr>
          </a:p>
        </p:txBody>
      </p:sp>
      <p:sp>
        <p:nvSpPr>
          <p:cNvPr id="25" name="ZoneTexte 24"/>
          <p:cNvSpPr txBox="1"/>
          <p:nvPr/>
        </p:nvSpPr>
        <p:spPr>
          <a:xfrm>
            <a:off x="2783632" y="5960367"/>
            <a:ext cx="792088" cy="400110"/>
          </a:xfrm>
          <a:prstGeom prst="rect">
            <a:avLst/>
          </a:prstGeom>
          <a:noFill/>
        </p:spPr>
        <p:txBody>
          <a:bodyPr wrap="square" rtlCol="0">
            <a:spAutoFit/>
          </a:bodyPr>
          <a:lstStyle/>
          <a:p>
            <a:r>
              <a:rPr lang="fr-FR" sz="2000" dirty="0" smtClean="0">
                <a:latin typeface="Arial" charset="0"/>
                <a:ea typeface="Arial" charset="0"/>
                <a:cs typeface="Arial" charset="0"/>
              </a:rPr>
              <a:t>1</a:t>
            </a:r>
            <a:r>
              <a:rPr lang="en-US" altLang="zh-CN" sz="2000" dirty="0" smtClean="0">
                <a:latin typeface="Arial" charset="0"/>
                <a:ea typeface="Arial" charset="0"/>
                <a:cs typeface="Arial" charset="0"/>
              </a:rPr>
              <a:t>9</a:t>
            </a:r>
            <a:r>
              <a:rPr lang="en-US" altLang="zh-CN" sz="2000" dirty="0">
                <a:latin typeface="Arial" charset="0"/>
                <a:ea typeface="Arial" charset="0"/>
                <a:cs typeface="Arial" charset="0"/>
              </a:rPr>
              <a:t>2</a:t>
            </a:r>
            <a:r>
              <a:rPr lang="fr-FR" sz="2000" dirty="0" smtClean="0">
                <a:latin typeface="Arial" charset="0"/>
                <a:ea typeface="Arial" charset="0"/>
                <a:cs typeface="Arial" charset="0"/>
              </a:rPr>
              <a:t>0</a:t>
            </a:r>
            <a:endParaRPr lang="fr-FR" sz="2000" dirty="0">
              <a:latin typeface="Arial" charset="0"/>
              <a:ea typeface="Arial" charset="0"/>
              <a:cs typeface="Arial" charset="0"/>
            </a:endParaRPr>
          </a:p>
        </p:txBody>
      </p:sp>
      <p:sp>
        <p:nvSpPr>
          <p:cNvPr id="26" name="ZoneTexte 25"/>
          <p:cNvSpPr txBox="1"/>
          <p:nvPr/>
        </p:nvSpPr>
        <p:spPr>
          <a:xfrm>
            <a:off x="4367808" y="5974287"/>
            <a:ext cx="792088" cy="400110"/>
          </a:xfrm>
          <a:prstGeom prst="rect">
            <a:avLst/>
          </a:prstGeom>
          <a:noFill/>
        </p:spPr>
        <p:txBody>
          <a:bodyPr wrap="square" rtlCol="0">
            <a:spAutoFit/>
          </a:bodyPr>
          <a:lstStyle/>
          <a:p>
            <a:r>
              <a:rPr lang="fr-FR" sz="2000" dirty="0" smtClean="0">
                <a:latin typeface="Arial" charset="0"/>
                <a:ea typeface="Arial" charset="0"/>
                <a:cs typeface="Arial" charset="0"/>
              </a:rPr>
              <a:t>1</a:t>
            </a:r>
            <a:r>
              <a:rPr lang="en-US" altLang="zh-CN" sz="2000" dirty="0" smtClean="0">
                <a:latin typeface="Arial" charset="0"/>
                <a:ea typeface="Arial" charset="0"/>
                <a:cs typeface="Arial" charset="0"/>
              </a:rPr>
              <a:t>96</a:t>
            </a:r>
            <a:r>
              <a:rPr lang="fr-FR" sz="2000" dirty="0" smtClean="0">
                <a:latin typeface="Arial" charset="0"/>
                <a:ea typeface="Arial" charset="0"/>
                <a:cs typeface="Arial" charset="0"/>
              </a:rPr>
              <a:t>0</a:t>
            </a:r>
            <a:endParaRPr lang="fr-FR" sz="2000" dirty="0">
              <a:latin typeface="Arial" charset="0"/>
              <a:ea typeface="Arial" charset="0"/>
              <a:cs typeface="Arial" charset="0"/>
            </a:endParaRPr>
          </a:p>
        </p:txBody>
      </p:sp>
      <p:sp>
        <p:nvSpPr>
          <p:cNvPr id="27" name="ZoneTexte 26"/>
          <p:cNvSpPr txBox="1"/>
          <p:nvPr/>
        </p:nvSpPr>
        <p:spPr>
          <a:xfrm>
            <a:off x="6008931" y="5960367"/>
            <a:ext cx="792088" cy="400110"/>
          </a:xfrm>
          <a:prstGeom prst="rect">
            <a:avLst/>
          </a:prstGeom>
          <a:noFill/>
        </p:spPr>
        <p:txBody>
          <a:bodyPr wrap="square" rtlCol="0">
            <a:spAutoFit/>
          </a:bodyPr>
          <a:lstStyle/>
          <a:p>
            <a:r>
              <a:rPr lang="fr-FR" sz="2000" smtClean="0">
                <a:latin typeface="Arial" charset="0"/>
                <a:ea typeface="Arial" charset="0"/>
                <a:cs typeface="Arial" charset="0"/>
              </a:rPr>
              <a:t>2000</a:t>
            </a:r>
            <a:endParaRPr lang="fr-FR" sz="2000">
              <a:latin typeface="Arial" charset="0"/>
              <a:ea typeface="Arial" charset="0"/>
              <a:cs typeface="Arial" charset="0"/>
            </a:endParaRPr>
          </a:p>
        </p:txBody>
      </p:sp>
      <p:sp>
        <p:nvSpPr>
          <p:cNvPr id="14" name="ZoneTexte 13"/>
          <p:cNvSpPr txBox="1"/>
          <p:nvPr/>
        </p:nvSpPr>
        <p:spPr>
          <a:xfrm rot="16200000">
            <a:off x="-1781258" y="3539266"/>
            <a:ext cx="4365059" cy="400110"/>
          </a:xfrm>
          <a:prstGeom prst="rect">
            <a:avLst/>
          </a:prstGeom>
          <a:noFill/>
        </p:spPr>
        <p:txBody>
          <a:bodyPr wrap="square" rtlCol="0">
            <a:spAutoFit/>
          </a:bodyPr>
          <a:lstStyle/>
          <a:p>
            <a:pPr algn="ctr"/>
            <a:r>
              <a:rPr lang="fr-FR" sz="2000" dirty="0">
                <a:latin typeface="Arial" charset="0"/>
                <a:ea typeface="Arial" charset="0"/>
                <a:cs typeface="Arial" charset="0"/>
              </a:rPr>
              <a:t>A</a:t>
            </a:r>
            <a:r>
              <a:rPr lang="fr-FR" sz="2000" dirty="0" smtClean="0">
                <a:latin typeface="Arial" charset="0"/>
                <a:ea typeface="Arial" charset="0"/>
                <a:cs typeface="Arial" charset="0"/>
              </a:rPr>
              <a:t>nomalie de température (°C)</a:t>
            </a:r>
            <a:endParaRPr lang="fr-FR" sz="2000" dirty="0">
              <a:latin typeface="Arial" charset="0"/>
              <a:ea typeface="Arial" charset="0"/>
              <a:cs typeface="Arial" charset="0"/>
            </a:endParaRPr>
          </a:p>
        </p:txBody>
      </p:sp>
      <p:sp>
        <p:nvSpPr>
          <p:cNvPr id="28" name="ZoneTexte 27"/>
          <p:cNvSpPr txBox="1"/>
          <p:nvPr/>
        </p:nvSpPr>
        <p:spPr>
          <a:xfrm>
            <a:off x="4835080" y="5543654"/>
            <a:ext cx="2125016" cy="261610"/>
          </a:xfrm>
          <a:prstGeom prst="rect">
            <a:avLst/>
          </a:prstGeom>
          <a:noFill/>
        </p:spPr>
        <p:txBody>
          <a:bodyPr wrap="square" rtlCol="0">
            <a:spAutoFit/>
          </a:bodyPr>
          <a:lstStyle/>
          <a:p>
            <a:pPr algn="r"/>
            <a:r>
              <a:rPr lang="fr-FR" sz="1100" dirty="0" smtClean="0">
                <a:latin typeface="Arial" charset="0"/>
                <a:ea typeface="Arial" charset="0"/>
                <a:cs typeface="Arial" charset="0"/>
              </a:rPr>
              <a:t>GIEC, 2013</a:t>
            </a:r>
            <a:endParaRPr lang="fr-FR" sz="1100" dirty="0">
              <a:latin typeface="Arial" charset="0"/>
              <a:ea typeface="Arial" charset="0"/>
              <a:cs typeface="Arial" charset="0"/>
            </a:endParaRPr>
          </a:p>
        </p:txBody>
      </p:sp>
      <p:sp>
        <p:nvSpPr>
          <p:cNvPr id="16" name="ZoneTexte 15"/>
          <p:cNvSpPr txBox="1"/>
          <p:nvPr/>
        </p:nvSpPr>
        <p:spPr>
          <a:xfrm>
            <a:off x="1484751" y="2247255"/>
            <a:ext cx="1381575" cy="430887"/>
          </a:xfrm>
          <a:prstGeom prst="rect">
            <a:avLst/>
          </a:prstGeom>
          <a:noFill/>
        </p:spPr>
        <p:txBody>
          <a:bodyPr wrap="square" rtlCol="0">
            <a:spAutoFit/>
          </a:bodyPr>
          <a:lstStyle/>
          <a:p>
            <a:r>
              <a:rPr lang="fr-FR" sz="2200" dirty="0" smtClean="0">
                <a:solidFill>
                  <a:srgbClr val="1D4084"/>
                </a:solidFill>
                <a:latin typeface="Arial" charset="0"/>
                <a:ea typeface="Arial" charset="0"/>
                <a:cs typeface="Arial" charset="0"/>
              </a:rPr>
              <a:t>CMIP3 </a:t>
            </a:r>
          </a:p>
        </p:txBody>
      </p:sp>
      <p:cxnSp>
        <p:nvCxnSpPr>
          <p:cNvPr id="22" name="Connecteur droit 21"/>
          <p:cNvCxnSpPr/>
          <p:nvPr/>
        </p:nvCxnSpPr>
        <p:spPr>
          <a:xfrm>
            <a:off x="1055440" y="2492896"/>
            <a:ext cx="360040" cy="0"/>
          </a:xfrm>
          <a:prstGeom prst="line">
            <a:avLst/>
          </a:prstGeom>
          <a:ln w="38100">
            <a:solidFill>
              <a:srgbClr val="1D4084"/>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a:off x="1055440" y="2780928"/>
            <a:ext cx="360040" cy="0"/>
          </a:xfrm>
          <a:prstGeom prst="line">
            <a:avLst/>
          </a:prstGeom>
          <a:ln w="38100">
            <a:solidFill>
              <a:srgbClr val="BB242B"/>
            </a:solidFill>
          </a:ln>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1487488" y="2535287"/>
            <a:ext cx="1381575" cy="430887"/>
          </a:xfrm>
          <a:prstGeom prst="rect">
            <a:avLst/>
          </a:prstGeom>
          <a:noFill/>
        </p:spPr>
        <p:txBody>
          <a:bodyPr wrap="square" rtlCol="0">
            <a:spAutoFit/>
          </a:bodyPr>
          <a:lstStyle/>
          <a:p>
            <a:r>
              <a:rPr lang="fr-FR" sz="2200" dirty="0" smtClean="0">
                <a:solidFill>
                  <a:srgbClr val="BB242B"/>
                </a:solidFill>
                <a:latin typeface="Arial" charset="0"/>
                <a:ea typeface="Arial" charset="0"/>
                <a:cs typeface="Arial" charset="0"/>
              </a:rPr>
              <a:t>CMIP5 </a:t>
            </a:r>
          </a:p>
        </p:txBody>
      </p:sp>
      <p:cxnSp>
        <p:nvCxnSpPr>
          <p:cNvPr id="34" name="Connecteur droit 33"/>
          <p:cNvCxnSpPr/>
          <p:nvPr/>
        </p:nvCxnSpPr>
        <p:spPr>
          <a:xfrm>
            <a:off x="1055440" y="3068960"/>
            <a:ext cx="3600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ZoneTexte 35"/>
          <p:cNvSpPr txBox="1"/>
          <p:nvPr/>
        </p:nvSpPr>
        <p:spPr>
          <a:xfrm>
            <a:off x="1487488" y="2823319"/>
            <a:ext cx="2002458" cy="430887"/>
          </a:xfrm>
          <a:prstGeom prst="rect">
            <a:avLst/>
          </a:prstGeom>
          <a:noFill/>
        </p:spPr>
        <p:txBody>
          <a:bodyPr wrap="square" rtlCol="0">
            <a:spAutoFit/>
          </a:bodyPr>
          <a:lstStyle/>
          <a:p>
            <a:r>
              <a:rPr lang="fr-FR" sz="2200" smtClean="0">
                <a:latin typeface="Arial" charset="0"/>
                <a:ea typeface="Arial" charset="0"/>
                <a:cs typeface="Arial" charset="0"/>
              </a:rPr>
              <a:t>Observations</a:t>
            </a:r>
            <a:r>
              <a:rPr lang="fr-FR" sz="2200" smtClean="0">
                <a:solidFill>
                  <a:srgbClr val="BB242B"/>
                </a:solidFill>
                <a:latin typeface="Arial" charset="0"/>
                <a:ea typeface="Arial" charset="0"/>
                <a:cs typeface="Arial" charset="0"/>
              </a:rPr>
              <a:t> </a:t>
            </a:r>
            <a:endParaRPr lang="fr-FR" sz="2200" dirty="0" smtClean="0">
              <a:solidFill>
                <a:srgbClr val="BB242B"/>
              </a:solidFill>
              <a:latin typeface="Arial" charset="0"/>
              <a:ea typeface="Arial" charset="0"/>
              <a:cs typeface="Arial" charset="0"/>
            </a:endParaRPr>
          </a:p>
        </p:txBody>
      </p:sp>
      <p:sp>
        <p:nvSpPr>
          <p:cNvPr id="23" name="ZoneTexte 22"/>
          <p:cNvSpPr txBox="1"/>
          <p:nvPr/>
        </p:nvSpPr>
        <p:spPr>
          <a:xfrm>
            <a:off x="8040216" y="2589872"/>
            <a:ext cx="3773959" cy="1631216"/>
          </a:xfrm>
          <a:prstGeom prst="rect">
            <a:avLst/>
          </a:prstGeom>
          <a:noFill/>
        </p:spPr>
        <p:txBody>
          <a:bodyPr wrap="square" rtlCol="0">
            <a:spAutoFit/>
          </a:bodyPr>
          <a:lstStyle/>
          <a:p>
            <a:pPr algn="just"/>
            <a:r>
              <a:rPr lang="fr-FR" sz="2000" dirty="0">
                <a:latin typeface="Arial" charset="0"/>
                <a:ea typeface="Arial" charset="0"/>
                <a:cs typeface="Arial" charset="0"/>
              </a:rPr>
              <a:t>L</a:t>
            </a:r>
            <a:r>
              <a:rPr lang="fr-FR" sz="2000" dirty="0" smtClean="0">
                <a:latin typeface="Arial" charset="0"/>
                <a:ea typeface="Arial" charset="0"/>
                <a:cs typeface="Arial" charset="0"/>
              </a:rPr>
              <a:t>’Europe présente une augmentation des températures plus importante avec aussi une plus forte variabilité qu’à l’échelle globale</a:t>
            </a:r>
            <a:endParaRPr lang="fr-FR" sz="2000" dirty="0">
              <a:latin typeface="Arial" charset="0"/>
              <a:ea typeface="Arial" charset="0"/>
              <a:cs typeface="Arial" charset="0"/>
            </a:endParaRPr>
          </a:p>
        </p:txBody>
      </p:sp>
      <p:sp>
        <p:nvSpPr>
          <p:cNvPr id="2" name="ZoneTexte 1"/>
          <p:cNvSpPr txBox="1"/>
          <p:nvPr/>
        </p:nvSpPr>
        <p:spPr>
          <a:xfrm>
            <a:off x="6888088" y="889556"/>
            <a:ext cx="978569" cy="523220"/>
          </a:xfrm>
          <a:prstGeom prst="rect">
            <a:avLst/>
          </a:prstGeom>
          <a:noFill/>
        </p:spPr>
        <p:txBody>
          <a:bodyPr wrap="square" rtlCol="0">
            <a:spAutoFit/>
          </a:bodyPr>
          <a:lstStyle/>
          <a:p>
            <a:r>
              <a:rPr lang="fr-FR" sz="2800" dirty="0" smtClean="0">
                <a:latin typeface="Arial" charset="0"/>
                <a:ea typeface="Arial" charset="0"/>
                <a:cs typeface="Arial" charset="0"/>
              </a:rPr>
              <a:t>(°C)</a:t>
            </a:r>
            <a:endParaRPr lang="fr-FR" sz="2800" dirty="0">
              <a:latin typeface="Arial" charset="0"/>
              <a:ea typeface="Arial" charset="0"/>
              <a:cs typeface="Arial" charset="0"/>
            </a:endParaRPr>
          </a:p>
        </p:txBody>
      </p:sp>
    </p:spTree>
    <p:extLst>
      <p:ext uri="{BB962C8B-B14F-4D97-AF65-F5344CB8AC3E}">
        <p14:creationId xmlns:p14="http://schemas.microsoft.com/office/powerpoint/2010/main" val="3971845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4724400" y="6360478"/>
            <a:ext cx="2743200" cy="365125"/>
          </a:xfrm>
          <a:solidFill>
            <a:schemeClr val="bg1"/>
          </a:solidFill>
        </p:spPr>
        <p:txBody>
          <a:bodyPr/>
          <a:lstStyle/>
          <a:p>
            <a:pPr algn="ctr"/>
            <a:fld id="{B57958EC-158C-E94D-917B-4C9C6B5D1B55}" type="slidenum">
              <a:rPr lang="fr-FR" sz="1600" b="1" smtClean="0">
                <a:solidFill>
                  <a:schemeClr val="accent1">
                    <a:lumMod val="60000"/>
                    <a:lumOff val="40000"/>
                  </a:schemeClr>
                </a:solidFill>
                <a:latin typeface="Arial" charset="0"/>
                <a:ea typeface="Arial" charset="0"/>
                <a:cs typeface="Arial" charset="0"/>
              </a:rPr>
              <a:pPr algn="ctr"/>
              <a:t>30</a:t>
            </a:fld>
            <a:r>
              <a:rPr lang="fr-FR" sz="1600" dirty="0" smtClean="0">
                <a:solidFill>
                  <a:schemeClr val="accent1">
                    <a:lumMod val="60000"/>
                    <a:lumOff val="40000"/>
                  </a:schemeClr>
                </a:solidFill>
                <a:latin typeface="Arial" charset="0"/>
                <a:ea typeface="Arial" charset="0"/>
                <a:cs typeface="Arial" charset="0"/>
              </a:rPr>
              <a:t>/xx</a:t>
            </a:r>
            <a:endParaRPr lang="fr-FR" sz="1600" dirty="0">
              <a:solidFill>
                <a:schemeClr val="accent1">
                  <a:lumMod val="60000"/>
                  <a:lumOff val="40000"/>
                </a:schemeClr>
              </a:solidFill>
              <a:latin typeface="Arial" charset="0"/>
              <a:ea typeface="Arial" charset="0"/>
              <a:cs typeface="Arial" charset="0"/>
            </a:endParaRPr>
          </a:p>
        </p:txBody>
      </p:sp>
      <p:sp>
        <p:nvSpPr>
          <p:cNvPr id="35" name="Espace réservé du numéro de diapositive 3"/>
          <p:cNvSpPr txBox="1">
            <a:spLocks/>
          </p:cNvSpPr>
          <p:nvPr/>
        </p:nvSpPr>
        <p:spPr>
          <a:xfrm>
            <a:off x="9429145" y="6360477"/>
            <a:ext cx="2743200" cy="365125"/>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smtClean="0">
                <a:solidFill>
                  <a:schemeClr val="accent1">
                    <a:lumMod val="60000"/>
                    <a:lumOff val="40000"/>
                  </a:schemeClr>
                </a:solidFill>
                <a:latin typeface="Arial" charset="0"/>
                <a:ea typeface="Arial" charset="0"/>
                <a:cs typeface="Arial" charset="0"/>
              </a:rPr>
              <a:t>29 novembre 2017</a:t>
            </a:r>
            <a:r>
              <a:rPr lang="fr-FR" sz="1400" dirty="0" smtClean="0">
                <a:solidFill>
                  <a:schemeClr val="accent1">
                    <a:lumMod val="75000"/>
                  </a:schemeClr>
                </a:solidFill>
                <a:latin typeface="Arial" charset="0"/>
                <a:ea typeface="Arial" charset="0"/>
                <a:cs typeface="Arial" charset="0"/>
              </a:rPr>
              <a:t> </a:t>
            </a:r>
            <a:endParaRPr lang="fr-FR" sz="1400" dirty="0">
              <a:solidFill>
                <a:schemeClr val="accent1">
                  <a:lumMod val="40000"/>
                  <a:lumOff val="60000"/>
                </a:schemeClr>
              </a:solidFill>
              <a:latin typeface="Arial" charset="0"/>
              <a:ea typeface="Arial" charset="0"/>
              <a:cs typeface="Arial" charset="0"/>
            </a:endParaRPr>
          </a:p>
        </p:txBody>
      </p:sp>
      <p:sp>
        <p:nvSpPr>
          <p:cNvPr id="37" name="Espace réservé du numéro de diapositive 3"/>
          <p:cNvSpPr txBox="1">
            <a:spLocks/>
          </p:cNvSpPr>
          <p:nvPr/>
        </p:nvSpPr>
        <p:spPr>
          <a:xfrm>
            <a:off x="26123" y="6280764"/>
            <a:ext cx="4989757" cy="492438"/>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sz="1400" cap="small" dirty="0" smtClean="0">
                <a:solidFill>
                  <a:schemeClr val="accent1">
                    <a:lumMod val="60000"/>
                    <a:lumOff val="40000"/>
                  </a:schemeClr>
                </a:solidFill>
                <a:latin typeface="Arial" charset="0"/>
                <a:ea typeface="Arial" charset="0"/>
                <a:cs typeface="Arial" charset="0"/>
              </a:rPr>
              <a:t>Thèse: Régionalisation du climat avec le modèle LMDz</a:t>
            </a:r>
            <a:endParaRPr lang="fr-FR" sz="1400" cap="small" dirty="0">
              <a:solidFill>
                <a:schemeClr val="accent1">
                  <a:lumMod val="40000"/>
                  <a:lumOff val="60000"/>
                </a:schemeClr>
              </a:solidFill>
              <a:latin typeface="Arial" charset="0"/>
              <a:ea typeface="Arial" charset="0"/>
              <a:cs typeface="Arial" charset="0"/>
            </a:endParaRPr>
          </a:p>
        </p:txBody>
      </p:sp>
      <p:sp>
        <p:nvSpPr>
          <p:cNvPr id="39" name="Rectangle 38"/>
          <p:cNvSpPr/>
          <p:nvPr/>
        </p:nvSpPr>
        <p:spPr>
          <a:xfrm>
            <a:off x="58988" y="1305716"/>
            <a:ext cx="392896" cy="673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836984" y="306818"/>
            <a:ext cx="10515600" cy="1056473"/>
          </a:xfrm>
        </p:spPr>
        <p:txBody>
          <a:bodyPr>
            <a:normAutofit fontScale="90000"/>
          </a:bodyPr>
          <a:lstStyle/>
          <a:p>
            <a:pPr algn="just"/>
            <a:r>
              <a:rPr lang="fr-FR" sz="4000" dirty="0" err="1" smtClean="0">
                <a:latin typeface="Arial" charset="0"/>
                <a:ea typeface="Arial" charset="0"/>
                <a:cs typeface="Arial" charset="0"/>
              </a:rPr>
              <a:t>COordinated</a:t>
            </a:r>
            <a:r>
              <a:rPr lang="fr-FR" sz="4000" dirty="0" smtClean="0">
                <a:latin typeface="Arial" charset="0"/>
                <a:ea typeface="Arial" charset="0"/>
                <a:cs typeface="Arial" charset="0"/>
              </a:rPr>
              <a:t> </a:t>
            </a:r>
            <a:r>
              <a:rPr lang="fr-FR" sz="4000" dirty="0" err="1" smtClean="0">
                <a:latin typeface="Arial" charset="0"/>
                <a:ea typeface="Arial" charset="0"/>
                <a:cs typeface="Arial" charset="0"/>
              </a:rPr>
              <a:t>Regional</a:t>
            </a:r>
            <a:r>
              <a:rPr lang="fr-FR" sz="4000" dirty="0" smtClean="0">
                <a:latin typeface="Arial" charset="0"/>
                <a:ea typeface="Arial" charset="0"/>
                <a:cs typeface="Arial" charset="0"/>
              </a:rPr>
              <a:t> </a:t>
            </a:r>
            <a:r>
              <a:rPr lang="fr-FR" sz="4000" dirty="0" err="1" smtClean="0">
                <a:latin typeface="Arial" charset="0"/>
                <a:ea typeface="Arial" charset="0"/>
                <a:cs typeface="Arial" charset="0"/>
              </a:rPr>
              <a:t>climate</a:t>
            </a:r>
            <a:r>
              <a:rPr lang="fr-FR" sz="4000" dirty="0" smtClean="0">
                <a:latin typeface="Arial" charset="0"/>
                <a:ea typeface="Arial" charset="0"/>
                <a:cs typeface="Arial" charset="0"/>
              </a:rPr>
              <a:t> </a:t>
            </a:r>
            <a:r>
              <a:rPr lang="fr-FR" sz="4000" dirty="0" err="1" smtClean="0">
                <a:latin typeface="Arial" charset="0"/>
                <a:ea typeface="Arial" charset="0"/>
                <a:cs typeface="Arial" charset="0"/>
              </a:rPr>
              <a:t>Downscaling</a:t>
            </a:r>
            <a:r>
              <a:rPr lang="fr-FR" sz="4000" dirty="0" smtClean="0">
                <a:latin typeface="Arial" charset="0"/>
                <a:ea typeface="Arial" charset="0"/>
                <a:cs typeface="Arial" charset="0"/>
              </a:rPr>
              <a:t> </a:t>
            </a:r>
            <a:r>
              <a:rPr lang="fr-FR" dirty="0" err="1" smtClean="0">
                <a:latin typeface="Arial" charset="0"/>
                <a:ea typeface="Arial" charset="0"/>
                <a:cs typeface="Arial" charset="0"/>
              </a:rPr>
              <a:t>EXperiment</a:t>
            </a:r>
            <a:r>
              <a:rPr lang="fr-FR" sz="4000" dirty="0" smtClean="0">
                <a:latin typeface="Arial" charset="0"/>
                <a:ea typeface="Arial" charset="0"/>
                <a:cs typeface="Arial" charset="0"/>
              </a:rPr>
              <a:t> (CORDEX)</a:t>
            </a:r>
            <a:endParaRPr lang="fr-FR" sz="4000" dirty="0">
              <a:latin typeface="Arial" charset="0"/>
              <a:ea typeface="Arial" charset="0"/>
              <a:cs typeface="Arial" charset="0"/>
            </a:endParaRPr>
          </a:p>
        </p:txBody>
      </p:sp>
      <p:pic>
        <p:nvPicPr>
          <p:cNvPr id="10" name="Image 9"/>
          <p:cNvPicPr/>
          <p:nvPr/>
        </p:nvPicPr>
        <p:blipFill>
          <a:blip r:embed="rId3">
            <a:extLst>
              <a:ext uri="{28A0092B-C50C-407E-A947-70E740481C1C}">
                <a14:useLocalDpi xmlns:a14="http://schemas.microsoft.com/office/drawing/2010/main" val="0"/>
              </a:ext>
            </a:extLst>
          </a:blip>
          <a:srcRect/>
          <a:stretch>
            <a:fillRect/>
          </a:stretch>
        </p:blipFill>
        <p:spPr bwMode="auto">
          <a:xfrm>
            <a:off x="84848" y="2047467"/>
            <a:ext cx="6009936" cy="3710256"/>
          </a:xfrm>
          <a:prstGeom prst="rect">
            <a:avLst/>
          </a:prstGeom>
          <a:noFill/>
          <a:ln>
            <a:noFill/>
          </a:ln>
        </p:spPr>
      </p:pic>
      <p:sp>
        <p:nvSpPr>
          <p:cNvPr id="11" name="ZoneTexte 10"/>
          <p:cNvSpPr txBox="1"/>
          <p:nvPr/>
        </p:nvSpPr>
        <p:spPr>
          <a:xfrm>
            <a:off x="1157210" y="5799261"/>
            <a:ext cx="3537284" cy="261610"/>
          </a:xfrm>
          <a:prstGeom prst="rect">
            <a:avLst/>
          </a:prstGeom>
          <a:noFill/>
        </p:spPr>
        <p:txBody>
          <a:bodyPr wrap="square" rtlCol="0">
            <a:spAutoFit/>
          </a:bodyPr>
          <a:lstStyle/>
          <a:p>
            <a:pPr algn="ctr"/>
            <a:r>
              <a:rPr lang="fr-FR" sz="1100" i="1" dirty="0">
                <a:latin typeface="Arial" charset="0"/>
                <a:ea typeface="Arial" charset="0"/>
                <a:cs typeface="Arial" charset="0"/>
              </a:rPr>
              <a:t>http://</a:t>
            </a:r>
            <a:r>
              <a:rPr lang="fr-FR" sz="1100" i="1" dirty="0" err="1">
                <a:latin typeface="Arial" charset="0"/>
                <a:ea typeface="Arial" charset="0"/>
                <a:cs typeface="Arial" charset="0"/>
              </a:rPr>
              <a:t>cordex.org</a:t>
            </a:r>
            <a:r>
              <a:rPr lang="fr-FR" sz="1100" i="1" dirty="0">
                <a:latin typeface="Arial" charset="0"/>
                <a:ea typeface="Arial" charset="0"/>
                <a:cs typeface="Arial" charset="0"/>
              </a:rPr>
              <a:t>/</a:t>
            </a:r>
            <a:r>
              <a:rPr lang="fr-FR" sz="1100" i="1" dirty="0" err="1">
                <a:latin typeface="Arial" charset="0"/>
                <a:ea typeface="Arial" charset="0"/>
                <a:cs typeface="Arial" charset="0"/>
              </a:rPr>
              <a:t>domains</a:t>
            </a:r>
            <a:r>
              <a:rPr lang="fr-FR" sz="1100" i="1" dirty="0">
                <a:latin typeface="Arial" charset="0"/>
                <a:ea typeface="Arial" charset="0"/>
                <a:cs typeface="Arial" charset="0"/>
              </a:rPr>
              <a:t>/</a:t>
            </a:r>
          </a:p>
        </p:txBody>
      </p:sp>
      <p:sp>
        <p:nvSpPr>
          <p:cNvPr id="7" name="ZoneTexte 6"/>
          <p:cNvSpPr txBox="1"/>
          <p:nvPr/>
        </p:nvSpPr>
        <p:spPr>
          <a:xfrm>
            <a:off x="6934980" y="1755724"/>
            <a:ext cx="4176464" cy="400110"/>
          </a:xfrm>
          <a:prstGeom prst="rect">
            <a:avLst/>
          </a:prstGeom>
          <a:noFill/>
        </p:spPr>
        <p:txBody>
          <a:bodyPr wrap="square" rtlCol="0">
            <a:spAutoFit/>
          </a:bodyPr>
          <a:lstStyle/>
          <a:p>
            <a:pPr algn="just"/>
            <a:r>
              <a:rPr lang="fr-FR" sz="2000" dirty="0" smtClean="0">
                <a:latin typeface="Arial" charset="0"/>
                <a:ea typeface="Arial" charset="0"/>
                <a:cs typeface="Arial" charset="0"/>
              </a:rPr>
              <a:t>CMIP* - </a:t>
            </a:r>
            <a:r>
              <a:rPr lang="fr-FR" sz="2000" dirty="0" err="1" smtClean="0">
                <a:latin typeface="Arial" charset="0"/>
                <a:ea typeface="Arial" charset="0"/>
                <a:cs typeface="Arial" charset="0"/>
              </a:rPr>
              <a:t>GCMs</a:t>
            </a:r>
            <a:endParaRPr lang="fr-FR" sz="2000" dirty="0">
              <a:latin typeface="Arial" charset="0"/>
              <a:ea typeface="Arial" charset="0"/>
              <a:cs typeface="Arial" charset="0"/>
            </a:endParaRPr>
          </a:p>
        </p:txBody>
      </p:sp>
      <p:sp>
        <p:nvSpPr>
          <p:cNvPr id="20" name="ZoneTexte 19"/>
          <p:cNvSpPr txBox="1"/>
          <p:nvPr/>
        </p:nvSpPr>
        <p:spPr>
          <a:xfrm>
            <a:off x="6934980" y="2956882"/>
            <a:ext cx="4176464" cy="400110"/>
          </a:xfrm>
          <a:prstGeom prst="rect">
            <a:avLst/>
          </a:prstGeom>
          <a:noFill/>
        </p:spPr>
        <p:txBody>
          <a:bodyPr wrap="square" rtlCol="0">
            <a:spAutoFit/>
          </a:bodyPr>
          <a:lstStyle/>
          <a:p>
            <a:pPr algn="just"/>
            <a:r>
              <a:rPr lang="fr-FR" sz="2000" dirty="0" smtClean="0">
                <a:latin typeface="Arial" charset="0"/>
                <a:ea typeface="Arial" charset="0"/>
                <a:cs typeface="Arial" charset="0"/>
              </a:rPr>
              <a:t>CORDEX - </a:t>
            </a:r>
            <a:r>
              <a:rPr lang="fr-FR" sz="2000" dirty="0" err="1" smtClean="0">
                <a:latin typeface="Arial" charset="0"/>
                <a:ea typeface="Arial" charset="0"/>
                <a:cs typeface="Arial" charset="0"/>
              </a:rPr>
              <a:t>RCMs</a:t>
            </a:r>
            <a:endParaRPr lang="fr-FR" sz="2000" dirty="0">
              <a:latin typeface="Arial" charset="0"/>
              <a:ea typeface="Arial" charset="0"/>
              <a:cs typeface="Arial" charset="0"/>
            </a:endParaRPr>
          </a:p>
        </p:txBody>
      </p:sp>
      <p:sp>
        <p:nvSpPr>
          <p:cNvPr id="8" name="Rectangle 7"/>
          <p:cNvSpPr/>
          <p:nvPr/>
        </p:nvSpPr>
        <p:spPr>
          <a:xfrm>
            <a:off x="6757421" y="5523105"/>
            <a:ext cx="4060727" cy="338554"/>
          </a:xfrm>
          <a:prstGeom prst="rect">
            <a:avLst/>
          </a:prstGeom>
        </p:spPr>
        <p:txBody>
          <a:bodyPr wrap="none">
            <a:spAutoFit/>
          </a:bodyPr>
          <a:lstStyle/>
          <a:p>
            <a:r>
              <a:rPr lang="fr-FR" sz="1600" dirty="0" smtClean="0">
                <a:latin typeface="Arial" charset="0"/>
                <a:ea typeface="Arial" charset="0"/>
                <a:cs typeface="Arial" charset="0"/>
              </a:rPr>
              <a:t>* </a:t>
            </a:r>
            <a:r>
              <a:rPr lang="fr-FR" sz="1600" dirty="0" err="1" smtClean="0">
                <a:solidFill>
                  <a:schemeClr val="bg2">
                    <a:lumMod val="50000"/>
                  </a:schemeClr>
                </a:solidFill>
                <a:latin typeface="Arial" charset="0"/>
                <a:ea typeface="Arial" charset="0"/>
                <a:cs typeface="Arial" charset="0"/>
              </a:rPr>
              <a:t>Coupled</a:t>
            </a:r>
            <a:r>
              <a:rPr lang="fr-FR" sz="1600" dirty="0" smtClean="0">
                <a:solidFill>
                  <a:schemeClr val="bg2">
                    <a:lumMod val="50000"/>
                  </a:schemeClr>
                </a:solidFill>
                <a:latin typeface="Arial" charset="0"/>
                <a:ea typeface="Arial" charset="0"/>
                <a:cs typeface="Arial" charset="0"/>
              </a:rPr>
              <a:t> </a:t>
            </a:r>
            <a:r>
              <a:rPr lang="fr-FR" sz="1600" dirty="0">
                <a:solidFill>
                  <a:schemeClr val="bg2">
                    <a:lumMod val="50000"/>
                  </a:schemeClr>
                </a:solidFill>
                <a:latin typeface="Arial" charset="0"/>
                <a:ea typeface="Arial" charset="0"/>
                <a:cs typeface="Arial" charset="0"/>
              </a:rPr>
              <a:t>model </a:t>
            </a:r>
            <a:r>
              <a:rPr lang="fr-FR" sz="1600" dirty="0" err="1">
                <a:solidFill>
                  <a:schemeClr val="bg2">
                    <a:lumMod val="50000"/>
                  </a:schemeClr>
                </a:solidFill>
                <a:latin typeface="Arial" charset="0"/>
                <a:ea typeface="Arial" charset="0"/>
                <a:cs typeface="Arial" charset="0"/>
              </a:rPr>
              <a:t>intercomparaison</a:t>
            </a:r>
            <a:r>
              <a:rPr lang="fr-FR" sz="1600" dirty="0">
                <a:solidFill>
                  <a:schemeClr val="bg2">
                    <a:lumMod val="50000"/>
                  </a:schemeClr>
                </a:solidFill>
                <a:latin typeface="Arial" charset="0"/>
                <a:ea typeface="Arial" charset="0"/>
                <a:cs typeface="Arial" charset="0"/>
              </a:rPr>
              <a:t> </a:t>
            </a:r>
            <a:r>
              <a:rPr lang="fr-FR" sz="1600" dirty="0" err="1" smtClean="0">
                <a:solidFill>
                  <a:schemeClr val="bg2">
                    <a:lumMod val="50000"/>
                  </a:schemeClr>
                </a:solidFill>
                <a:latin typeface="Arial" charset="0"/>
                <a:ea typeface="Arial" charset="0"/>
                <a:cs typeface="Arial" charset="0"/>
              </a:rPr>
              <a:t>project</a:t>
            </a:r>
            <a:r>
              <a:rPr lang="fr-FR" sz="1600" dirty="0" smtClean="0">
                <a:solidFill>
                  <a:schemeClr val="bg2">
                    <a:lumMod val="50000"/>
                  </a:schemeClr>
                </a:solidFill>
                <a:latin typeface="Arial" charset="0"/>
                <a:ea typeface="Arial" charset="0"/>
                <a:cs typeface="Arial" charset="0"/>
              </a:rPr>
              <a:t> </a:t>
            </a:r>
            <a:endParaRPr lang="fr-FR" sz="1600" dirty="0">
              <a:solidFill>
                <a:schemeClr val="bg2">
                  <a:lumMod val="50000"/>
                </a:schemeClr>
              </a:solidFill>
            </a:endParaRPr>
          </a:p>
        </p:txBody>
      </p:sp>
      <p:sp>
        <p:nvSpPr>
          <p:cNvPr id="9" name="ZoneTexte 8"/>
          <p:cNvSpPr txBox="1"/>
          <p:nvPr/>
        </p:nvSpPr>
        <p:spPr>
          <a:xfrm>
            <a:off x="1157210" y="1484784"/>
            <a:ext cx="3858670" cy="523220"/>
          </a:xfrm>
          <a:prstGeom prst="rect">
            <a:avLst/>
          </a:prstGeom>
          <a:noFill/>
        </p:spPr>
        <p:txBody>
          <a:bodyPr wrap="square" rtlCol="0">
            <a:spAutoFit/>
          </a:bodyPr>
          <a:lstStyle/>
          <a:p>
            <a:pPr algn="ctr"/>
            <a:r>
              <a:rPr lang="fr-FR" sz="2800" smtClean="0">
                <a:solidFill>
                  <a:srgbClr val="002060"/>
                </a:solidFill>
                <a:latin typeface="Arial" charset="0"/>
                <a:ea typeface="Arial" charset="0"/>
                <a:cs typeface="Arial" charset="0"/>
              </a:rPr>
              <a:t>14 domaines</a:t>
            </a:r>
            <a:endParaRPr lang="fr-FR" sz="2800">
              <a:solidFill>
                <a:srgbClr val="002060"/>
              </a:solidFill>
              <a:latin typeface="Arial" charset="0"/>
              <a:ea typeface="Arial" charset="0"/>
              <a:cs typeface="Arial" charset="0"/>
            </a:endParaRPr>
          </a:p>
        </p:txBody>
      </p:sp>
      <p:sp>
        <p:nvSpPr>
          <p:cNvPr id="14" name="Parenthèse fermante 13"/>
          <p:cNvSpPr/>
          <p:nvPr/>
        </p:nvSpPr>
        <p:spPr>
          <a:xfrm>
            <a:off x="9624392" y="1955779"/>
            <a:ext cx="264840" cy="1201158"/>
          </a:xfrm>
          <a:prstGeom prst="righ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3" name="ZoneTexte 12"/>
          <p:cNvSpPr txBox="1"/>
          <p:nvPr/>
        </p:nvSpPr>
        <p:spPr>
          <a:xfrm>
            <a:off x="8976320" y="2206873"/>
            <a:ext cx="2520280" cy="707886"/>
          </a:xfrm>
          <a:prstGeom prst="rect">
            <a:avLst/>
          </a:prstGeom>
          <a:solidFill>
            <a:schemeClr val="bg1"/>
          </a:solidFill>
        </p:spPr>
        <p:txBody>
          <a:bodyPr wrap="square" rtlCol="0">
            <a:spAutoFit/>
          </a:bodyPr>
          <a:lstStyle/>
          <a:p>
            <a:pPr algn="ctr"/>
            <a:r>
              <a:rPr lang="fr-FR" sz="2000" dirty="0" smtClean="0">
                <a:solidFill>
                  <a:srgbClr val="0070C0"/>
                </a:solidFill>
                <a:latin typeface="Arial" charset="0"/>
                <a:ea typeface="Arial" charset="0"/>
                <a:cs typeface="Arial" charset="0"/>
              </a:rPr>
              <a:t>Deux </a:t>
            </a:r>
            <a:r>
              <a:rPr lang="fr-FR" sz="2000" smtClean="0">
                <a:solidFill>
                  <a:srgbClr val="0070C0"/>
                </a:solidFill>
                <a:latin typeface="Arial" charset="0"/>
                <a:ea typeface="Arial" charset="0"/>
                <a:cs typeface="Arial" charset="0"/>
              </a:rPr>
              <a:t>communautés distinctes</a:t>
            </a:r>
            <a:endParaRPr lang="fr-FR" sz="2000">
              <a:solidFill>
                <a:srgbClr val="0070C0"/>
              </a:solidFill>
              <a:latin typeface="Arial" charset="0"/>
              <a:ea typeface="Arial" charset="0"/>
              <a:cs typeface="Arial" charset="0"/>
            </a:endParaRPr>
          </a:p>
        </p:txBody>
      </p:sp>
      <p:sp>
        <p:nvSpPr>
          <p:cNvPr id="3" name="ZoneTexte 2"/>
          <p:cNvSpPr txBox="1"/>
          <p:nvPr/>
        </p:nvSpPr>
        <p:spPr>
          <a:xfrm>
            <a:off x="7006988" y="3823880"/>
            <a:ext cx="4705636" cy="1477328"/>
          </a:xfrm>
          <a:prstGeom prst="rect">
            <a:avLst/>
          </a:prstGeom>
          <a:noFill/>
        </p:spPr>
        <p:txBody>
          <a:bodyPr wrap="square" rtlCol="0">
            <a:spAutoFit/>
          </a:bodyPr>
          <a:lstStyle/>
          <a:p>
            <a:pPr algn="just"/>
            <a:r>
              <a:rPr lang="fr-FR" dirty="0" smtClean="0">
                <a:latin typeface="Arial" charset="0"/>
                <a:ea typeface="Arial" charset="0"/>
                <a:cs typeface="Arial" charset="0"/>
              </a:rPr>
              <a:t>Mettre en place les coordinations des projections régionales au monde d’entier et de favoriser la communication ainsi l’échange de connaissances avec les utilisateurs de </a:t>
            </a:r>
            <a:r>
              <a:rPr lang="fr-FR" dirty="0" err="1" smtClean="0">
                <a:latin typeface="Arial" charset="0"/>
                <a:ea typeface="Arial" charset="0"/>
                <a:cs typeface="Arial" charset="0"/>
              </a:rPr>
              <a:t>RCMs</a:t>
            </a:r>
            <a:r>
              <a:rPr lang="fr-FR" dirty="0" smtClean="0">
                <a:latin typeface="Arial" charset="0"/>
                <a:ea typeface="Arial" charset="0"/>
                <a:cs typeface="Arial" charset="0"/>
              </a:rPr>
              <a:t> </a:t>
            </a:r>
            <a:r>
              <a:rPr lang="fr-FR" sz="1100" dirty="0" smtClean="0">
                <a:latin typeface="Arial" charset="0"/>
                <a:ea typeface="Arial" charset="0"/>
                <a:cs typeface="Arial" charset="0"/>
              </a:rPr>
              <a:t>(Giorgi et al., 2015) </a:t>
            </a:r>
            <a:endParaRPr lang="fr-FR" sz="1100" dirty="0">
              <a:latin typeface="Arial" charset="0"/>
              <a:ea typeface="Arial" charset="0"/>
              <a:cs typeface="Arial" charset="0"/>
            </a:endParaRPr>
          </a:p>
        </p:txBody>
      </p:sp>
    </p:spTree>
    <p:extLst>
      <p:ext uri="{BB962C8B-B14F-4D97-AF65-F5344CB8AC3E}">
        <p14:creationId xmlns:p14="http://schemas.microsoft.com/office/powerpoint/2010/main" val="6827081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4724400" y="6360478"/>
            <a:ext cx="2743200" cy="365125"/>
          </a:xfrm>
          <a:solidFill>
            <a:schemeClr val="bg1"/>
          </a:solidFill>
        </p:spPr>
        <p:txBody>
          <a:bodyPr/>
          <a:lstStyle/>
          <a:p>
            <a:pPr algn="ctr"/>
            <a:fld id="{B57958EC-158C-E94D-917B-4C9C6B5D1B55}" type="slidenum">
              <a:rPr lang="fr-FR" sz="1600" b="1" smtClean="0">
                <a:solidFill>
                  <a:schemeClr val="accent1">
                    <a:lumMod val="60000"/>
                    <a:lumOff val="40000"/>
                  </a:schemeClr>
                </a:solidFill>
                <a:latin typeface="Arial" charset="0"/>
                <a:ea typeface="Arial" charset="0"/>
                <a:cs typeface="Arial" charset="0"/>
              </a:rPr>
              <a:pPr algn="ctr"/>
              <a:t>31</a:t>
            </a:fld>
            <a:r>
              <a:rPr lang="fr-FR" sz="1600" dirty="0" smtClean="0">
                <a:solidFill>
                  <a:schemeClr val="accent1">
                    <a:lumMod val="60000"/>
                    <a:lumOff val="40000"/>
                  </a:schemeClr>
                </a:solidFill>
                <a:latin typeface="Arial" charset="0"/>
                <a:ea typeface="Arial" charset="0"/>
                <a:cs typeface="Arial" charset="0"/>
              </a:rPr>
              <a:t>/xx</a:t>
            </a:r>
            <a:endParaRPr lang="fr-FR" sz="1600" dirty="0">
              <a:solidFill>
                <a:schemeClr val="accent1">
                  <a:lumMod val="60000"/>
                  <a:lumOff val="40000"/>
                </a:schemeClr>
              </a:solidFill>
              <a:latin typeface="Arial" charset="0"/>
              <a:ea typeface="Arial" charset="0"/>
              <a:cs typeface="Arial" charset="0"/>
            </a:endParaRPr>
          </a:p>
        </p:txBody>
      </p:sp>
      <p:sp>
        <p:nvSpPr>
          <p:cNvPr id="35" name="Espace réservé du numéro de diapositive 3"/>
          <p:cNvSpPr txBox="1">
            <a:spLocks/>
          </p:cNvSpPr>
          <p:nvPr/>
        </p:nvSpPr>
        <p:spPr>
          <a:xfrm>
            <a:off x="9429145" y="6360477"/>
            <a:ext cx="2743200" cy="365125"/>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smtClean="0">
                <a:solidFill>
                  <a:schemeClr val="accent1">
                    <a:lumMod val="60000"/>
                    <a:lumOff val="40000"/>
                  </a:schemeClr>
                </a:solidFill>
                <a:latin typeface="Arial" charset="0"/>
                <a:ea typeface="Arial" charset="0"/>
                <a:cs typeface="Arial" charset="0"/>
              </a:rPr>
              <a:t>29 novembre 2017</a:t>
            </a:r>
            <a:r>
              <a:rPr lang="fr-FR" sz="1400" dirty="0" smtClean="0">
                <a:solidFill>
                  <a:schemeClr val="accent1">
                    <a:lumMod val="75000"/>
                  </a:schemeClr>
                </a:solidFill>
                <a:latin typeface="Arial" charset="0"/>
                <a:ea typeface="Arial" charset="0"/>
                <a:cs typeface="Arial" charset="0"/>
              </a:rPr>
              <a:t> </a:t>
            </a:r>
            <a:endParaRPr lang="fr-FR" sz="1400" dirty="0">
              <a:solidFill>
                <a:schemeClr val="accent1">
                  <a:lumMod val="40000"/>
                  <a:lumOff val="60000"/>
                </a:schemeClr>
              </a:solidFill>
              <a:latin typeface="Arial" charset="0"/>
              <a:ea typeface="Arial" charset="0"/>
              <a:cs typeface="Arial" charset="0"/>
            </a:endParaRPr>
          </a:p>
        </p:txBody>
      </p:sp>
      <p:sp>
        <p:nvSpPr>
          <p:cNvPr id="37" name="Espace réservé du numéro de diapositive 3"/>
          <p:cNvSpPr txBox="1">
            <a:spLocks/>
          </p:cNvSpPr>
          <p:nvPr/>
        </p:nvSpPr>
        <p:spPr>
          <a:xfrm>
            <a:off x="26123" y="6280764"/>
            <a:ext cx="4845741" cy="492438"/>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sz="1400" cap="small" dirty="0" smtClean="0">
                <a:solidFill>
                  <a:schemeClr val="accent1">
                    <a:lumMod val="60000"/>
                    <a:lumOff val="40000"/>
                  </a:schemeClr>
                </a:solidFill>
                <a:latin typeface="Arial" charset="0"/>
                <a:ea typeface="Arial" charset="0"/>
                <a:cs typeface="Arial" charset="0"/>
              </a:rPr>
              <a:t>Thèse: Régionalisation du climat avec le modèle LMDz</a:t>
            </a:r>
            <a:endParaRPr lang="fr-FR" sz="1400" cap="small" dirty="0">
              <a:solidFill>
                <a:schemeClr val="accent1">
                  <a:lumMod val="40000"/>
                  <a:lumOff val="60000"/>
                </a:schemeClr>
              </a:solidFill>
              <a:latin typeface="Arial" charset="0"/>
              <a:ea typeface="Arial" charset="0"/>
              <a:cs typeface="Arial" charset="0"/>
            </a:endParaRPr>
          </a:p>
        </p:txBody>
      </p:sp>
      <p:sp>
        <p:nvSpPr>
          <p:cNvPr id="39" name="Rectangle 38"/>
          <p:cNvSpPr/>
          <p:nvPr/>
        </p:nvSpPr>
        <p:spPr>
          <a:xfrm>
            <a:off x="58988" y="1305716"/>
            <a:ext cx="392896" cy="673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803726" y="208163"/>
            <a:ext cx="10515600" cy="868758"/>
          </a:xfrm>
        </p:spPr>
        <p:txBody>
          <a:bodyPr>
            <a:noAutofit/>
          </a:bodyPr>
          <a:lstStyle/>
          <a:p>
            <a:pPr algn="ctr"/>
            <a:r>
              <a:rPr lang="fr-FR" sz="4000" dirty="0" smtClean="0">
                <a:latin typeface="Arial" charset="0"/>
                <a:ea typeface="Arial" charset="0"/>
                <a:cs typeface="Arial" charset="0"/>
              </a:rPr>
              <a:t>Étude de TWN de Lorenz et al. </a:t>
            </a:r>
            <a:endParaRPr lang="fr-FR" sz="4000" dirty="0">
              <a:latin typeface="Arial" charset="0"/>
              <a:ea typeface="Arial" charset="0"/>
              <a:cs typeface="Arial" charset="0"/>
            </a:endParaRPr>
          </a:p>
        </p:txBody>
      </p:sp>
      <p:sp>
        <p:nvSpPr>
          <p:cNvPr id="18" name="Rectangle 17"/>
          <p:cNvSpPr/>
          <p:nvPr/>
        </p:nvSpPr>
        <p:spPr>
          <a:xfrm>
            <a:off x="58988" y="1305716"/>
            <a:ext cx="392896" cy="673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Titre 1"/>
          <p:cNvSpPr txBox="1">
            <a:spLocks/>
          </p:cNvSpPr>
          <p:nvPr/>
        </p:nvSpPr>
        <p:spPr>
          <a:xfrm>
            <a:off x="803726" y="937390"/>
            <a:ext cx="10515600" cy="759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dirty="0" err="1" smtClean="0">
                <a:latin typeface="Arial" charset="0"/>
                <a:ea typeface="Arial" charset="0"/>
                <a:cs typeface="Arial" charset="0"/>
              </a:rPr>
              <a:t>Big</a:t>
            </a:r>
            <a:r>
              <a:rPr lang="fr-FR" sz="3200" dirty="0" smtClean="0">
                <a:latin typeface="Arial" charset="0"/>
                <a:ea typeface="Arial" charset="0"/>
                <a:cs typeface="Arial" charset="0"/>
              </a:rPr>
              <a:t> </a:t>
            </a:r>
            <a:r>
              <a:rPr lang="fr-FR" sz="3200" dirty="0" err="1" smtClean="0">
                <a:latin typeface="Arial" charset="0"/>
                <a:ea typeface="Arial" charset="0"/>
                <a:cs typeface="Arial" charset="0"/>
              </a:rPr>
              <a:t>brother</a:t>
            </a:r>
            <a:r>
              <a:rPr lang="fr-FR" sz="3200" dirty="0" smtClean="0">
                <a:latin typeface="Arial" charset="0"/>
                <a:ea typeface="Arial" charset="0"/>
                <a:cs typeface="Arial" charset="0"/>
              </a:rPr>
              <a:t> versus </a:t>
            </a:r>
            <a:r>
              <a:rPr lang="fr-FR" sz="3200" dirty="0" err="1" smtClean="0">
                <a:latin typeface="Arial" charset="0"/>
                <a:ea typeface="Arial" charset="0"/>
                <a:cs typeface="Arial" charset="0"/>
              </a:rPr>
              <a:t>Little</a:t>
            </a:r>
            <a:r>
              <a:rPr lang="fr-FR" sz="3200" dirty="0" smtClean="0">
                <a:latin typeface="Arial" charset="0"/>
                <a:ea typeface="Arial" charset="0"/>
                <a:cs typeface="Arial" charset="0"/>
              </a:rPr>
              <a:t> </a:t>
            </a:r>
            <a:r>
              <a:rPr lang="fr-FR" sz="3200" dirty="0" err="1" smtClean="0">
                <a:latin typeface="Arial" charset="0"/>
                <a:ea typeface="Arial" charset="0"/>
                <a:cs typeface="Arial" charset="0"/>
              </a:rPr>
              <a:t>brother</a:t>
            </a:r>
            <a:r>
              <a:rPr lang="fr-FR" sz="3200" dirty="0" smtClean="0">
                <a:latin typeface="Arial" charset="0"/>
                <a:ea typeface="Arial" charset="0"/>
                <a:cs typeface="Arial" charset="0"/>
              </a:rPr>
              <a:t> (BBE)</a:t>
            </a:r>
            <a:endParaRPr lang="fr-FR" sz="3200" dirty="0">
              <a:latin typeface="Arial" charset="0"/>
              <a:ea typeface="Arial" charset="0"/>
              <a:cs typeface="Arial" charset="0"/>
            </a:endParaRPr>
          </a:p>
        </p:txBody>
      </p:sp>
      <p:pic>
        <p:nvPicPr>
          <p:cNvPr id="21" name="Image 20"/>
          <p:cNvPicPr>
            <a:picLocks noChangeAspect="1"/>
          </p:cNvPicPr>
          <p:nvPr/>
        </p:nvPicPr>
        <p:blipFill>
          <a:blip r:embed="rId3"/>
          <a:stretch>
            <a:fillRect/>
          </a:stretch>
        </p:blipFill>
        <p:spPr>
          <a:xfrm>
            <a:off x="836984" y="1772816"/>
            <a:ext cx="4780020" cy="4328349"/>
          </a:xfrm>
          <a:prstGeom prst="rect">
            <a:avLst/>
          </a:prstGeom>
        </p:spPr>
      </p:pic>
      <p:sp>
        <p:nvSpPr>
          <p:cNvPr id="23" name="ZoneTexte 22"/>
          <p:cNvSpPr txBox="1"/>
          <p:nvPr/>
        </p:nvSpPr>
        <p:spPr>
          <a:xfrm>
            <a:off x="1824468" y="6119718"/>
            <a:ext cx="2759364" cy="261610"/>
          </a:xfrm>
          <a:prstGeom prst="rect">
            <a:avLst/>
          </a:prstGeom>
          <a:noFill/>
        </p:spPr>
        <p:txBody>
          <a:bodyPr wrap="square" rtlCol="0">
            <a:spAutoFit/>
          </a:bodyPr>
          <a:lstStyle/>
          <a:p>
            <a:pPr algn="ctr"/>
            <a:r>
              <a:rPr lang="fr-FR" sz="1100" dirty="0" err="1" smtClean="0">
                <a:latin typeface="Arial" charset="0"/>
                <a:ea typeface="Arial" charset="0"/>
                <a:cs typeface="Arial" charset="0"/>
              </a:rPr>
              <a:t>Laprise</a:t>
            </a:r>
            <a:r>
              <a:rPr lang="fr-FR" sz="1100" dirty="0" smtClean="0">
                <a:latin typeface="Arial" charset="0"/>
                <a:ea typeface="Arial" charset="0"/>
                <a:cs typeface="Arial" charset="0"/>
              </a:rPr>
              <a:t> et al., 2008</a:t>
            </a:r>
            <a:endParaRPr lang="fr-FR" sz="1100" dirty="0">
              <a:latin typeface="Arial" charset="0"/>
              <a:ea typeface="Arial" charset="0"/>
              <a:cs typeface="Arial" charset="0"/>
            </a:endParaRPr>
          </a:p>
        </p:txBody>
      </p:sp>
      <p:sp>
        <p:nvSpPr>
          <p:cNvPr id="24" name="ZoneTexte 23"/>
          <p:cNvSpPr txBox="1"/>
          <p:nvPr/>
        </p:nvSpPr>
        <p:spPr>
          <a:xfrm>
            <a:off x="6740624" y="3327375"/>
            <a:ext cx="4899992" cy="461665"/>
          </a:xfrm>
          <a:prstGeom prst="rect">
            <a:avLst/>
          </a:prstGeom>
          <a:noFill/>
        </p:spPr>
        <p:txBody>
          <a:bodyPr wrap="square" rtlCol="0">
            <a:spAutoFit/>
          </a:bodyPr>
          <a:lstStyle/>
          <a:p>
            <a:pPr algn="ctr"/>
            <a:r>
              <a:rPr lang="fr-FR" sz="2400" b="1" dirty="0" smtClean="0">
                <a:solidFill>
                  <a:srgbClr val="002060"/>
                </a:solidFill>
                <a:latin typeface="Arial" charset="0"/>
                <a:ea typeface="Arial" charset="0"/>
                <a:cs typeface="Arial" charset="0"/>
              </a:rPr>
              <a:t>Vérification de la méthodologie</a:t>
            </a:r>
            <a:endParaRPr lang="fr-FR" sz="2400" b="1" dirty="0">
              <a:solidFill>
                <a:srgbClr val="002060"/>
              </a:solidFill>
              <a:latin typeface="Arial" charset="0"/>
              <a:ea typeface="Arial" charset="0"/>
              <a:cs typeface="Arial" charset="0"/>
            </a:endParaRPr>
          </a:p>
        </p:txBody>
      </p:sp>
      <p:sp>
        <p:nvSpPr>
          <p:cNvPr id="25" name="Flèche vers la droite 24"/>
          <p:cNvSpPr/>
          <p:nvPr/>
        </p:nvSpPr>
        <p:spPr>
          <a:xfrm>
            <a:off x="6384032" y="1979687"/>
            <a:ext cx="792088" cy="297185"/>
          </a:xfrm>
          <a:prstGeom prst="rightArrow">
            <a:avLst/>
          </a:prstGeom>
          <a:solidFill>
            <a:srgbClr val="0070C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p:cNvSpPr txBox="1"/>
          <p:nvPr/>
        </p:nvSpPr>
        <p:spPr>
          <a:xfrm>
            <a:off x="7467600" y="1876762"/>
            <a:ext cx="3884984" cy="430887"/>
          </a:xfrm>
          <a:prstGeom prst="rect">
            <a:avLst/>
          </a:prstGeom>
          <a:noFill/>
        </p:spPr>
        <p:txBody>
          <a:bodyPr wrap="square" rtlCol="0">
            <a:spAutoFit/>
          </a:bodyPr>
          <a:lstStyle/>
          <a:p>
            <a:r>
              <a:rPr lang="fr-FR" sz="2200" dirty="0" smtClean="0">
                <a:latin typeface="Arial" charset="0"/>
                <a:ea typeface="Arial" charset="0"/>
                <a:cs typeface="Arial" charset="0"/>
              </a:rPr>
              <a:t>Concept du </a:t>
            </a:r>
            <a:r>
              <a:rPr lang="fr-FR" sz="2200" smtClean="0">
                <a:latin typeface="Arial" charset="0"/>
                <a:ea typeface="Arial" charset="0"/>
                <a:cs typeface="Arial" charset="0"/>
              </a:rPr>
              <a:t>modèle parfait</a:t>
            </a:r>
            <a:endParaRPr lang="fr-FR" sz="2200" dirty="0">
              <a:latin typeface="Arial" charset="0"/>
              <a:ea typeface="Arial" charset="0"/>
              <a:cs typeface="Arial" charset="0"/>
            </a:endParaRPr>
          </a:p>
        </p:txBody>
      </p:sp>
      <p:sp>
        <p:nvSpPr>
          <p:cNvPr id="27" name="ZoneTexte 26"/>
          <p:cNvSpPr txBox="1"/>
          <p:nvPr/>
        </p:nvSpPr>
        <p:spPr>
          <a:xfrm>
            <a:off x="6888088" y="4691806"/>
            <a:ext cx="4608512" cy="1323439"/>
          </a:xfrm>
          <a:prstGeom prst="rect">
            <a:avLst/>
          </a:prstGeom>
          <a:noFill/>
        </p:spPr>
        <p:txBody>
          <a:bodyPr wrap="square" rtlCol="0">
            <a:spAutoFit/>
          </a:bodyPr>
          <a:lstStyle/>
          <a:p>
            <a:pPr algn="just"/>
            <a:r>
              <a:rPr lang="fr-FR" sz="2000" dirty="0" smtClean="0">
                <a:latin typeface="Arial" charset="0"/>
                <a:ea typeface="Arial" charset="0"/>
                <a:cs typeface="Arial" charset="0"/>
              </a:rPr>
              <a:t>OWN appliqué au RCM est capable d’effectuer la régionalisation depuis les informations de grande échelle pour simuler celles des échelles régionales</a:t>
            </a:r>
            <a:endParaRPr lang="fr-FR" sz="2000" dirty="0">
              <a:latin typeface="Arial" charset="0"/>
              <a:ea typeface="Arial" charset="0"/>
              <a:cs typeface="Arial" charset="0"/>
            </a:endParaRPr>
          </a:p>
        </p:txBody>
      </p:sp>
      <p:cxnSp>
        <p:nvCxnSpPr>
          <p:cNvPr id="28" name="Connecteur droit avec flèche 27"/>
          <p:cNvCxnSpPr/>
          <p:nvPr/>
        </p:nvCxnSpPr>
        <p:spPr>
          <a:xfrm>
            <a:off x="9190620" y="2307649"/>
            <a:ext cx="0" cy="10197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a:off x="9190620" y="3789040"/>
            <a:ext cx="1724" cy="9027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6318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4724400" y="6360478"/>
            <a:ext cx="2743200" cy="365125"/>
          </a:xfrm>
          <a:solidFill>
            <a:schemeClr val="bg1"/>
          </a:solidFill>
        </p:spPr>
        <p:txBody>
          <a:bodyPr/>
          <a:lstStyle/>
          <a:p>
            <a:pPr algn="ctr"/>
            <a:fld id="{B57958EC-158C-E94D-917B-4C9C6B5D1B55}" type="slidenum">
              <a:rPr lang="fr-FR" sz="1600" b="1" smtClean="0">
                <a:solidFill>
                  <a:schemeClr val="accent1">
                    <a:lumMod val="60000"/>
                    <a:lumOff val="40000"/>
                  </a:schemeClr>
                </a:solidFill>
                <a:latin typeface="Arial" charset="0"/>
                <a:ea typeface="Arial" charset="0"/>
                <a:cs typeface="Arial" charset="0"/>
              </a:rPr>
              <a:pPr algn="ctr"/>
              <a:t>32</a:t>
            </a:fld>
            <a:r>
              <a:rPr lang="fr-FR" sz="1600" dirty="0" smtClean="0">
                <a:solidFill>
                  <a:schemeClr val="accent1">
                    <a:lumMod val="60000"/>
                    <a:lumOff val="40000"/>
                  </a:schemeClr>
                </a:solidFill>
                <a:latin typeface="Arial" charset="0"/>
                <a:ea typeface="Arial" charset="0"/>
                <a:cs typeface="Arial" charset="0"/>
              </a:rPr>
              <a:t>/xx</a:t>
            </a:r>
            <a:endParaRPr lang="fr-FR" sz="1600" dirty="0">
              <a:solidFill>
                <a:schemeClr val="accent1">
                  <a:lumMod val="60000"/>
                  <a:lumOff val="40000"/>
                </a:schemeClr>
              </a:solidFill>
              <a:latin typeface="Arial" charset="0"/>
              <a:ea typeface="Arial" charset="0"/>
              <a:cs typeface="Arial" charset="0"/>
            </a:endParaRPr>
          </a:p>
        </p:txBody>
      </p:sp>
      <p:sp>
        <p:nvSpPr>
          <p:cNvPr id="35" name="Espace réservé du numéro de diapositive 3"/>
          <p:cNvSpPr txBox="1">
            <a:spLocks/>
          </p:cNvSpPr>
          <p:nvPr/>
        </p:nvSpPr>
        <p:spPr>
          <a:xfrm>
            <a:off x="9429145" y="6360477"/>
            <a:ext cx="2743200" cy="365125"/>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smtClean="0">
                <a:solidFill>
                  <a:schemeClr val="accent1">
                    <a:lumMod val="60000"/>
                    <a:lumOff val="40000"/>
                  </a:schemeClr>
                </a:solidFill>
                <a:latin typeface="Arial" charset="0"/>
                <a:ea typeface="Arial" charset="0"/>
                <a:cs typeface="Arial" charset="0"/>
              </a:rPr>
              <a:t>29 novembre 2017</a:t>
            </a:r>
            <a:r>
              <a:rPr lang="fr-FR" sz="1400" dirty="0" smtClean="0">
                <a:solidFill>
                  <a:schemeClr val="accent1">
                    <a:lumMod val="75000"/>
                  </a:schemeClr>
                </a:solidFill>
                <a:latin typeface="Arial" charset="0"/>
                <a:ea typeface="Arial" charset="0"/>
                <a:cs typeface="Arial" charset="0"/>
              </a:rPr>
              <a:t> </a:t>
            </a:r>
            <a:endParaRPr lang="fr-FR" sz="1400" dirty="0">
              <a:solidFill>
                <a:schemeClr val="accent1">
                  <a:lumMod val="40000"/>
                  <a:lumOff val="60000"/>
                </a:schemeClr>
              </a:solidFill>
              <a:latin typeface="Arial" charset="0"/>
              <a:ea typeface="Arial" charset="0"/>
              <a:cs typeface="Arial" charset="0"/>
            </a:endParaRPr>
          </a:p>
        </p:txBody>
      </p:sp>
      <p:sp>
        <p:nvSpPr>
          <p:cNvPr id="37" name="Espace réservé du numéro de diapositive 3"/>
          <p:cNvSpPr txBox="1">
            <a:spLocks/>
          </p:cNvSpPr>
          <p:nvPr/>
        </p:nvSpPr>
        <p:spPr>
          <a:xfrm>
            <a:off x="26123" y="6280764"/>
            <a:ext cx="4845741" cy="492438"/>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sz="1400" cap="small" dirty="0" smtClean="0">
                <a:solidFill>
                  <a:schemeClr val="accent1">
                    <a:lumMod val="60000"/>
                    <a:lumOff val="40000"/>
                  </a:schemeClr>
                </a:solidFill>
                <a:latin typeface="Arial" charset="0"/>
                <a:ea typeface="Arial" charset="0"/>
                <a:cs typeface="Arial" charset="0"/>
              </a:rPr>
              <a:t>Thèse: Régionalisation du climat avec le modèle LMDz</a:t>
            </a:r>
            <a:endParaRPr lang="fr-FR" sz="1400" cap="small" dirty="0">
              <a:solidFill>
                <a:schemeClr val="accent1">
                  <a:lumMod val="40000"/>
                  <a:lumOff val="60000"/>
                </a:schemeClr>
              </a:solidFill>
              <a:latin typeface="Arial" charset="0"/>
              <a:ea typeface="Arial" charset="0"/>
              <a:cs typeface="Arial" charset="0"/>
            </a:endParaRPr>
          </a:p>
        </p:txBody>
      </p:sp>
      <p:sp>
        <p:nvSpPr>
          <p:cNvPr id="39" name="Rectangle 38"/>
          <p:cNvSpPr/>
          <p:nvPr/>
        </p:nvSpPr>
        <p:spPr>
          <a:xfrm>
            <a:off x="58988" y="1305716"/>
            <a:ext cx="392896" cy="673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803726" y="208163"/>
            <a:ext cx="10515600" cy="950700"/>
          </a:xfrm>
        </p:spPr>
        <p:txBody>
          <a:bodyPr>
            <a:noAutofit/>
          </a:bodyPr>
          <a:lstStyle/>
          <a:p>
            <a:pPr algn="ctr"/>
            <a:r>
              <a:rPr lang="fr-FR" sz="4000" dirty="0" smtClean="0">
                <a:latin typeface="Arial" charset="0"/>
                <a:ea typeface="Arial" charset="0"/>
                <a:cs typeface="Arial" charset="0"/>
              </a:rPr>
              <a:t>Étude de TWN de Lorenz et al. </a:t>
            </a:r>
            <a:endParaRPr lang="fr-FR" sz="4000" dirty="0">
              <a:latin typeface="Arial" charset="0"/>
              <a:ea typeface="Arial" charset="0"/>
              <a:cs typeface="Arial" charset="0"/>
            </a:endParaRPr>
          </a:p>
        </p:txBody>
      </p:sp>
      <p:pic>
        <p:nvPicPr>
          <p:cNvPr id="7" name="Image 6"/>
          <p:cNvPicPr>
            <a:picLocks noChangeAspect="1"/>
          </p:cNvPicPr>
          <p:nvPr/>
        </p:nvPicPr>
        <p:blipFill>
          <a:blip r:embed="rId3"/>
          <a:stretch>
            <a:fillRect/>
          </a:stretch>
        </p:blipFill>
        <p:spPr>
          <a:xfrm>
            <a:off x="58988" y="1779766"/>
            <a:ext cx="4812876" cy="2992897"/>
          </a:xfrm>
          <a:prstGeom prst="rect">
            <a:avLst/>
          </a:prstGeom>
        </p:spPr>
      </p:pic>
      <p:sp>
        <p:nvSpPr>
          <p:cNvPr id="8" name="ZoneTexte 7"/>
          <p:cNvSpPr txBox="1"/>
          <p:nvPr/>
        </p:nvSpPr>
        <p:spPr>
          <a:xfrm>
            <a:off x="58988" y="4559276"/>
            <a:ext cx="2882752" cy="261610"/>
          </a:xfrm>
          <a:prstGeom prst="rect">
            <a:avLst/>
          </a:prstGeom>
          <a:noFill/>
        </p:spPr>
        <p:txBody>
          <a:bodyPr wrap="square" rtlCol="0">
            <a:spAutoFit/>
          </a:bodyPr>
          <a:lstStyle/>
          <a:p>
            <a:r>
              <a:rPr lang="fr-FR" sz="1100" smtClean="0">
                <a:latin typeface="Arial" charset="0"/>
                <a:ea typeface="Arial" charset="0"/>
                <a:cs typeface="Arial" charset="0"/>
              </a:rPr>
              <a:t>Lorenz et al., 2005</a:t>
            </a:r>
            <a:endParaRPr lang="fr-FR" sz="1100">
              <a:latin typeface="Arial" charset="0"/>
              <a:ea typeface="Arial" charset="0"/>
              <a:cs typeface="Arial" charset="0"/>
            </a:endParaRPr>
          </a:p>
        </p:txBody>
      </p:sp>
      <p:sp>
        <p:nvSpPr>
          <p:cNvPr id="9" name="ZoneTexte 8"/>
          <p:cNvSpPr txBox="1"/>
          <p:nvPr/>
        </p:nvSpPr>
        <p:spPr>
          <a:xfrm>
            <a:off x="479376" y="5085184"/>
            <a:ext cx="5256584" cy="1015663"/>
          </a:xfrm>
          <a:prstGeom prst="rect">
            <a:avLst/>
          </a:prstGeom>
          <a:noFill/>
        </p:spPr>
        <p:txBody>
          <a:bodyPr wrap="square" rtlCol="0">
            <a:spAutoFit/>
          </a:bodyPr>
          <a:lstStyle/>
          <a:p>
            <a:pPr algn="just"/>
            <a:r>
              <a:rPr lang="fr-FR" sz="2000" dirty="0" smtClean="0">
                <a:latin typeface="Arial" charset="0"/>
                <a:ea typeface="Arial" charset="0"/>
                <a:cs typeface="Arial" charset="0"/>
              </a:rPr>
              <a:t>En raffinant la région équatoriale pacifique occidentale, le TWN mène une amélioration de l’atmosphère du </a:t>
            </a:r>
            <a:r>
              <a:rPr lang="fr-FR" sz="2000" smtClean="0">
                <a:latin typeface="Arial" charset="0"/>
                <a:ea typeface="Arial" charset="0"/>
                <a:cs typeface="Arial" charset="0"/>
              </a:rPr>
              <a:t>climat global</a:t>
            </a:r>
            <a:endParaRPr lang="fr-FR" sz="2000">
              <a:latin typeface="Arial" charset="0"/>
              <a:ea typeface="Arial" charset="0"/>
              <a:cs typeface="Arial" charset="0"/>
            </a:endParaRPr>
          </a:p>
        </p:txBody>
      </p:sp>
      <p:pic>
        <p:nvPicPr>
          <p:cNvPr id="12" name="Image 11"/>
          <p:cNvPicPr>
            <a:picLocks noChangeAspect="1"/>
          </p:cNvPicPr>
          <p:nvPr/>
        </p:nvPicPr>
        <p:blipFill>
          <a:blip r:embed="rId4"/>
          <a:stretch>
            <a:fillRect/>
          </a:stretch>
        </p:blipFill>
        <p:spPr>
          <a:xfrm>
            <a:off x="6094784" y="1505980"/>
            <a:ext cx="5447928" cy="2075401"/>
          </a:xfrm>
          <a:prstGeom prst="rect">
            <a:avLst/>
          </a:prstGeom>
        </p:spPr>
      </p:pic>
      <p:pic>
        <p:nvPicPr>
          <p:cNvPr id="13" name="Image 12"/>
          <p:cNvPicPr>
            <a:picLocks noChangeAspect="1"/>
          </p:cNvPicPr>
          <p:nvPr/>
        </p:nvPicPr>
        <p:blipFill>
          <a:blip r:embed="rId5"/>
          <a:stretch>
            <a:fillRect/>
          </a:stretch>
        </p:blipFill>
        <p:spPr>
          <a:xfrm>
            <a:off x="6002092" y="3602577"/>
            <a:ext cx="5540620" cy="2327688"/>
          </a:xfrm>
          <a:prstGeom prst="rect">
            <a:avLst/>
          </a:prstGeom>
        </p:spPr>
      </p:pic>
      <p:sp>
        <p:nvSpPr>
          <p:cNvPr id="16" name="ZoneTexte 15"/>
          <p:cNvSpPr txBox="1"/>
          <p:nvPr/>
        </p:nvSpPr>
        <p:spPr>
          <a:xfrm rot="16200000">
            <a:off x="10729572" y="2268905"/>
            <a:ext cx="2016224" cy="400110"/>
          </a:xfrm>
          <a:prstGeom prst="rect">
            <a:avLst/>
          </a:prstGeom>
          <a:noFill/>
        </p:spPr>
        <p:txBody>
          <a:bodyPr wrap="square" rtlCol="0">
            <a:spAutoFit/>
          </a:bodyPr>
          <a:lstStyle/>
          <a:p>
            <a:pPr algn="ctr"/>
            <a:r>
              <a:rPr lang="fr-FR" sz="2000" dirty="0" smtClean="0">
                <a:latin typeface="Arial" charset="0"/>
                <a:ea typeface="Arial" charset="0"/>
                <a:cs typeface="Arial" charset="0"/>
              </a:rPr>
              <a:t>OWN - OBS</a:t>
            </a:r>
            <a:endParaRPr lang="fr-FR" sz="2000" dirty="0">
              <a:latin typeface="Arial" charset="0"/>
              <a:ea typeface="Arial" charset="0"/>
              <a:cs typeface="Arial" charset="0"/>
            </a:endParaRPr>
          </a:p>
        </p:txBody>
      </p:sp>
      <p:sp>
        <p:nvSpPr>
          <p:cNvPr id="20" name="ZoneTexte 19"/>
          <p:cNvSpPr txBox="1"/>
          <p:nvPr/>
        </p:nvSpPr>
        <p:spPr>
          <a:xfrm rot="16200000">
            <a:off x="10729572" y="4620831"/>
            <a:ext cx="2016224" cy="400110"/>
          </a:xfrm>
          <a:prstGeom prst="rect">
            <a:avLst/>
          </a:prstGeom>
          <a:noFill/>
        </p:spPr>
        <p:txBody>
          <a:bodyPr wrap="square" rtlCol="0">
            <a:spAutoFit/>
          </a:bodyPr>
          <a:lstStyle/>
          <a:p>
            <a:pPr algn="ctr"/>
            <a:r>
              <a:rPr lang="fr-FR" sz="2000" dirty="0" smtClean="0">
                <a:latin typeface="Arial" charset="0"/>
                <a:ea typeface="Arial" charset="0"/>
                <a:cs typeface="Arial" charset="0"/>
              </a:rPr>
              <a:t>TWN - OBS</a:t>
            </a:r>
            <a:endParaRPr lang="fr-FR" sz="2000" dirty="0">
              <a:latin typeface="Arial" charset="0"/>
              <a:ea typeface="Arial" charset="0"/>
              <a:cs typeface="Arial" charset="0"/>
            </a:endParaRPr>
          </a:p>
        </p:txBody>
      </p:sp>
      <p:sp>
        <p:nvSpPr>
          <p:cNvPr id="17" name="ZoneTexte 16"/>
          <p:cNvSpPr txBox="1"/>
          <p:nvPr/>
        </p:nvSpPr>
        <p:spPr>
          <a:xfrm>
            <a:off x="6600056" y="5877272"/>
            <a:ext cx="2232248" cy="400110"/>
          </a:xfrm>
          <a:prstGeom prst="rect">
            <a:avLst/>
          </a:prstGeom>
          <a:noFill/>
        </p:spPr>
        <p:txBody>
          <a:bodyPr wrap="square" rtlCol="0">
            <a:spAutoFit/>
          </a:bodyPr>
          <a:lstStyle/>
          <a:p>
            <a:pPr algn="ctr"/>
            <a:r>
              <a:rPr lang="fr-FR" sz="2000" smtClean="0">
                <a:latin typeface="Arial" charset="0"/>
                <a:ea typeface="Arial" charset="0"/>
                <a:cs typeface="Arial" charset="0"/>
              </a:rPr>
              <a:t>DJF</a:t>
            </a:r>
            <a:endParaRPr lang="fr-FR" sz="2000">
              <a:latin typeface="Arial" charset="0"/>
              <a:ea typeface="Arial" charset="0"/>
              <a:cs typeface="Arial" charset="0"/>
            </a:endParaRPr>
          </a:p>
        </p:txBody>
      </p:sp>
      <p:sp>
        <p:nvSpPr>
          <p:cNvPr id="22" name="ZoneTexte 21"/>
          <p:cNvSpPr txBox="1"/>
          <p:nvPr/>
        </p:nvSpPr>
        <p:spPr>
          <a:xfrm>
            <a:off x="9141712" y="5877272"/>
            <a:ext cx="2232248" cy="400110"/>
          </a:xfrm>
          <a:prstGeom prst="rect">
            <a:avLst/>
          </a:prstGeom>
          <a:noFill/>
        </p:spPr>
        <p:txBody>
          <a:bodyPr wrap="square" rtlCol="0">
            <a:spAutoFit/>
          </a:bodyPr>
          <a:lstStyle/>
          <a:p>
            <a:pPr algn="ctr"/>
            <a:r>
              <a:rPr lang="fr-FR" sz="2000" dirty="0" smtClean="0">
                <a:latin typeface="Arial" charset="0"/>
                <a:ea typeface="Arial" charset="0"/>
                <a:cs typeface="Arial" charset="0"/>
              </a:rPr>
              <a:t>JJA</a:t>
            </a:r>
            <a:endParaRPr lang="fr-FR" sz="2000" dirty="0">
              <a:latin typeface="Arial" charset="0"/>
              <a:ea typeface="Arial" charset="0"/>
              <a:cs typeface="Arial" charset="0"/>
            </a:endParaRPr>
          </a:p>
        </p:txBody>
      </p:sp>
    </p:spTree>
    <p:extLst>
      <p:ext uri="{BB962C8B-B14F-4D97-AF65-F5344CB8AC3E}">
        <p14:creationId xmlns:p14="http://schemas.microsoft.com/office/powerpoint/2010/main" val="16880495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p:cNvPicPr>
            <a:picLocks noChangeAspect="1"/>
          </p:cNvPicPr>
          <p:nvPr/>
        </p:nvPicPr>
        <p:blipFill>
          <a:blip r:embed="rId3"/>
          <a:stretch>
            <a:fillRect/>
          </a:stretch>
        </p:blipFill>
        <p:spPr>
          <a:xfrm>
            <a:off x="1653704" y="1855024"/>
            <a:ext cx="9518400" cy="4281546"/>
          </a:xfrm>
          <a:prstGeom prst="rect">
            <a:avLst/>
          </a:prstGeom>
        </p:spPr>
      </p:pic>
      <p:pic>
        <p:nvPicPr>
          <p:cNvPr id="23" name="Image 22"/>
          <p:cNvPicPr>
            <a:picLocks noChangeAspect="1"/>
          </p:cNvPicPr>
          <p:nvPr/>
        </p:nvPicPr>
        <p:blipFill>
          <a:blip r:embed="rId3"/>
          <a:stretch>
            <a:fillRect/>
          </a:stretch>
        </p:blipFill>
        <p:spPr>
          <a:xfrm>
            <a:off x="1605884" y="1778379"/>
            <a:ext cx="9518400" cy="4281546"/>
          </a:xfrm>
          <a:prstGeom prst="rect">
            <a:avLst/>
          </a:prstGeom>
        </p:spPr>
      </p:pic>
      <p:pic>
        <p:nvPicPr>
          <p:cNvPr id="9" name="Image 8"/>
          <p:cNvPicPr>
            <a:picLocks noChangeAspect="1"/>
          </p:cNvPicPr>
          <p:nvPr/>
        </p:nvPicPr>
        <p:blipFill>
          <a:blip r:embed="rId4"/>
          <a:stretch>
            <a:fillRect/>
          </a:stretch>
        </p:blipFill>
        <p:spPr>
          <a:xfrm>
            <a:off x="827140" y="1573049"/>
            <a:ext cx="8147569" cy="4563521"/>
          </a:xfrm>
          <a:prstGeom prst="rect">
            <a:avLst/>
          </a:prstGeom>
        </p:spPr>
      </p:pic>
      <p:sp>
        <p:nvSpPr>
          <p:cNvPr id="4" name="Espace réservé du numéro de diapositive 3"/>
          <p:cNvSpPr>
            <a:spLocks noGrp="1"/>
          </p:cNvSpPr>
          <p:nvPr>
            <p:ph type="sldNum" sz="quarter" idx="12"/>
          </p:nvPr>
        </p:nvSpPr>
        <p:spPr>
          <a:xfrm>
            <a:off x="4724400" y="6360478"/>
            <a:ext cx="2743200" cy="365125"/>
          </a:xfrm>
          <a:solidFill>
            <a:schemeClr val="bg1"/>
          </a:solidFill>
        </p:spPr>
        <p:txBody>
          <a:bodyPr/>
          <a:lstStyle/>
          <a:p>
            <a:pPr algn="ctr"/>
            <a:fld id="{B57958EC-158C-E94D-917B-4C9C6B5D1B55}" type="slidenum">
              <a:rPr lang="fr-FR" sz="1600" b="1" smtClean="0">
                <a:solidFill>
                  <a:schemeClr val="accent1">
                    <a:lumMod val="60000"/>
                    <a:lumOff val="40000"/>
                  </a:schemeClr>
                </a:solidFill>
                <a:latin typeface="Arial" charset="0"/>
                <a:ea typeface="Arial" charset="0"/>
                <a:cs typeface="Arial" charset="0"/>
              </a:rPr>
              <a:pPr algn="ctr"/>
              <a:t>4</a:t>
            </a:fld>
            <a:r>
              <a:rPr lang="fr-FR" sz="1600" dirty="0" smtClean="0">
                <a:solidFill>
                  <a:schemeClr val="accent1">
                    <a:lumMod val="60000"/>
                    <a:lumOff val="40000"/>
                  </a:schemeClr>
                </a:solidFill>
                <a:latin typeface="Arial" charset="0"/>
                <a:ea typeface="Arial" charset="0"/>
                <a:cs typeface="Arial" charset="0"/>
              </a:rPr>
              <a:t>/xx</a:t>
            </a:r>
            <a:endParaRPr lang="fr-FR" sz="1600" dirty="0">
              <a:solidFill>
                <a:schemeClr val="accent1">
                  <a:lumMod val="60000"/>
                  <a:lumOff val="40000"/>
                </a:schemeClr>
              </a:solidFill>
              <a:latin typeface="Arial" charset="0"/>
              <a:ea typeface="Arial" charset="0"/>
              <a:cs typeface="Arial" charset="0"/>
            </a:endParaRPr>
          </a:p>
        </p:txBody>
      </p:sp>
      <p:sp>
        <p:nvSpPr>
          <p:cNvPr id="17" name="Titre 1"/>
          <p:cNvSpPr>
            <a:spLocks noGrp="1"/>
          </p:cNvSpPr>
          <p:nvPr>
            <p:ph type="title"/>
          </p:nvPr>
        </p:nvSpPr>
        <p:spPr>
          <a:xfrm>
            <a:off x="26123" y="188640"/>
            <a:ext cx="12146221" cy="768932"/>
          </a:xfrm>
        </p:spPr>
        <p:txBody>
          <a:bodyPr>
            <a:noAutofit/>
          </a:bodyPr>
          <a:lstStyle/>
          <a:p>
            <a:r>
              <a:rPr lang="fr-FR" sz="4000" dirty="0" smtClean="0">
                <a:solidFill>
                  <a:srgbClr val="002060"/>
                </a:solidFill>
                <a:latin typeface="Arial" charset="0"/>
                <a:ea typeface="Arial" charset="0"/>
                <a:cs typeface="Arial" charset="0"/>
              </a:rPr>
              <a:t>Réchauffement climatique futur</a:t>
            </a:r>
            <a:endParaRPr lang="fr-FR" sz="4000" dirty="0">
              <a:solidFill>
                <a:srgbClr val="002060"/>
              </a:solidFill>
              <a:latin typeface="Arial" charset="0"/>
              <a:ea typeface="Arial" charset="0"/>
              <a:cs typeface="Arial" charset="0"/>
            </a:endParaRPr>
          </a:p>
        </p:txBody>
      </p:sp>
      <p:sp>
        <p:nvSpPr>
          <p:cNvPr id="35" name="Espace réservé du numéro de diapositive 3"/>
          <p:cNvSpPr txBox="1">
            <a:spLocks/>
          </p:cNvSpPr>
          <p:nvPr/>
        </p:nvSpPr>
        <p:spPr>
          <a:xfrm>
            <a:off x="9429145" y="6360477"/>
            <a:ext cx="2743200" cy="365125"/>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smtClean="0">
                <a:solidFill>
                  <a:schemeClr val="accent1">
                    <a:lumMod val="60000"/>
                    <a:lumOff val="40000"/>
                  </a:schemeClr>
                </a:solidFill>
                <a:latin typeface="Arial" charset="0"/>
                <a:ea typeface="Arial" charset="0"/>
                <a:cs typeface="Arial" charset="0"/>
              </a:rPr>
              <a:t>29 novembre 2017</a:t>
            </a:r>
            <a:r>
              <a:rPr lang="fr-FR" sz="1400" dirty="0" smtClean="0">
                <a:solidFill>
                  <a:schemeClr val="accent1">
                    <a:lumMod val="75000"/>
                  </a:schemeClr>
                </a:solidFill>
                <a:latin typeface="Arial" charset="0"/>
                <a:ea typeface="Arial" charset="0"/>
                <a:cs typeface="Arial" charset="0"/>
              </a:rPr>
              <a:t> </a:t>
            </a:r>
            <a:endParaRPr lang="fr-FR" sz="1400" dirty="0">
              <a:solidFill>
                <a:schemeClr val="accent1">
                  <a:lumMod val="40000"/>
                  <a:lumOff val="60000"/>
                </a:schemeClr>
              </a:solidFill>
              <a:latin typeface="Arial" charset="0"/>
              <a:ea typeface="Arial" charset="0"/>
              <a:cs typeface="Arial" charset="0"/>
            </a:endParaRPr>
          </a:p>
        </p:txBody>
      </p:sp>
      <p:sp>
        <p:nvSpPr>
          <p:cNvPr id="37" name="Espace réservé du numéro de diapositive 3"/>
          <p:cNvSpPr txBox="1">
            <a:spLocks/>
          </p:cNvSpPr>
          <p:nvPr/>
        </p:nvSpPr>
        <p:spPr>
          <a:xfrm>
            <a:off x="26123" y="6280764"/>
            <a:ext cx="4989757" cy="492438"/>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sz="1400" cap="small" dirty="0" smtClean="0">
                <a:solidFill>
                  <a:schemeClr val="accent1">
                    <a:lumMod val="60000"/>
                    <a:lumOff val="40000"/>
                  </a:schemeClr>
                </a:solidFill>
                <a:latin typeface="Arial" charset="0"/>
                <a:ea typeface="Arial" charset="0"/>
                <a:cs typeface="Arial" charset="0"/>
              </a:rPr>
              <a:t>Thèse: Régionalisation du climat avec le modèle LMDz</a:t>
            </a:r>
            <a:endParaRPr lang="fr-FR" sz="1400" cap="small" dirty="0">
              <a:solidFill>
                <a:schemeClr val="accent1">
                  <a:lumMod val="40000"/>
                  <a:lumOff val="60000"/>
                </a:schemeClr>
              </a:solidFill>
              <a:latin typeface="Arial" charset="0"/>
              <a:ea typeface="Arial" charset="0"/>
              <a:cs typeface="Arial" charset="0"/>
            </a:endParaRPr>
          </a:p>
        </p:txBody>
      </p:sp>
      <p:sp>
        <p:nvSpPr>
          <p:cNvPr id="41" name="ZoneTexte 40"/>
          <p:cNvSpPr txBox="1"/>
          <p:nvPr/>
        </p:nvSpPr>
        <p:spPr>
          <a:xfrm>
            <a:off x="6674482" y="2720326"/>
            <a:ext cx="1178456" cy="400110"/>
          </a:xfrm>
          <a:prstGeom prst="rect">
            <a:avLst/>
          </a:prstGeom>
          <a:noFill/>
        </p:spPr>
        <p:txBody>
          <a:bodyPr wrap="square" rtlCol="0">
            <a:spAutoFit/>
          </a:bodyPr>
          <a:lstStyle/>
          <a:p>
            <a:r>
              <a:rPr lang="fr-FR" sz="2000" b="1" dirty="0" smtClean="0">
                <a:solidFill>
                  <a:srgbClr val="C00000"/>
                </a:solidFill>
                <a:latin typeface="Arial" charset="0"/>
                <a:ea typeface="Arial" charset="0"/>
                <a:cs typeface="Arial" charset="0"/>
              </a:rPr>
              <a:t>4.8 °C  </a:t>
            </a:r>
            <a:endParaRPr lang="fr-FR" sz="2000" b="1" dirty="0">
              <a:solidFill>
                <a:srgbClr val="C00000"/>
              </a:solidFill>
              <a:latin typeface="Arial" charset="0"/>
              <a:ea typeface="Arial" charset="0"/>
              <a:cs typeface="Arial" charset="0"/>
            </a:endParaRPr>
          </a:p>
        </p:txBody>
      </p:sp>
      <p:sp>
        <p:nvSpPr>
          <p:cNvPr id="42" name="Rectangle 41"/>
          <p:cNvSpPr/>
          <p:nvPr/>
        </p:nvSpPr>
        <p:spPr>
          <a:xfrm>
            <a:off x="6412904" y="4017539"/>
            <a:ext cx="1274597" cy="400110"/>
          </a:xfrm>
          <a:prstGeom prst="rect">
            <a:avLst/>
          </a:prstGeom>
        </p:spPr>
        <p:txBody>
          <a:bodyPr wrap="square">
            <a:spAutoFit/>
          </a:bodyPr>
          <a:lstStyle/>
          <a:p>
            <a:pPr algn="ctr"/>
            <a:r>
              <a:rPr lang="fr-FR" sz="2000" b="1" dirty="0">
                <a:solidFill>
                  <a:srgbClr val="BB242B"/>
                </a:solidFill>
                <a:latin typeface="Arial" charset="0"/>
                <a:ea typeface="Arial" charset="0"/>
                <a:cs typeface="Arial" charset="0"/>
              </a:rPr>
              <a:t>0.3 °C </a:t>
            </a:r>
          </a:p>
        </p:txBody>
      </p:sp>
      <p:sp>
        <p:nvSpPr>
          <p:cNvPr id="50" name="ZoneTexte 49"/>
          <p:cNvSpPr txBox="1"/>
          <p:nvPr/>
        </p:nvSpPr>
        <p:spPr>
          <a:xfrm>
            <a:off x="8974709" y="2080897"/>
            <a:ext cx="1463295" cy="369332"/>
          </a:xfrm>
          <a:prstGeom prst="rect">
            <a:avLst/>
          </a:prstGeom>
          <a:noFill/>
        </p:spPr>
        <p:txBody>
          <a:bodyPr wrap="square" rtlCol="0">
            <a:spAutoFit/>
          </a:bodyPr>
          <a:lstStyle/>
          <a:p>
            <a:pPr algn="ctr"/>
            <a:r>
              <a:rPr lang="fr-FR" dirty="0" smtClean="0">
                <a:solidFill>
                  <a:schemeClr val="bg2">
                    <a:lumMod val="50000"/>
                  </a:schemeClr>
                </a:solidFill>
                <a:latin typeface="Arial" charset="0"/>
                <a:ea typeface="Arial" charset="0"/>
                <a:cs typeface="Arial" charset="0"/>
              </a:rPr>
              <a:t>Scénarios</a:t>
            </a:r>
            <a:endParaRPr lang="fr-FR" dirty="0">
              <a:solidFill>
                <a:schemeClr val="bg2">
                  <a:lumMod val="50000"/>
                </a:schemeClr>
              </a:solidFill>
              <a:latin typeface="Arial" charset="0"/>
              <a:ea typeface="Arial" charset="0"/>
              <a:cs typeface="Arial" charset="0"/>
            </a:endParaRPr>
          </a:p>
        </p:txBody>
      </p:sp>
      <p:sp>
        <p:nvSpPr>
          <p:cNvPr id="16" name="ZoneTexte 15"/>
          <p:cNvSpPr txBox="1"/>
          <p:nvPr/>
        </p:nvSpPr>
        <p:spPr>
          <a:xfrm>
            <a:off x="58988" y="838741"/>
            <a:ext cx="5579348" cy="523220"/>
          </a:xfrm>
          <a:prstGeom prst="rect">
            <a:avLst/>
          </a:prstGeom>
          <a:noFill/>
        </p:spPr>
        <p:txBody>
          <a:bodyPr wrap="square" rtlCol="0">
            <a:spAutoFit/>
          </a:bodyPr>
          <a:lstStyle/>
          <a:p>
            <a:r>
              <a:rPr lang="fr-FR" sz="2800" dirty="0" smtClean="0">
                <a:latin typeface="Arial" charset="0"/>
                <a:ea typeface="Arial" charset="0"/>
                <a:cs typeface="Arial" charset="0"/>
              </a:rPr>
              <a:t>À l’échelle globale</a:t>
            </a:r>
            <a:endParaRPr lang="fr-FR" sz="2800" dirty="0">
              <a:latin typeface="Arial" charset="0"/>
              <a:ea typeface="Arial" charset="0"/>
              <a:cs typeface="Arial" charset="0"/>
            </a:endParaRPr>
          </a:p>
        </p:txBody>
      </p:sp>
      <p:sp>
        <p:nvSpPr>
          <p:cNvPr id="3" name="ZoneTexte 2"/>
          <p:cNvSpPr txBox="1"/>
          <p:nvPr/>
        </p:nvSpPr>
        <p:spPr>
          <a:xfrm>
            <a:off x="8326638" y="856415"/>
            <a:ext cx="3593032" cy="1200329"/>
          </a:xfrm>
          <a:prstGeom prst="rect">
            <a:avLst/>
          </a:prstGeom>
          <a:noFill/>
        </p:spPr>
        <p:txBody>
          <a:bodyPr wrap="square" rtlCol="0">
            <a:spAutoFit/>
          </a:bodyPr>
          <a:lstStyle/>
          <a:p>
            <a:pPr algn="just"/>
            <a:r>
              <a:rPr lang="fr-FR" sz="2400" dirty="0" smtClean="0">
                <a:solidFill>
                  <a:srgbClr val="0070C0"/>
                </a:solidFill>
                <a:latin typeface="Arial" charset="0"/>
                <a:ea typeface="Arial" charset="0"/>
                <a:cs typeface="Arial" charset="0"/>
              </a:rPr>
              <a:t>Quelles seront les implications à l’échelle régionale ?</a:t>
            </a:r>
            <a:endParaRPr lang="fr-FR" sz="2400" dirty="0">
              <a:solidFill>
                <a:srgbClr val="0070C0"/>
              </a:solidFill>
              <a:latin typeface="Arial" charset="0"/>
              <a:ea typeface="Arial" charset="0"/>
              <a:cs typeface="Arial" charset="0"/>
            </a:endParaRPr>
          </a:p>
        </p:txBody>
      </p:sp>
      <p:sp>
        <p:nvSpPr>
          <p:cNvPr id="28" name="ZoneTexte 27"/>
          <p:cNvSpPr txBox="1"/>
          <p:nvPr/>
        </p:nvSpPr>
        <p:spPr>
          <a:xfrm>
            <a:off x="5291636" y="5378779"/>
            <a:ext cx="2125016" cy="261610"/>
          </a:xfrm>
          <a:prstGeom prst="rect">
            <a:avLst/>
          </a:prstGeom>
          <a:noFill/>
        </p:spPr>
        <p:txBody>
          <a:bodyPr wrap="square" rtlCol="0">
            <a:spAutoFit/>
          </a:bodyPr>
          <a:lstStyle/>
          <a:p>
            <a:pPr algn="r"/>
            <a:r>
              <a:rPr lang="fr-FR" sz="1100" dirty="0" smtClean="0">
                <a:latin typeface="Arial" charset="0"/>
                <a:ea typeface="Arial" charset="0"/>
                <a:cs typeface="Arial" charset="0"/>
              </a:rPr>
              <a:t>GIEC, 2013</a:t>
            </a:r>
            <a:endParaRPr lang="fr-FR" sz="1100" dirty="0">
              <a:latin typeface="Arial" charset="0"/>
              <a:ea typeface="Arial" charset="0"/>
              <a:cs typeface="Arial" charset="0"/>
            </a:endParaRPr>
          </a:p>
        </p:txBody>
      </p:sp>
      <p:sp>
        <p:nvSpPr>
          <p:cNvPr id="33" name="ZoneTexte 32"/>
          <p:cNvSpPr txBox="1"/>
          <p:nvPr/>
        </p:nvSpPr>
        <p:spPr>
          <a:xfrm rot="16200000">
            <a:off x="9934820" y="4390125"/>
            <a:ext cx="1003248" cy="307777"/>
          </a:xfrm>
          <a:prstGeom prst="rect">
            <a:avLst/>
          </a:prstGeom>
          <a:noFill/>
        </p:spPr>
        <p:txBody>
          <a:bodyPr wrap="square" rtlCol="0">
            <a:spAutoFit/>
          </a:bodyPr>
          <a:lstStyle/>
          <a:p>
            <a:pPr algn="r"/>
            <a:r>
              <a:rPr lang="fr-FR" sz="1400" dirty="0" smtClean="0">
                <a:latin typeface="Arial" charset="0"/>
                <a:ea typeface="Arial" charset="0"/>
                <a:cs typeface="Arial" charset="0"/>
              </a:rPr>
              <a:t>SRES A2</a:t>
            </a:r>
            <a:endParaRPr lang="fr-FR" sz="1400" dirty="0">
              <a:latin typeface="Arial" charset="0"/>
              <a:ea typeface="Arial" charset="0"/>
              <a:cs typeface="Arial" charset="0"/>
            </a:endParaRPr>
          </a:p>
        </p:txBody>
      </p:sp>
      <p:sp>
        <p:nvSpPr>
          <p:cNvPr id="34" name="ZoneTexte 33"/>
          <p:cNvSpPr txBox="1"/>
          <p:nvPr/>
        </p:nvSpPr>
        <p:spPr>
          <a:xfrm rot="16200000">
            <a:off x="10044834" y="4440597"/>
            <a:ext cx="1515839" cy="307777"/>
          </a:xfrm>
          <a:prstGeom prst="rect">
            <a:avLst/>
          </a:prstGeom>
          <a:noFill/>
        </p:spPr>
        <p:txBody>
          <a:bodyPr wrap="square" rtlCol="0">
            <a:spAutoFit/>
          </a:bodyPr>
          <a:lstStyle/>
          <a:p>
            <a:pPr algn="r"/>
            <a:r>
              <a:rPr lang="fr-FR" sz="1400" smtClean="0">
                <a:latin typeface="Arial" charset="0"/>
                <a:ea typeface="Arial" charset="0"/>
                <a:cs typeface="Arial" charset="0"/>
              </a:rPr>
              <a:t>SRES A1F1</a:t>
            </a:r>
            <a:endParaRPr lang="fr-FR" sz="1400">
              <a:latin typeface="Arial" charset="0"/>
              <a:ea typeface="Arial" charset="0"/>
              <a:cs typeface="Arial" charset="0"/>
            </a:endParaRPr>
          </a:p>
        </p:txBody>
      </p:sp>
      <p:sp>
        <p:nvSpPr>
          <p:cNvPr id="14" name="Rectangle 13"/>
          <p:cNvSpPr/>
          <p:nvPr/>
        </p:nvSpPr>
        <p:spPr>
          <a:xfrm>
            <a:off x="8530386" y="5032514"/>
            <a:ext cx="3038222" cy="10515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rot="16200000">
            <a:off x="8579613" y="4814668"/>
            <a:ext cx="1003248" cy="307777"/>
          </a:xfrm>
          <a:prstGeom prst="rect">
            <a:avLst/>
          </a:prstGeom>
          <a:noFill/>
        </p:spPr>
        <p:txBody>
          <a:bodyPr wrap="square" rtlCol="0">
            <a:spAutoFit/>
          </a:bodyPr>
          <a:lstStyle/>
          <a:p>
            <a:pPr algn="r"/>
            <a:r>
              <a:rPr lang="fr-FR" sz="1400" dirty="0" smtClean="0">
                <a:latin typeface="Arial" charset="0"/>
                <a:ea typeface="Arial" charset="0"/>
                <a:cs typeface="Arial" charset="0"/>
              </a:rPr>
              <a:t>SRES B1</a:t>
            </a:r>
            <a:endParaRPr lang="fr-FR" sz="1400" dirty="0">
              <a:latin typeface="Arial" charset="0"/>
              <a:ea typeface="Arial" charset="0"/>
              <a:cs typeface="Arial" charset="0"/>
            </a:endParaRPr>
          </a:p>
        </p:txBody>
      </p:sp>
      <p:sp>
        <p:nvSpPr>
          <p:cNvPr id="30" name="ZoneTexte 29"/>
          <p:cNvSpPr txBox="1"/>
          <p:nvPr/>
        </p:nvSpPr>
        <p:spPr>
          <a:xfrm rot="16200000">
            <a:off x="8868891" y="4731871"/>
            <a:ext cx="1174201" cy="307777"/>
          </a:xfrm>
          <a:prstGeom prst="rect">
            <a:avLst/>
          </a:prstGeom>
          <a:noFill/>
        </p:spPr>
        <p:txBody>
          <a:bodyPr wrap="square" rtlCol="0">
            <a:spAutoFit/>
          </a:bodyPr>
          <a:lstStyle/>
          <a:p>
            <a:pPr algn="r"/>
            <a:r>
              <a:rPr lang="fr-FR" sz="1400" smtClean="0">
                <a:latin typeface="Arial" charset="0"/>
                <a:ea typeface="Arial" charset="0"/>
                <a:cs typeface="Arial" charset="0"/>
              </a:rPr>
              <a:t>SRES A1T</a:t>
            </a:r>
            <a:endParaRPr lang="fr-FR" sz="1400">
              <a:latin typeface="Arial" charset="0"/>
              <a:ea typeface="Arial" charset="0"/>
              <a:cs typeface="Arial" charset="0"/>
            </a:endParaRPr>
          </a:p>
        </p:txBody>
      </p:sp>
      <p:sp>
        <p:nvSpPr>
          <p:cNvPr id="31" name="ZoneTexte 30"/>
          <p:cNvSpPr txBox="1"/>
          <p:nvPr/>
        </p:nvSpPr>
        <p:spPr>
          <a:xfrm rot="16200000">
            <a:off x="9275089" y="4646395"/>
            <a:ext cx="1003248" cy="307777"/>
          </a:xfrm>
          <a:prstGeom prst="rect">
            <a:avLst/>
          </a:prstGeom>
          <a:noFill/>
        </p:spPr>
        <p:txBody>
          <a:bodyPr wrap="square" rtlCol="0">
            <a:spAutoFit/>
          </a:bodyPr>
          <a:lstStyle/>
          <a:p>
            <a:pPr algn="r"/>
            <a:r>
              <a:rPr lang="fr-FR" sz="1400" dirty="0" smtClean="0">
                <a:latin typeface="Arial" charset="0"/>
                <a:ea typeface="Arial" charset="0"/>
                <a:cs typeface="Arial" charset="0"/>
              </a:rPr>
              <a:t>SRES B2</a:t>
            </a:r>
            <a:endParaRPr lang="fr-FR" sz="1400" dirty="0">
              <a:latin typeface="Arial" charset="0"/>
              <a:ea typeface="Arial" charset="0"/>
              <a:cs typeface="Arial" charset="0"/>
            </a:endParaRPr>
          </a:p>
        </p:txBody>
      </p:sp>
      <p:sp>
        <p:nvSpPr>
          <p:cNvPr id="32" name="ZoneTexte 31"/>
          <p:cNvSpPr txBox="1"/>
          <p:nvPr/>
        </p:nvSpPr>
        <p:spPr>
          <a:xfrm rot="16200000">
            <a:off x="9493266" y="4651148"/>
            <a:ext cx="1272755" cy="307777"/>
          </a:xfrm>
          <a:prstGeom prst="rect">
            <a:avLst/>
          </a:prstGeom>
          <a:noFill/>
        </p:spPr>
        <p:txBody>
          <a:bodyPr wrap="square" rtlCol="0">
            <a:spAutoFit/>
          </a:bodyPr>
          <a:lstStyle/>
          <a:p>
            <a:pPr algn="r"/>
            <a:r>
              <a:rPr lang="fr-FR" sz="1400" smtClean="0">
                <a:latin typeface="Arial" charset="0"/>
                <a:ea typeface="Arial" charset="0"/>
                <a:cs typeface="Arial" charset="0"/>
              </a:rPr>
              <a:t>SRES A1B</a:t>
            </a:r>
            <a:endParaRPr lang="fr-FR" sz="1400">
              <a:latin typeface="Arial" charset="0"/>
              <a:ea typeface="Arial" charset="0"/>
              <a:cs typeface="Arial" charset="0"/>
            </a:endParaRPr>
          </a:p>
        </p:txBody>
      </p:sp>
      <p:sp>
        <p:nvSpPr>
          <p:cNvPr id="40" name="ZoneTexte 39"/>
          <p:cNvSpPr txBox="1"/>
          <p:nvPr/>
        </p:nvSpPr>
        <p:spPr>
          <a:xfrm>
            <a:off x="8892036" y="5378779"/>
            <a:ext cx="2125016" cy="261610"/>
          </a:xfrm>
          <a:prstGeom prst="rect">
            <a:avLst/>
          </a:prstGeom>
          <a:noFill/>
        </p:spPr>
        <p:txBody>
          <a:bodyPr wrap="square" rtlCol="0">
            <a:spAutoFit/>
          </a:bodyPr>
          <a:lstStyle/>
          <a:p>
            <a:pPr algn="ctr"/>
            <a:r>
              <a:rPr lang="fr-FR" sz="1100" dirty="0" smtClean="0">
                <a:latin typeface="Arial" charset="0"/>
                <a:ea typeface="Arial" charset="0"/>
                <a:cs typeface="Arial" charset="0"/>
              </a:rPr>
              <a:t>GIEC</a:t>
            </a:r>
            <a:r>
              <a:rPr lang="fr-FR" sz="1100" smtClean="0">
                <a:latin typeface="Arial" charset="0"/>
                <a:ea typeface="Arial" charset="0"/>
                <a:cs typeface="Arial" charset="0"/>
              </a:rPr>
              <a:t>, 2007</a:t>
            </a:r>
            <a:endParaRPr lang="fr-FR" sz="1100" dirty="0">
              <a:latin typeface="Arial" charset="0"/>
              <a:ea typeface="Arial" charset="0"/>
              <a:cs typeface="Arial" charset="0"/>
            </a:endParaRPr>
          </a:p>
        </p:txBody>
      </p:sp>
      <p:sp>
        <p:nvSpPr>
          <p:cNvPr id="7" name="ZoneTexte 6"/>
          <p:cNvSpPr txBox="1"/>
          <p:nvPr/>
        </p:nvSpPr>
        <p:spPr>
          <a:xfrm>
            <a:off x="7852938" y="5775647"/>
            <a:ext cx="3499646" cy="461665"/>
          </a:xfrm>
          <a:prstGeom prst="rect">
            <a:avLst/>
          </a:prstGeom>
          <a:noFill/>
        </p:spPr>
        <p:txBody>
          <a:bodyPr wrap="square" rtlCol="0">
            <a:spAutoFit/>
          </a:bodyPr>
          <a:lstStyle/>
          <a:p>
            <a:r>
              <a:rPr lang="fr-FR" sz="1200" dirty="0" smtClean="0">
                <a:solidFill>
                  <a:schemeClr val="bg2">
                    <a:lumMod val="50000"/>
                  </a:schemeClr>
                </a:solidFill>
                <a:latin typeface="Arial" charset="0"/>
                <a:ea typeface="Arial" charset="0"/>
                <a:cs typeface="Arial" charset="0"/>
              </a:rPr>
              <a:t>RCP : </a:t>
            </a:r>
            <a:r>
              <a:rPr lang="fr-FR" sz="1200" dirty="0" err="1" smtClean="0">
                <a:solidFill>
                  <a:schemeClr val="bg2">
                    <a:lumMod val="50000"/>
                  </a:schemeClr>
                </a:solidFill>
                <a:latin typeface="Arial" charset="0"/>
                <a:ea typeface="Arial" charset="0"/>
                <a:cs typeface="Arial" charset="0"/>
              </a:rPr>
              <a:t>Representative</a:t>
            </a:r>
            <a:r>
              <a:rPr lang="fr-FR" sz="1200" dirty="0" smtClean="0">
                <a:solidFill>
                  <a:schemeClr val="bg2">
                    <a:lumMod val="50000"/>
                  </a:schemeClr>
                </a:solidFill>
                <a:latin typeface="Arial" charset="0"/>
                <a:ea typeface="Arial" charset="0"/>
                <a:cs typeface="Arial" charset="0"/>
              </a:rPr>
              <a:t> Concentration </a:t>
            </a:r>
            <a:r>
              <a:rPr lang="fr-FR" sz="1200" dirty="0" err="1" smtClean="0">
                <a:solidFill>
                  <a:schemeClr val="bg2">
                    <a:lumMod val="50000"/>
                  </a:schemeClr>
                </a:solidFill>
                <a:latin typeface="Arial" charset="0"/>
                <a:ea typeface="Arial" charset="0"/>
                <a:cs typeface="Arial" charset="0"/>
              </a:rPr>
              <a:t>Pathway</a:t>
            </a:r>
            <a:endParaRPr lang="fr-FR" sz="1200" dirty="0">
              <a:solidFill>
                <a:schemeClr val="bg2">
                  <a:lumMod val="50000"/>
                </a:schemeClr>
              </a:solidFill>
              <a:latin typeface="Arial" charset="0"/>
              <a:ea typeface="Arial" charset="0"/>
              <a:cs typeface="Arial" charset="0"/>
            </a:endParaRPr>
          </a:p>
          <a:p>
            <a:r>
              <a:rPr lang="fr-FR" sz="1200" dirty="0" smtClean="0">
                <a:solidFill>
                  <a:schemeClr val="bg2">
                    <a:lumMod val="50000"/>
                  </a:schemeClr>
                </a:solidFill>
                <a:latin typeface="Arial" charset="0"/>
                <a:ea typeface="Arial" charset="0"/>
                <a:cs typeface="Arial" charset="0"/>
              </a:rPr>
              <a:t>SRES : </a:t>
            </a:r>
            <a:r>
              <a:rPr lang="fr-FR" sz="1200" dirty="0" err="1" smtClean="0">
                <a:solidFill>
                  <a:schemeClr val="bg2">
                    <a:lumMod val="50000"/>
                  </a:schemeClr>
                </a:solidFill>
                <a:latin typeface="Arial" charset="0"/>
                <a:ea typeface="Arial" charset="0"/>
                <a:cs typeface="Arial" charset="0"/>
              </a:rPr>
              <a:t>Special</a:t>
            </a:r>
            <a:r>
              <a:rPr lang="fr-FR" sz="1200" dirty="0" smtClean="0">
                <a:solidFill>
                  <a:schemeClr val="bg2">
                    <a:lumMod val="50000"/>
                  </a:schemeClr>
                </a:solidFill>
                <a:latin typeface="Arial" charset="0"/>
                <a:ea typeface="Arial" charset="0"/>
                <a:cs typeface="Arial" charset="0"/>
              </a:rPr>
              <a:t> Report on Emissions Scenarios</a:t>
            </a:r>
            <a:endParaRPr lang="fr-FR" sz="1200" dirty="0">
              <a:solidFill>
                <a:schemeClr val="bg2">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6208522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stretch>
            <a:fillRect/>
          </a:stretch>
        </p:blipFill>
        <p:spPr>
          <a:xfrm>
            <a:off x="119337" y="2018457"/>
            <a:ext cx="7968606" cy="3605812"/>
          </a:xfrm>
          <a:prstGeom prst="rect">
            <a:avLst/>
          </a:prstGeom>
        </p:spPr>
      </p:pic>
      <p:sp>
        <p:nvSpPr>
          <p:cNvPr id="4" name="Espace réservé du numéro de diapositive 3"/>
          <p:cNvSpPr>
            <a:spLocks noGrp="1"/>
          </p:cNvSpPr>
          <p:nvPr>
            <p:ph type="sldNum" sz="quarter" idx="12"/>
          </p:nvPr>
        </p:nvSpPr>
        <p:spPr>
          <a:xfrm>
            <a:off x="4724400" y="6360478"/>
            <a:ext cx="2743200" cy="365125"/>
          </a:xfrm>
          <a:solidFill>
            <a:schemeClr val="bg1"/>
          </a:solidFill>
        </p:spPr>
        <p:txBody>
          <a:bodyPr/>
          <a:lstStyle/>
          <a:p>
            <a:pPr algn="ctr"/>
            <a:fld id="{B57958EC-158C-E94D-917B-4C9C6B5D1B55}" type="slidenum">
              <a:rPr lang="fr-FR" sz="1600" b="1" smtClean="0">
                <a:solidFill>
                  <a:schemeClr val="accent1">
                    <a:lumMod val="60000"/>
                    <a:lumOff val="40000"/>
                  </a:schemeClr>
                </a:solidFill>
                <a:latin typeface="Arial" charset="0"/>
                <a:ea typeface="Arial" charset="0"/>
                <a:cs typeface="Arial" charset="0"/>
              </a:rPr>
              <a:pPr algn="ctr"/>
              <a:t>5</a:t>
            </a:fld>
            <a:r>
              <a:rPr lang="fr-FR" sz="1600" dirty="0" smtClean="0">
                <a:solidFill>
                  <a:schemeClr val="accent1">
                    <a:lumMod val="60000"/>
                    <a:lumOff val="40000"/>
                  </a:schemeClr>
                </a:solidFill>
                <a:latin typeface="Arial" charset="0"/>
                <a:ea typeface="Arial" charset="0"/>
                <a:cs typeface="Arial" charset="0"/>
              </a:rPr>
              <a:t>/xx</a:t>
            </a:r>
            <a:endParaRPr lang="fr-FR" sz="1600" dirty="0">
              <a:solidFill>
                <a:schemeClr val="accent1">
                  <a:lumMod val="60000"/>
                  <a:lumOff val="40000"/>
                </a:schemeClr>
              </a:solidFill>
              <a:latin typeface="Arial" charset="0"/>
              <a:ea typeface="Arial" charset="0"/>
              <a:cs typeface="Arial" charset="0"/>
            </a:endParaRPr>
          </a:p>
        </p:txBody>
      </p:sp>
      <p:sp>
        <p:nvSpPr>
          <p:cNvPr id="17" name="Titre 1"/>
          <p:cNvSpPr>
            <a:spLocks noGrp="1"/>
          </p:cNvSpPr>
          <p:nvPr>
            <p:ph type="title"/>
          </p:nvPr>
        </p:nvSpPr>
        <p:spPr>
          <a:xfrm>
            <a:off x="26123" y="188640"/>
            <a:ext cx="12146221" cy="768932"/>
          </a:xfrm>
        </p:spPr>
        <p:txBody>
          <a:bodyPr>
            <a:noAutofit/>
          </a:bodyPr>
          <a:lstStyle/>
          <a:p>
            <a:r>
              <a:rPr lang="fr-FR" sz="4000" dirty="0" smtClean="0">
                <a:solidFill>
                  <a:srgbClr val="002060"/>
                </a:solidFill>
                <a:latin typeface="Arial" charset="0"/>
                <a:ea typeface="Arial" charset="0"/>
                <a:cs typeface="Arial" charset="0"/>
              </a:rPr>
              <a:t>Réchauffement climatique futur</a:t>
            </a:r>
            <a:endParaRPr lang="fr-FR" sz="4000" dirty="0">
              <a:solidFill>
                <a:srgbClr val="002060"/>
              </a:solidFill>
              <a:latin typeface="Arial" charset="0"/>
              <a:ea typeface="Arial" charset="0"/>
              <a:cs typeface="Arial" charset="0"/>
            </a:endParaRPr>
          </a:p>
        </p:txBody>
      </p:sp>
      <p:sp>
        <p:nvSpPr>
          <p:cNvPr id="35" name="Espace réservé du numéro de diapositive 3"/>
          <p:cNvSpPr txBox="1">
            <a:spLocks/>
          </p:cNvSpPr>
          <p:nvPr/>
        </p:nvSpPr>
        <p:spPr>
          <a:xfrm>
            <a:off x="9429145" y="6360477"/>
            <a:ext cx="2743200" cy="365125"/>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smtClean="0">
                <a:solidFill>
                  <a:schemeClr val="accent1">
                    <a:lumMod val="60000"/>
                    <a:lumOff val="40000"/>
                  </a:schemeClr>
                </a:solidFill>
                <a:latin typeface="Arial" charset="0"/>
                <a:ea typeface="Arial" charset="0"/>
                <a:cs typeface="Arial" charset="0"/>
              </a:rPr>
              <a:t>29 novembre 2017</a:t>
            </a:r>
            <a:r>
              <a:rPr lang="fr-FR" sz="1400" dirty="0" smtClean="0">
                <a:solidFill>
                  <a:schemeClr val="accent1">
                    <a:lumMod val="75000"/>
                  </a:schemeClr>
                </a:solidFill>
                <a:latin typeface="Arial" charset="0"/>
                <a:ea typeface="Arial" charset="0"/>
                <a:cs typeface="Arial" charset="0"/>
              </a:rPr>
              <a:t> </a:t>
            </a:r>
            <a:endParaRPr lang="fr-FR" sz="1400" dirty="0">
              <a:solidFill>
                <a:schemeClr val="accent1">
                  <a:lumMod val="40000"/>
                  <a:lumOff val="60000"/>
                </a:schemeClr>
              </a:solidFill>
              <a:latin typeface="Arial" charset="0"/>
              <a:ea typeface="Arial" charset="0"/>
              <a:cs typeface="Arial" charset="0"/>
            </a:endParaRPr>
          </a:p>
        </p:txBody>
      </p:sp>
      <p:sp>
        <p:nvSpPr>
          <p:cNvPr id="37" name="Espace réservé du numéro de diapositive 3"/>
          <p:cNvSpPr txBox="1">
            <a:spLocks/>
          </p:cNvSpPr>
          <p:nvPr/>
        </p:nvSpPr>
        <p:spPr>
          <a:xfrm>
            <a:off x="26123" y="6280764"/>
            <a:ext cx="4810027" cy="492438"/>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sz="1400" cap="small" dirty="0" smtClean="0">
                <a:solidFill>
                  <a:schemeClr val="accent1">
                    <a:lumMod val="60000"/>
                    <a:lumOff val="40000"/>
                  </a:schemeClr>
                </a:solidFill>
                <a:latin typeface="Arial" charset="0"/>
                <a:ea typeface="Arial" charset="0"/>
                <a:cs typeface="Arial" charset="0"/>
              </a:rPr>
              <a:t>Thèse: Régionalisation du climat avec le modèle LMDz</a:t>
            </a:r>
            <a:endParaRPr lang="fr-FR" sz="1400" cap="small" dirty="0">
              <a:solidFill>
                <a:schemeClr val="accent1">
                  <a:lumMod val="40000"/>
                  <a:lumOff val="60000"/>
                </a:schemeClr>
              </a:solidFill>
              <a:latin typeface="Arial" charset="0"/>
              <a:ea typeface="Arial" charset="0"/>
              <a:cs typeface="Arial" charset="0"/>
            </a:endParaRPr>
          </a:p>
        </p:txBody>
      </p:sp>
      <p:sp>
        <p:nvSpPr>
          <p:cNvPr id="39" name="Rectangle 38"/>
          <p:cNvSpPr/>
          <p:nvPr/>
        </p:nvSpPr>
        <p:spPr>
          <a:xfrm>
            <a:off x="58988" y="1305716"/>
            <a:ext cx="392896" cy="673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58988" y="838741"/>
            <a:ext cx="5579348" cy="523220"/>
          </a:xfrm>
          <a:prstGeom prst="rect">
            <a:avLst/>
          </a:prstGeom>
          <a:noFill/>
        </p:spPr>
        <p:txBody>
          <a:bodyPr wrap="square" rtlCol="0">
            <a:spAutoFit/>
          </a:bodyPr>
          <a:lstStyle/>
          <a:p>
            <a:r>
              <a:rPr lang="fr-FR" sz="2800" dirty="0" smtClean="0">
                <a:latin typeface="Arial" charset="0"/>
                <a:ea typeface="Arial" charset="0"/>
                <a:cs typeface="Arial" charset="0"/>
              </a:rPr>
              <a:t>À l’échelle régionale</a:t>
            </a:r>
            <a:endParaRPr lang="fr-FR" sz="2800" dirty="0">
              <a:latin typeface="Arial" charset="0"/>
              <a:ea typeface="Arial" charset="0"/>
              <a:cs typeface="Arial" charset="0"/>
            </a:endParaRPr>
          </a:p>
        </p:txBody>
      </p:sp>
      <p:pic>
        <p:nvPicPr>
          <p:cNvPr id="13" name="Image 12"/>
          <p:cNvPicPr>
            <a:picLocks noChangeAspect="1"/>
          </p:cNvPicPr>
          <p:nvPr/>
        </p:nvPicPr>
        <p:blipFill>
          <a:blip r:embed="rId4"/>
          <a:stretch>
            <a:fillRect/>
          </a:stretch>
        </p:blipFill>
        <p:spPr>
          <a:xfrm>
            <a:off x="105533" y="5589240"/>
            <a:ext cx="8496944" cy="680360"/>
          </a:xfrm>
          <a:prstGeom prst="rect">
            <a:avLst/>
          </a:prstGeom>
        </p:spPr>
      </p:pic>
      <p:sp>
        <p:nvSpPr>
          <p:cNvPr id="14" name="ZoneTexte 13"/>
          <p:cNvSpPr txBox="1"/>
          <p:nvPr/>
        </p:nvSpPr>
        <p:spPr>
          <a:xfrm>
            <a:off x="191344" y="2020778"/>
            <a:ext cx="2448272" cy="400110"/>
          </a:xfrm>
          <a:prstGeom prst="rect">
            <a:avLst/>
          </a:prstGeom>
          <a:noFill/>
        </p:spPr>
        <p:txBody>
          <a:bodyPr wrap="square" rtlCol="0">
            <a:spAutoFit/>
          </a:bodyPr>
          <a:lstStyle/>
          <a:p>
            <a:r>
              <a:rPr lang="fr-FR" sz="2000" dirty="0" smtClean="0">
                <a:latin typeface="Arial" charset="0"/>
                <a:ea typeface="Arial" charset="0"/>
                <a:cs typeface="Arial" charset="0"/>
              </a:rPr>
              <a:t>2021 - 2050</a:t>
            </a:r>
            <a:endParaRPr lang="fr-FR" sz="2000" dirty="0">
              <a:latin typeface="Arial" charset="0"/>
              <a:ea typeface="Arial" charset="0"/>
              <a:cs typeface="Arial" charset="0"/>
            </a:endParaRPr>
          </a:p>
        </p:txBody>
      </p:sp>
      <p:sp>
        <p:nvSpPr>
          <p:cNvPr id="28" name="ZoneTexte 27"/>
          <p:cNvSpPr txBox="1"/>
          <p:nvPr/>
        </p:nvSpPr>
        <p:spPr>
          <a:xfrm>
            <a:off x="6312024" y="2020778"/>
            <a:ext cx="1714389" cy="400110"/>
          </a:xfrm>
          <a:prstGeom prst="rect">
            <a:avLst/>
          </a:prstGeom>
          <a:noFill/>
        </p:spPr>
        <p:txBody>
          <a:bodyPr wrap="square" rtlCol="0">
            <a:spAutoFit/>
          </a:bodyPr>
          <a:lstStyle/>
          <a:p>
            <a:pPr algn="r"/>
            <a:r>
              <a:rPr lang="fr-FR" sz="2000" dirty="0" smtClean="0">
                <a:latin typeface="Arial" charset="0"/>
                <a:ea typeface="Arial" charset="0"/>
                <a:cs typeface="Arial" charset="0"/>
              </a:rPr>
              <a:t>2071 - 2100</a:t>
            </a:r>
            <a:endParaRPr lang="fr-FR" sz="2000" dirty="0">
              <a:latin typeface="Arial" charset="0"/>
              <a:ea typeface="Arial" charset="0"/>
              <a:cs typeface="Arial" charset="0"/>
            </a:endParaRPr>
          </a:p>
        </p:txBody>
      </p:sp>
      <p:sp>
        <p:nvSpPr>
          <p:cNvPr id="19" name="ZoneTexte 18"/>
          <p:cNvSpPr txBox="1"/>
          <p:nvPr/>
        </p:nvSpPr>
        <p:spPr>
          <a:xfrm>
            <a:off x="105534" y="1363415"/>
            <a:ext cx="7920880" cy="769441"/>
          </a:xfrm>
          <a:prstGeom prst="rect">
            <a:avLst/>
          </a:prstGeom>
          <a:noFill/>
        </p:spPr>
        <p:txBody>
          <a:bodyPr wrap="square" rtlCol="0">
            <a:spAutoFit/>
          </a:bodyPr>
          <a:lstStyle/>
          <a:p>
            <a:pPr algn="ctr"/>
            <a:r>
              <a:rPr lang="fr-FR" sz="2200" dirty="0" smtClean="0">
                <a:latin typeface="Arial" charset="0"/>
                <a:ea typeface="Arial" charset="0"/>
                <a:cs typeface="Arial" charset="0"/>
              </a:rPr>
              <a:t>Projection </a:t>
            </a:r>
            <a:r>
              <a:rPr lang="fr-FR" sz="2200" smtClean="0">
                <a:latin typeface="Arial" charset="0"/>
                <a:ea typeface="Arial" charset="0"/>
                <a:cs typeface="Arial" charset="0"/>
              </a:rPr>
              <a:t>(SRES A1B) du </a:t>
            </a:r>
            <a:r>
              <a:rPr lang="fr-FR" sz="2200" dirty="0" smtClean="0">
                <a:latin typeface="Arial" charset="0"/>
                <a:ea typeface="Arial" charset="0"/>
                <a:cs typeface="Arial" charset="0"/>
              </a:rPr>
              <a:t>changement de température à la surface pour l’Europe de l’ouest</a:t>
            </a:r>
            <a:endParaRPr lang="fr-FR" sz="2200" dirty="0">
              <a:latin typeface="Arial" charset="0"/>
              <a:ea typeface="Arial" charset="0"/>
              <a:cs typeface="Arial" charset="0"/>
            </a:endParaRPr>
          </a:p>
        </p:txBody>
      </p:sp>
      <p:sp>
        <p:nvSpPr>
          <p:cNvPr id="20" name="ZoneTexte 19"/>
          <p:cNvSpPr txBox="1"/>
          <p:nvPr/>
        </p:nvSpPr>
        <p:spPr>
          <a:xfrm>
            <a:off x="7041491" y="5282785"/>
            <a:ext cx="1008112" cy="261610"/>
          </a:xfrm>
          <a:prstGeom prst="rect">
            <a:avLst/>
          </a:prstGeom>
          <a:noFill/>
        </p:spPr>
        <p:txBody>
          <a:bodyPr wrap="square" rtlCol="0">
            <a:spAutoFit/>
          </a:bodyPr>
          <a:lstStyle/>
          <a:p>
            <a:pPr algn="r"/>
            <a:r>
              <a:rPr lang="fr-FR" sz="1100" smtClean="0">
                <a:latin typeface="Arial" charset="0"/>
                <a:ea typeface="Arial" charset="0"/>
                <a:cs typeface="Arial" charset="0"/>
              </a:rPr>
              <a:t>AEE</a:t>
            </a:r>
            <a:endParaRPr lang="fr-FR" sz="1100" dirty="0">
              <a:latin typeface="Arial" charset="0"/>
              <a:ea typeface="Arial" charset="0"/>
              <a:cs typeface="Arial" charset="0"/>
            </a:endParaRPr>
          </a:p>
        </p:txBody>
      </p:sp>
      <p:sp>
        <p:nvSpPr>
          <p:cNvPr id="32" name="ZoneTexte 31"/>
          <p:cNvSpPr txBox="1"/>
          <p:nvPr/>
        </p:nvSpPr>
        <p:spPr>
          <a:xfrm>
            <a:off x="3669928" y="5517232"/>
            <a:ext cx="1368152" cy="261610"/>
          </a:xfrm>
          <a:prstGeom prst="rect">
            <a:avLst/>
          </a:prstGeom>
          <a:noFill/>
        </p:spPr>
        <p:txBody>
          <a:bodyPr wrap="square" rtlCol="0">
            <a:spAutoFit/>
          </a:bodyPr>
          <a:lstStyle/>
          <a:p>
            <a:pPr algn="r"/>
            <a:r>
              <a:rPr lang="fr-FR" sz="1100" smtClean="0">
                <a:latin typeface="Arial" charset="0"/>
                <a:ea typeface="Arial" charset="0"/>
                <a:cs typeface="Arial" charset="0"/>
              </a:rPr>
              <a:t>EU-ENSEMBLES</a:t>
            </a:r>
            <a:endParaRPr lang="fr-FR" sz="1100">
              <a:latin typeface="Arial" charset="0"/>
              <a:ea typeface="Arial" charset="0"/>
              <a:cs typeface="Arial" charset="0"/>
            </a:endParaRPr>
          </a:p>
        </p:txBody>
      </p:sp>
      <p:sp>
        <p:nvSpPr>
          <p:cNvPr id="3" name="ZoneTexte 2"/>
          <p:cNvSpPr txBox="1"/>
          <p:nvPr/>
        </p:nvSpPr>
        <p:spPr>
          <a:xfrm>
            <a:off x="8040216" y="2393593"/>
            <a:ext cx="4096504" cy="1569660"/>
          </a:xfrm>
          <a:prstGeom prst="rect">
            <a:avLst/>
          </a:prstGeom>
          <a:noFill/>
        </p:spPr>
        <p:txBody>
          <a:bodyPr wrap="square" rtlCol="0">
            <a:spAutoFit/>
          </a:bodyPr>
          <a:lstStyle/>
          <a:p>
            <a:pPr algn="just"/>
            <a:r>
              <a:rPr lang="fr-FR" sz="2400" dirty="0" smtClean="0">
                <a:solidFill>
                  <a:srgbClr val="0070C0"/>
                </a:solidFill>
                <a:latin typeface="Arial" charset="0"/>
                <a:ea typeface="Arial" charset="0"/>
                <a:cs typeface="Arial" charset="0"/>
              </a:rPr>
              <a:t>Quelle attitude nous décidons de nous comporter pour le futur, atténuation ou adaptation ?</a:t>
            </a:r>
            <a:endParaRPr lang="fr-FR" sz="2400" dirty="0">
              <a:solidFill>
                <a:srgbClr val="0070C0"/>
              </a:solidFill>
              <a:latin typeface="Arial" charset="0"/>
              <a:ea typeface="Arial" charset="0"/>
              <a:cs typeface="Arial" charset="0"/>
            </a:endParaRPr>
          </a:p>
        </p:txBody>
      </p:sp>
      <p:sp>
        <p:nvSpPr>
          <p:cNvPr id="24" name="ZoneTexte 23"/>
          <p:cNvSpPr txBox="1"/>
          <p:nvPr/>
        </p:nvSpPr>
        <p:spPr>
          <a:xfrm>
            <a:off x="8101747" y="5260774"/>
            <a:ext cx="3648545" cy="276999"/>
          </a:xfrm>
          <a:prstGeom prst="rect">
            <a:avLst/>
          </a:prstGeom>
          <a:noFill/>
        </p:spPr>
        <p:txBody>
          <a:bodyPr wrap="square" rtlCol="0">
            <a:spAutoFit/>
          </a:bodyPr>
          <a:lstStyle/>
          <a:p>
            <a:pPr algn="just"/>
            <a:r>
              <a:rPr lang="fr-FR" sz="1200" dirty="0" smtClean="0">
                <a:solidFill>
                  <a:schemeClr val="bg2">
                    <a:lumMod val="50000"/>
                  </a:schemeClr>
                </a:solidFill>
                <a:latin typeface="Arial" charset="0"/>
                <a:ea typeface="Arial" charset="0"/>
                <a:cs typeface="Arial" charset="0"/>
              </a:rPr>
              <a:t>AEE: Agence Européenne pour l’Environnement</a:t>
            </a:r>
            <a:endParaRPr lang="fr-FR" sz="1200" dirty="0">
              <a:solidFill>
                <a:schemeClr val="bg2">
                  <a:lumMod val="50000"/>
                </a:schemeClr>
              </a:solidFill>
              <a:latin typeface="Arial" charset="0"/>
              <a:ea typeface="Arial" charset="0"/>
              <a:cs typeface="Arial" charset="0"/>
            </a:endParaRPr>
          </a:p>
        </p:txBody>
      </p:sp>
      <p:sp>
        <p:nvSpPr>
          <p:cNvPr id="7" name="ZoneTexte 6"/>
          <p:cNvSpPr txBox="1"/>
          <p:nvPr/>
        </p:nvSpPr>
        <p:spPr>
          <a:xfrm>
            <a:off x="-1265" y="5949280"/>
            <a:ext cx="516355" cy="369332"/>
          </a:xfrm>
          <a:prstGeom prst="rect">
            <a:avLst/>
          </a:prstGeom>
          <a:solidFill>
            <a:schemeClr val="bg1"/>
          </a:solidFill>
        </p:spPr>
        <p:txBody>
          <a:bodyPr wrap="square" rtlCol="0">
            <a:spAutoFit/>
          </a:bodyPr>
          <a:lstStyle/>
          <a:p>
            <a:pPr algn="ctr"/>
            <a:r>
              <a:rPr lang="fr-FR" smtClean="0">
                <a:latin typeface="Arial" charset="0"/>
                <a:ea typeface="Arial" charset="0"/>
                <a:cs typeface="Arial" charset="0"/>
              </a:rPr>
              <a:t>0</a:t>
            </a:r>
            <a:endParaRPr lang="fr-FR">
              <a:latin typeface="Arial" charset="0"/>
              <a:ea typeface="Arial" charset="0"/>
              <a:cs typeface="Arial" charset="0"/>
            </a:endParaRPr>
          </a:p>
        </p:txBody>
      </p:sp>
      <p:sp>
        <p:nvSpPr>
          <p:cNvPr id="25" name="ZoneTexte 24"/>
          <p:cNvSpPr txBox="1"/>
          <p:nvPr/>
        </p:nvSpPr>
        <p:spPr>
          <a:xfrm>
            <a:off x="515091" y="5946679"/>
            <a:ext cx="756374" cy="369332"/>
          </a:xfrm>
          <a:prstGeom prst="rect">
            <a:avLst/>
          </a:prstGeom>
          <a:solidFill>
            <a:schemeClr val="bg1"/>
          </a:solidFill>
        </p:spPr>
        <p:txBody>
          <a:bodyPr wrap="square" rtlCol="0">
            <a:spAutoFit/>
          </a:bodyPr>
          <a:lstStyle/>
          <a:p>
            <a:pPr algn="ctr"/>
            <a:r>
              <a:rPr lang="fr-FR" smtClean="0">
                <a:latin typeface="Arial" charset="0"/>
                <a:ea typeface="Arial" charset="0"/>
                <a:cs typeface="Arial" charset="0"/>
              </a:rPr>
              <a:t>0,25</a:t>
            </a:r>
            <a:endParaRPr lang="fr-FR" dirty="0">
              <a:latin typeface="Arial" charset="0"/>
              <a:ea typeface="Arial" charset="0"/>
              <a:cs typeface="Arial" charset="0"/>
            </a:endParaRPr>
          </a:p>
        </p:txBody>
      </p:sp>
      <p:sp>
        <p:nvSpPr>
          <p:cNvPr id="26" name="ZoneTexte 25"/>
          <p:cNvSpPr txBox="1"/>
          <p:nvPr/>
        </p:nvSpPr>
        <p:spPr>
          <a:xfrm>
            <a:off x="1127448" y="5949280"/>
            <a:ext cx="756374" cy="369332"/>
          </a:xfrm>
          <a:prstGeom prst="rect">
            <a:avLst/>
          </a:prstGeom>
          <a:solidFill>
            <a:schemeClr val="bg1"/>
          </a:solidFill>
        </p:spPr>
        <p:txBody>
          <a:bodyPr wrap="square" rtlCol="0">
            <a:spAutoFit/>
          </a:bodyPr>
          <a:lstStyle/>
          <a:p>
            <a:pPr algn="ctr"/>
            <a:r>
              <a:rPr lang="fr-FR" dirty="0" smtClean="0">
                <a:latin typeface="Arial" charset="0"/>
                <a:ea typeface="Arial" charset="0"/>
                <a:cs typeface="Arial" charset="0"/>
              </a:rPr>
              <a:t>0,5</a:t>
            </a:r>
            <a:endParaRPr lang="fr-FR" dirty="0">
              <a:latin typeface="Arial" charset="0"/>
              <a:ea typeface="Arial" charset="0"/>
              <a:cs typeface="Arial" charset="0"/>
            </a:endParaRPr>
          </a:p>
        </p:txBody>
      </p:sp>
      <p:sp>
        <p:nvSpPr>
          <p:cNvPr id="27" name="ZoneTexte 26"/>
          <p:cNvSpPr txBox="1"/>
          <p:nvPr/>
        </p:nvSpPr>
        <p:spPr>
          <a:xfrm>
            <a:off x="1667218" y="5949280"/>
            <a:ext cx="756374" cy="369332"/>
          </a:xfrm>
          <a:prstGeom prst="rect">
            <a:avLst/>
          </a:prstGeom>
          <a:solidFill>
            <a:schemeClr val="bg1"/>
          </a:solidFill>
        </p:spPr>
        <p:txBody>
          <a:bodyPr wrap="square" rtlCol="0">
            <a:spAutoFit/>
          </a:bodyPr>
          <a:lstStyle/>
          <a:p>
            <a:pPr algn="ctr"/>
            <a:r>
              <a:rPr lang="fr-FR" dirty="0" smtClean="0">
                <a:latin typeface="Arial" charset="0"/>
                <a:ea typeface="Arial" charset="0"/>
                <a:cs typeface="Arial" charset="0"/>
              </a:rPr>
              <a:t>0,75</a:t>
            </a:r>
            <a:endParaRPr lang="fr-FR" dirty="0">
              <a:latin typeface="Arial" charset="0"/>
              <a:ea typeface="Arial" charset="0"/>
              <a:cs typeface="Arial" charset="0"/>
            </a:endParaRPr>
          </a:p>
        </p:txBody>
      </p:sp>
      <p:sp>
        <p:nvSpPr>
          <p:cNvPr id="29" name="ZoneTexte 28"/>
          <p:cNvSpPr txBox="1"/>
          <p:nvPr/>
        </p:nvSpPr>
        <p:spPr>
          <a:xfrm>
            <a:off x="2261429" y="5949280"/>
            <a:ext cx="756374" cy="369332"/>
          </a:xfrm>
          <a:prstGeom prst="rect">
            <a:avLst/>
          </a:prstGeom>
          <a:solidFill>
            <a:schemeClr val="bg1"/>
          </a:solidFill>
        </p:spPr>
        <p:txBody>
          <a:bodyPr wrap="square" rtlCol="0">
            <a:spAutoFit/>
          </a:bodyPr>
          <a:lstStyle/>
          <a:p>
            <a:pPr algn="ctr"/>
            <a:r>
              <a:rPr lang="fr-FR" dirty="0" smtClean="0">
                <a:latin typeface="Arial" charset="0"/>
                <a:ea typeface="Arial" charset="0"/>
                <a:cs typeface="Arial" charset="0"/>
              </a:rPr>
              <a:t>1,0</a:t>
            </a:r>
            <a:endParaRPr lang="fr-FR" dirty="0">
              <a:latin typeface="Arial" charset="0"/>
              <a:ea typeface="Arial" charset="0"/>
              <a:cs typeface="Arial" charset="0"/>
            </a:endParaRPr>
          </a:p>
        </p:txBody>
      </p:sp>
      <p:sp>
        <p:nvSpPr>
          <p:cNvPr id="31" name="ZoneTexte 30"/>
          <p:cNvSpPr txBox="1"/>
          <p:nvPr/>
        </p:nvSpPr>
        <p:spPr>
          <a:xfrm>
            <a:off x="2819346" y="5949280"/>
            <a:ext cx="756374" cy="369332"/>
          </a:xfrm>
          <a:prstGeom prst="rect">
            <a:avLst/>
          </a:prstGeom>
          <a:solidFill>
            <a:schemeClr val="bg1"/>
          </a:solidFill>
        </p:spPr>
        <p:txBody>
          <a:bodyPr wrap="square" rtlCol="0">
            <a:spAutoFit/>
          </a:bodyPr>
          <a:lstStyle/>
          <a:p>
            <a:pPr algn="ctr"/>
            <a:r>
              <a:rPr lang="fr-FR" dirty="0" smtClean="0">
                <a:latin typeface="Arial" charset="0"/>
                <a:ea typeface="Arial" charset="0"/>
                <a:cs typeface="Arial" charset="0"/>
              </a:rPr>
              <a:t>1,25</a:t>
            </a:r>
            <a:endParaRPr lang="fr-FR" dirty="0">
              <a:latin typeface="Arial" charset="0"/>
              <a:ea typeface="Arial" charset="0"/>
              <a:cs typeface="Arial" charset="0"/>
            </a:endParaRPr>
          </a:p>
        </p:txBody>
      </p:sp>
      <p:sp>
        <p:nvSpPr>
          <p:cNvPr id="33" name="ZoneTexte 32"/>
          <p:cNvSpPr txBox="1"/>
          <p:nvPr/>
        </p:nvSpPr>
        <p:spPr>
          <a:xfrm>
            <a:off x="3467418" y="5949280"/>
            <a:ext cx="756374" cy="369332"/>
          </a:xfrm>
          <a:prstGeom prst="rect">
            <a:avLst/>
          </a:prstGeom>
          <a:solidFill>
            <a:schemeClr val="bg1"/>
          </a:solidFill>
        </p:spPr>
        <p:txBody>
          <a:bodyPr wrap="square" rtlCol="0">
            <a:spAutoFit/>
          </a:bodyPr>
          <a:lstStyle/>
          <a:p>
            <a:pPr algn="ctr"/>
            <a:r>
              <a:rPr lang="fr-FR" dirty="0" smtClean="0">
                <a:latin typeface="Arial" charset="0"/>
                <a:ea typeface="Arial" charset="0"/>
                <a:cs typeface="Arial" charset="0"/>
              </a:rPr>
              <a:t>1,5</a:t>
            </a:r>
            <a:endParaRPr lang="fr-FR" dirty="0">
              <a:latin typeface="Arial" charset="0"/>
              <a:ea typeface="Arial" charset="0"/>
              <a:cs typeface="Arial" charset="0"/>
            </a:endParaRPr>
          </a:p>
        </p:txBody>
      </p:sp>
      <p:sp>
        <p:nvSpPr>
          <p:cNvPr id="34" name="ZoneTexte 33"/>
          <p:cNvSpPr txBox="1"/>
          <p:nvPr/>
        </p:nvSpPr>
        <p:spPr>
          <a:xfrm>
            <a:off x="4079776" y="5949280"/>
            <a:ext cx="756374" cy="369332"/>
          </a:xfrm>
          <a:prstGeom prst="rect">
            <a:avLst/>
          </a:prstGeom>
          <a:solidFill>
            <a:schemeClr val="bg1"/>
          </a:solidFill>
        </p:spPr>
        <p:txBody>
          <a:bodyPr wrap="square" rtlCol="0">
            <a:spAutoFit/>
          </a:bodyPr>
          <a:lstStyle/>
          <a:p>
            <a:pPr algn="ctr"/>
            <a:r>
              <a:rPr lang="fr-FR" dirty="0" smtClean="0">
                <a:latin typeface="Arial" charset="0"/>
                <a:ea typeface="Arial" charset="0"/>
                <a:cs typeface="Arial" charset="0"/>
              </a:rPr>
              <a:t>1,75</a:t>
            </a:r>
            <a:endParaRPr lang="fr-FR" dirty="0">
              <a:latin typeface="Arial" charset="0"/>
              <a:ea typeface="Arial" charset="0"/>
              <a:cs typeface="Arial" charset="0"/>
            </a:endParaRPr>
          </a:p>
        </p:txBody>
      </p:sp>
      <p:sp>
        <p:nvSpPr>
          <p:cNvPr id="36" name="ZoneTexte 35"/>
          <p:cNvSpPr txBox="1"/>
          <p:nvPr/>
        </p:nvSpPr>
        <p:spPr>
          <a:xfrm>
            <a:off x="4691554" y="5949280"/>
            <a:ext cx="756374" cy="369332"/>
          </a:xfrm>
          <a:prstGeom prst="rect">
            <a:avLst/>
          </a:prstGeom>
          <a:solidFill>
            <a:schemeClr val="bg1"/>
          </a:solidFill>
        </p:spPr>
        <p:txBody>
          <a:bodyPr wrap="square" rtlCol="0">
            <a:spAutoFit/>
          </a:bodyPr>
          <a:lstStyle/>
          <a:p>
            <a:pPr algn="ctr"/>
            <a:r>
              <a:rPr lang="fr-FR" dirty="0">
                <a:latin typeface="Arial" charset="0"/>
                <a:ea typeface="Arial" charset="0"/>
                <a:cs typeface="Arial" charset="0"/>
              </a:rPr>
              <a:t>2</a:t>
            </a:r>
            <a:r>
              <a:rPr lang="fr-FR" dirty="0" smtClean="0">
                <a:latin typeface="Arial" charset="0"/>
                <a:ea typeface="Arial" charset="0"/>
                <a:cs typeface="Arial" charset="0"/>
              </a:rPr>
              <a:t>,0</a:t>
            </a:r>
            <a:endParaRPr lang="fr-FR" dirty="0">
              <a:latin typeface="Arial" charset="0"/>
              <a:ea typeface="Arial" charset="0"/>
              <a:cs typeface="Arial" charset="0"/>
            </a:endParaRPr>
          </a:p>
        </p:txBody>
      </p:sp>
      <p:sp>
        <p:nvSpPr>
          <p:cNvPr id="38" name="ZoneTexte 37"/>
          <p:cNvSpPr txBox="1"/>
          <p:nvPr/>
        </p:nvSpPr>
        <p:spPr>
          <a:xfrm>
            <a:off x="5267618" y="5949280"/>
            <a:ext cx="756374" cy="369332"/>
          </a:xfrm>
          <a:prstGeom prst="rect">
            <a:avLst/>
          </a:prstGeom>
          <a:solidFill>
            <a:schemeClr val="bg1"/>
          </a:solidFill>
        </p:spPr>
        <p:txBody>
          <a:bodyPr wrap="square" rtlCol="0">
            <a:spAutoFit/>
          </a:bodyPr>
          <a:lstStyle/>
          <a:p>
            <a:pPr algn="ctr"/>
            <a:r>
              <a:rPr lang="fr-FR" dirty="0" smtClean="0">
                <a:latin typeface="Arial" charset="0"/>
                <a:ea typeface="Arial" charset="0"/>
                <a:cs typeface="Arial" charset="0"/>
              </a:rPr>
              <a:t>2,5</a:t>
            </a:r>
            <a:endParaRPr lang="fr-FR" dirty="0">
              <a:latin typeface="Arial" charset="0"/>
              <a:ea typeface="Arial" charset="0"/>
              <a:cs typeface="Arial" charset="0"/>
            </a:endParaRPr>
          </a:p>
        </p:txBody>
      </p:sp>
      <p:sp>
        <p:nvSpPr>
          <p:cNvPr id="40" name="ZoneTexte 39"/>
          <p:cNvSpPr txBox="1"/>
          <p:nvPr/>
        </p:nvSpPr>
        <p:spPr>
          <a:xfrm>
            <a:off x="5807968" y="5949280"/>
            <a:ext cx="756374" cy="369332"/>
          </a:xfrm>
          <a:prstGeom prst="rect">
            <a:avLst/>
          </a:prstGeom>
          <a:solidFill>
            <a:schemeClr val="bg1"/>
          </a:solidFill>
        </p:spPr>
        <p:txBody>
          <a:bodyPr wrap="square" rtlCol="0">
            <a:spAutoFit/>
          </a:bodyPr>
          <a:lstStyle/>
          <a:p>
            <a:pPr algn="ctr"/>
            <a:r>
              <a:rPr lang="fr-FR" dirty="0">
                <a:latin typeface="Arial" charset="0"/>
                <a:ea typeface="Arial" charset="0"/>
                <a:cs typeface="Arial" charset="0"/>
              </a:rPr>
              <a:t>3</a:t>
            </a:r>
            <a:r>
              <a:rPr lang="fr-FR" dirty="0" smtClean="0">
                <a:latin typeface="Arial" charset="0"/>
                <a:ea typeface="Arial" charset="0"/>
                <a:cs typeface="Arial" charset="0"/>
              </a:rPr>
              <a:t>,0</a:t>
            </a:r>
            <a:endParaRPr lang="fr-FR" dirty="0">
              <a:latin typeface="Arial" charset="0"/>
              <a:ea typeface="Arial" charset="0"/>
              <a:cs typeface="Arial" charset="0"/>
            </a:endParaRPr>
          </a:p>
        </p:txBody>
      </p:sp>
      <p:sp>
        <p:nvSpPr>
          <p:cNvPr id="41" name="ZoneTexte 40"/>
          <p:cNvSpPr txBox="1"/>
          <p:nvPr/>
        </p:nvSpPr>
        <p:spPr>
          <a:xfrm>
            <a:off x="6347738" y="5949280"/>
            <a:ext cx="756374" cy="369332"/>
          </a:xfrm>
          <a:prstGeom prst="rect">
            <a:avLst/>
          </a:prstGeom>
          <a:solidFill>
            <a:schemeClr val="bg1"/>
          </a:solidFill>
        </p:spPr>
        <p:txBody>
          <a:bodyPr wrap="square" rtlCol="0">
            <a:spAutoFit/>
          </a:bodyPr>
          <a:lstStyle/>
          <a:p>
            <a:pPr algn="ctr"/>
            <a:r>
              <a:rPr lang="fr-FR" dirty="0">
                <a:latin typeface="Arial" charset="0"/>
                <a:ea typeface="Arial" charset="0"/>
                <a:cs typeface="Arial" charset="0"/>
              </a:rPr>
              <a:t>4</a:t>
            </a:r>
            <a:r>
              <a:rPr lang="fr-FR" dirty="0" smtClean="0">
                <a:latin typeface="Arial" charset="0"/>
                <a:ea typeface="Arial" charset="0"/>
                <a:cs typeface="Arial" charset="0"/>
              </a:rPr>
              <a:t>,0</a:t>
            </a:r>
            <a:endParaRPr lang="fr-FR" dirty="0">
              <a:latin typeface="Arial" charset="0"/>
              <a:ea typeface="Arial" charset="0"/>
              <a:cs typeface="Arial" charset="0"/>
            </a:endParaRPr>
          </a:p>
        </p:txBody>
      </p:sp>
      <p:sp>
        <p:nvSpPr>
          <p:cNvPr id="42" name="ZoneTexte 41"/>
          <p:cNvSpPr txBox="1"/>
          <p:nvPr/>
        </p:nvSpPr>
        <p:spPr>
          <a:xfrm>
            <a:off x="6960096" y="5949280"/>
            <a:ext cx="756374" cy="369332"/>
          </a:xfrm>
          <a:prstGeom prst="rect">
            <a:avLst/>
          </a:prstGeom>
          <a:solidFill>
            <a:schemeClr val="bg1"/>
          </a:solidFill>
        </p:spPr>
        <p:txBody>
          <a:bodyPr wrap="square" rtlCol="0">
            <a:spAutoFit/>
          </a:bodyPr>
          <a:lstStyle/>
          <a:p>
            <a:pPr algn="ctr"/>
            <a:r>
              <a:rPr lang="fr-FR" dirty="0">
                <a:latin typeface="Arial" charset="0"/>
                <a:ea typeface="Arial" charset="0"/>
                <a:cs typeface="Arial" charset="0"/>
              </a:rPr>
              <a:t>5</a:t>
            </a:r>
            <a:r>
              <a:rPr lang="fr-FR" dirty="0" smtClean="0">
                <a:latin typeface="Arial" charset="0"/>
                <a:ea typeface="Arial" charset="0"/>
                <a:cs typeface="Arial" charset="0"/>
              </a:rPr>
              <a:t>,0</a:t>
            </a:r>
            <a:endParaRPr lang="fr-FR" dirty="0">
              <a:latin typeface="Arial" charset="0"/>
              <a:ea typeface="Arial" charset="0"/>
              <a:cs typeface="Arial" charset="0"/>
            </a:endParaRPr>
          </a:p>
        </p:txBody>
      </p:sp>
      <p:sp>
        <p:nvSpPr>
          <p:cNvPr id="8" name="ZoneTexte 7"/>
          <p:cNvSpPr txBox="1"/>
          <p:nvPr/>
        </p:nvSpPr>
        <p:spPr>
          <a:xfrm>
            <a:off x="7500446" y="5661248"/>
            <a:ext cx="1187842" cy="707886"/>
          </a:xfrm>
          <a:prstGeom prst="rect">
            <a:avLst/>
          </a:prstGeom>
          <a:solidFill>
            <a:schemeClr val="bg1"/>
          </a:solidFill>
        </p:spPr>
        <p:txBody>
          <a:bodyPr wrap="square" rtlCol="0">
            <a:spAutoFit/>
          </a:bodyPr>
          <a:lstStyle/>
          <a:p>
            <a:r>
              <a:rPr lang="fr-FR" sz="2000" smtClean="0">
                <a:latin typeface="Arial" charset="0"/>
                <a:ea typeface="Arial" charset="0"/>
                <a:cs typeface="Arial" charset="0"/>
              </a:rPr>
              <a:t>°C</a:t>
            </a:r>
          </a:p>
          <a:p>
            <a:endParaRPr lang="fr-FR" sz="2000" dirty="0">
              <a:latin typeface="Arial" charset="0"/>
              <a:ea typeface="Arial" charset="0"/>
              <a:cs typeface="Arial" charset="0"/>
            </a:endParaRPr>
          </a:p>
        </p:txBody>
      </p:sp>
    </p:spTree>
    <p:extLst>
      <p:ext uri="{BB962C8B-B14F-4D97-AF65-F5344CB8AC3E}">
        <p14:creationId xmlns:p14="http://schemas.microsoft.com/office/powerpoint/2010/main" val="18182882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4724400" y="6360478"/>
            <a:ext cx="2743200" cy="365125"/>
          </a:xfrm>
          <a:solidFill>
            <a:schemeClr val="bg1"/>
          </a:solidFill>
        </p:spPr>
        <p:txBody>
          <a:bodyPr/>
          <a:lstStyle/>
          <a:p>
            <a:pPr algn="ctr"/>
            <a:fld id="{B57958EC-158C-E94D-917B-4C9C6B5D1B55}" type="slidenum">
              <a:rPr lang="fr-FR" sz="1600" b="1" smtClean="0">
                <a:solidFill>
                  <a:schemeClr val="accent1">
                    <a:lumMod val="60000"/>
                    <a:lumOff val="40000"/>
                  </a:schemeClr>
                </a:solidFill>
                <a:latin typeface="Arial" charset="0"/>
                <a:ea typeface="Arial" charset="0"/>
                <a:cs typeface="Arial" charset="0"/>
              </a:rPr>
              <a:pPr algn="ctr"/>
              <a:t>6</a:t>
            </a:fld>
            <a:r>
              <a:rPr lang="fr-FR" sz="1600" dirty="0" smtClean="0">
                <a:solidFill>
                  <a:schemeClr val="accent1">
                    <a:lumMod val="60000"/>
                    <a:lumOff val="40000"/>
                  </a:schemeClr>
                </a:solidFill>
                <a:latin typeface="Arial" charset="0"/>
                <a:ea typeface="Arial" charset="0"/>
                <a:cs typeface="Arial" charset="0"/>
              </a:rPr>
              <a:t>/xx</a:t>
            </a:r>
            <a:endParaRPr lang="fr-FR" sz="1600" dirty="0">
              <a:solidFill>
                <a:schemeClr val="accent1">
                  <a:lumMod val="60000"/>
                  <a:lumOff val="40000"/>
                </a:schemeClr>
              </a:solidFill>
              <a:latin typeface="Arial" charset="0"/>
              <a:ea typeface="Arial" charset="0"/>
              <a:cs typeface="Arial" charset="0"/>
            </a:endParaRPr>
          </a:p>
        </p:txBody>
      </p:sp>
      <p:sp>
        <p:nvSpPr>
          <p:cNvPr id="17" name="Titre 1"/>
          <p:cNvSpPr>
            <a:spLocks noGrp="1"/>
          </p:cNvSpPr>
          <p:nvPr>
            <p:ph type="title"/>
          </p:nvPr>
        </p:nvSpPr>
        <p:spPr>
          <a:xfrm>
            <a:off x="26123" y="361155"/>
            <a:ext cx="12146221" cy="768932"/>
          </a:xfrm>
        </p:spPr>
        <p:txBody>
          <a:bodyPr>
            <a:noAutofit/>
          </a:bodyPr>
          <a:lstStyle/>
          <a:p>
            <a:pPr algn="ctr"/>
            <a:r>
              <a:rPr lang="fr-FR" sz="4000" dirty="0" smtClean="0">
                <a:solidFill>
                  <a:srgbClr val="002060"/>
                </a:solidFill>
                <a:latin typeface="Arial" charset="0"/>
                <a:ea typeface="Arial" charset="0"/>
                <a:cs typeface="Arial" charset="0"/>
              </a:rPr>
              <a:t>Impacts du changement climatique à la société </a:t>
            </a:r>
            <a:endParaRPr lang="fr-FR" sz="4000" dirty="0">
              <a:solidFill>
                <a:srgbClr val="002060"/>
              </a:solidFill>
              <a:latin typeface="Arial" charset="0"/>
              <a:ea typeface="Arial" charset="0"/>
              <a:cs typeface="Arial" charset="0"/>
            </a:endParaRPr>
          </a:p>
        </p:txBody>
      </p:sp>
      <p:sp>
        <p:nvSpPr>
          <p:cNvPr id="35" name="Espace réservé du numéro de diapositive 3"/>
          <p:cNvSpPr txBox="1">
            <a:spLocks/>
          </p:cNvSpPr>
          <p:nvPr/>
        </p:nvSpPr>
        <p:spPr>
          <a:xfrm>
            <a:off x="9429145" y="6360477"/>
            <a:ext cx="2743200" cy="365125"/>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smtClean="0">
                <a:solidFill>
                  <a:schemeClr val="accent1">
                    <a:lumMod val="60000"/>
                    <a:lumOff val="40000"/>
                  </a:schemeClr>
                </a:solidFill>
                <a:latin typeface="Arial" charset="0"/>
                <a:ea typeface="Arial" charset="0"/>
                <a:cs typeface="Arial" charset="0"/>
              </a:rPr>
              <a:t>29 novembre 2017</a:t>
            </a:r>
            <a:r>
              <a:rPr lang="fr-FR" sz="1400" dirty="0" smtClean="0">
                <a:solidFill>
                  <a:schemeClr val="accent1">
                    <a:lumMod val="75000"/>
                  </a:schemeClr>
                </a:solidFill>
                <a:latin typeface="Arial" charset="0"/>
                <a:ea typeface="Arial" charset="0"/>
                <a:cs typeface="Arial" charset="0"/>
              </a:rPr>
              <a:t> </a:t>
            </a:r>
            <a:endParaRPr lang="fr-FR" sz="1400" dirty="0">
              <a:solidFill>
                <a:schemeClr val="accent1">
                  <a:lumMod val="40000"/>
                  <a:lumOff val="60000"/>
                </a:schemeClr>
              </a:solidFill>
              <a:latin typeface="Arial" charset="0"/>
              <a:ea typeface="Arial" charset="0"/>
              <a:cs typeface="Arial" charset="0"/>
            </a:endParaRPr>
          </a:p>
        </p:txBody>
      </p:sp>
      <p:sp>
        <p:nvSpPr>
          <p:cNvPr id="37" name="Espace réservé du numéro de diapositive 3"/>
          <p:cNvSpPr txBox="1">
            <a:spLocks/>
          </p:cNvSpPr>
          <p:nvPr/>
        </p:nvSpPr>
        <p:spPr>
          <a:xfrm>
            <a:off x="26123" y="6280764"/>
            <a:ext cx="5493813" cy="492438"/>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sz="1400" cap="small" dirty="0" smtClean="0">
                <a:solidFill>
                  <a:schemeClr val="accent1">
                    <a:lumMod val="60000"/>
                    <a:lumOff val="40000"/>
                  </a:schemeClr>
                </a:solidFill>
                <a:latin typeface="Arial" charset="0"/>
                <a:ea typeface="Arial" charset="0"/>
                <a:cs typeface="Arial" charset="0"/>
              </a:rPr>
              <a:t>Thèse: Régionalisation du climat avec le modèle LMDz</a:t>
            </a:r>
            <a:endParaRPr lang="fr-FR" sz="1400" cap="small" dirty="0">
              <a:solidFill>
                <a:schemeClr val="accent1">
                  <a:lumMod val="40000"/>
                  <a:lumOff val="60000"/>
                </a:schemeClr>
              </a:solidFill>
              <a:latin typeface="Arial" charset="0"/>
              <a:ea typeface="Arial" charset="0"/>
              <a:cs typeface="Arial" charset="0"/>
            </a:endParaRPr>
          </a:p>
        </p:txBody>
      </p:sp>
      <p:sp>
        <p:nvSpPr>
          <p:cNvPr id="11" name="ZoneTexte 10"/>
          <p:cNvSpPr txBox="1"/>
          <p:nvPr/>
        </p:nvSpPr>
        <p:spPr>
          <a:xfrm>
            <a:off x="8698490" y="2187423"/>
            <a:ext cx="3217480" cy="1015663"/>
          </a:xfrm>
          <a:prstGeom prst="rect">
            <a:avLst/>
          </a:prstGeom>
          <a:noFill/>
        </p:spPr>
        <p:txBody>
          <a:bodyPr wrap="square" rtlCol="0">
            <a:spAutoFit/>
          </a:bodyPr>
          <a:lstStyle/>
          <a:p>
            <a:pPr algn="just"/>
            <a:r>
              <a:rPr lang="fr-FR" sz="2000" dirty="0" smtClean="0">
                <a:latin typeface="Arial" charset="0"/>
                <a:ea typeface="Arial" charset="0"/>
                <a:cs typeface="Arial" charset="0"/>
              </a:rPr>
              <a:t>Le changement climatique n’est pas qu’une question environnementale, </a:t>
            </a:r>
            <a:endParaRPr lang="fr-FR" sz="2000" dirty="0">
              <a:latin typeface="Arial" charset="0"/>
              <a:ea typeface="Arial" charset="0"/>
              <a:cs typeface="Arial" charset="0"/>
            </a:endParaRPr>
          </a:p>
        </p:txBody>
      </p:sp>
      <p:sp>
        <p:nvSpPr>
          <p:cNvPr id="2" name="Rectangle 1"/>
          <p:cNvSpPr/>
          <p:nvPr/>
        </p:nvSpPr>
        <p:spPr>
          <a:xfrm>
            <a:off x="8688288" y="4412448"/>
            <a:ext cx="3227682" cy="1015663"/>
          </a:xfrm>
          <a:prstGeom prst="rect">
            <a:avLst/>
          </a:prstGeom>
        </p:spPr>
        <p:txBody>
          <a:bodyPr wrap="square">
            <a:spAutoFit/>
          </a:bodyPr>
          <a:lstStyle/>
          <a:p>
            <a:pPr algn="just"/>
            <a:r>
              <a:rPr lang="fr-FR" sz="2000" dirty="0" smtClean="0">
                <a:latin typeface="Arial" charset="0"/>
                <a:ea typeface="Arial" charset="0"/>
                <a:cs typeface="Arial" charset="0"/>
              </a:rPr>
              <a:t>Implications sanitaires, géopolitiques, socio-économiques </a:t>
            </a:r>
            <a:r>
              <a:rPr lang="is-IS" sz="2000" dirty="0" smtClean="0">
                <a:latin typeface="Arial" charset="0"/>
                <a:ea typeface="Arial" charset="0"/>
                <a:cs typeface="Arial" charset="0"/>
              </a:rPr>
              <a:t>…</a:t>
            </a:r>
            <a:endParaRPr lang="fr-FR" sz="2000" dirty="0">
              <a:latin typeface="Arial" charset="0"/>
              <a:ea typeface="Arial" charset="0"/>
              <a:cs typeface="Arial" charset="0"/>
            </a:endParaRPr>
          </a:p>
        </p:txBody>
      </p:sp>
      <p:cxnSp>
        <p:nvCxnSpPr>
          <p:cNvPr id="5" name="Connecteur droit avec flèche 4"/>
          <p:cNvCxnSpPr>
            <a:stCxn id="11" idx="2"/>
          </p:cNvCxnSpPr>
          <p:nvPr/>
        </p:nvCxnSpPr>
        <p:spPr>
          <a:xfrm>
            <a:off x="10307230" y="3203086"/>
            <a:ext cx="0" cy="1090010"/>
          </a:xfrm>
          <a:prstGeom prst="straightConnector1">
            <a:avLst/>
          </a:prstGeom>
          <a:ln w="635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7" name="Image 6"/>
          <p:cNvPicPr>
            <a:picLocks noChangeAspect="1"/>
          </p:cNvPicPr>
          <p:nvPr/>
        </p:nvPicPr>
        <p:blipFill>
          <a:blip r:embed="rId3"/>
          <a:stretch>
            <a:fillRect/>
          </a:stretch>
        </p:blipFill>
        <p:spPr>
          <a:xfrm>
            <a:off x="331647" y="1130087"/>
            <a:ext cx="8068609" cy="5230390"/>
          </a:xfrm>
          <a:prstGeom prst="rect">
            <a:avLst/>
          </a:prstGeom>
        </p:spPr>
      </p:pic>
      <p:sp>
        <p:nvSpPr>
          <p:cNvPr id="10" name="ZoneTexte 9"/>
          <p:cNvSpPr txBox="1"/>
          <p:nvPr/>
        </p:nvSpPr>
        <p:spPr>
          <a:xfrm>
            <a:off x="479376" y="1130086"/>
            <a:ext cx="972888" cy="261610"/>
          </a:xfrm>
          <a:prstGeom prst="rect">
            <a:avLst/>
          </a:prstGeom>
          <a:solidFill>
            <a:srgbClr val="F5F6FB"/>
          </a:solidFill>
        </p:spPr>
        <p:txBody>
          <a:bodyPr wrap="square" rtlCol="0">
            <a:spAutoFit/>
          </a:bodyPr>
          <a:lstStyle/>
          <a:p>
            <a:pPr algn="r"/>
            <a:r>
              <a:rPr lang="fr-FR" sz="1100" smtClean="0">
                <a:latin typeface="Arial" charset="0"/>
                <a:ea typeface="Arial" charset="0"/>
                <a:cs typeface="Arial" charset="0"/>
              </a:rPr>
              <a:t>GIEC, </a:t>
            </a:r>
            <a:r>
              <a:rPr lang="fr-FR" sz="1100" dirty="0" smtClean="0">
                <a:latin typeface="Arial" charset="0"/>
                <a:ea typeface="Arial" charset="0"/>
                <a:cs typeface="Arial" charset="0"/>
              </a:rPr>
              <a:t>2014</a:t>
            </a:r>
            <a:endParaRPr lang="fr-FR" sz="1100" dirty="0">
              <a:latin typeface="Arial" charset="0"/>
              <a:ea typeface="Arial" charset="0"/>
              <a:cs typeface="Arial" charset="0"/>
            </a:endParaRPr>
          </a:p>
        </p:txBody>
      </p:sp>
    </p:spTree>
    <p:extLst>
      <p:ext uri="{BB962C8B-B14F-4D97-AF65-F5344CB8AC3E}">
        <p14:creationId xmlns:p14="http://schemas.microsoft.com/office/powerpoint/2010/main" val="13726173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4724400" y="6360478"/>
            <a:ext cx="2743200" cy="365125"/>
          </a:xfrm>
          <a:solidFill>
            <a:schemeClr val="bg1"/>
          </a:solidFill>
        </p:spPr>
        <p:txBody>
          <a:bodyPr/>
          <a:lstStyle/>
          <a:p>
            <a:pPr algn="ctr"/>
            <a:fld id="{B57958EC-158C-E94D-917B-4C9C6B5D1B55}" type="slidenum">
              <a:rPr lang="fr-FR" sz="1600" b="1" smtClean="0">
                <a:solidFill>
                  <a:schemeClr val="accent1">
                    <a:lumMod val="60000"/>
                    <a:lumOff val="40000"/>
                  </a:schemeClr>
                </a:solidFill>
                <a:latin typeface="Arial" charset="0"/>
                <a:ea typeface="Arial" charset="0"/>
                <a:cs typeface="Arial" charset="0"/>
              </a:rPr>
              <a:pPr algn="ctr"/>
              <a:t>7</a:t>
            </a:fld>
            <a:r>
              <a:rPr lang="fr-FR" sz="1600" dirty="0" smtClean="0">
                <a:solidFill>
                  <a:schemeClr val="accent1">
                    <a:lumMod val="60000"/>
                    <a:lumOff val="40000"/>
                  </a:schemeClr>
                </a:solidFill>
                <a:latin typeface="Arial" charset="0"/>
                <a:ea typeface="Arial" charset="0"/>
                <a:cs typeface="Arial" charset="0"/>
              </a:rPr>
              <a:t>/xx</a:t>
            </a:r>
            <a:endParaRPr lang="fr-FR" sz="1600" dirty="0">
              <a:solidFill>
                <a:schemeClr val="accent1">
                  <a:lumMod val="60000"/>
                  <a:lumOff val="40000"/>
                </a:schemeClr>
              </a:solidFill>
              <a:latin typeface="Arial" charset="0"/>
              <a:ea typeface="Arial" charset="0"/>
              <a:cs typeface="Arial" charset="0"/>
            </a:endParaRPr>
          </a:p>
        </p:txBody>
      </p:sp>
      <p:sp>
        <p:nvSpPr>
          <p:cNvPr id="35" name="Espace réservé du numéro de diapositive 3"/>
          <p:cNvSpPr txBox="1">
            <a:spLocks/>
          </p:cNvSpPr>
          <p:nvPr/>
        </p:nvSpPr>
        <p:spPr>
          <a:xfrm>
            <a:off x="9429145" y="6360477"/>
            <a:ext cx="2743200" cy="365125"/>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smtClean="0">
                <a:solidFill>
                  <a:schemeClr val="accent1">
                    <a:lumMod val="60000"/>
                    <a:lumOff val="40000"/>
                  </a:schemeClr>
                </a:solidFill>
                <a:latin typeface="Arial" charset="0"/>
                <a:ea typeface="Arial" charset="0"/>
                <a:cs typeface="Arial" charset="0"/>
              </a:rPr>
              <a:t>29 novembre 2017</a:t>
            </a:r>
            <a:r>
              <a:rPr lang="fr-FR" sz="1400" dirty="0" smtClean="0">
                <a:solidFill>
                  <a:schemeClr val="accent1">
                    <a:lumMod val="75000"/>
                  </a:schemeClr>
                </a:solidFill>
                <a:latin typeface="Arial" charset="0"/>
                <a:ea typeface="Arial" charset="0"/>
                <a:cs typeface="Arial" charset="0"/>
              </a:rPr>
              <a:t> </a:t>
            </a:r>
            <a:endParaRPr lang="fr-FR" sz="1400" dirty="0">
              <a:solidFill>
                <a:schemeClr val="accent1">
                  <a:lumMod val="40000"/>
                  <a:lumOff val="60000"/>
                </a:schemeClr>
              </a:solidFill>
              <a:latin typeface="Arial" charset="0"/>
              <a:ea typeface="Arial" charset="0"/>
              <a:cs typeface="Arial" charset="0"/>
            </a:endParaRPr>
          </a:p>
        </p:txBody>
      </p:sp>
      <p:sp>
        <p:nvSpPr>
          <p:cNvPr id="37" name="Espace réservé du numéro de diapositive 3"/>
          <p:cNvSpPr txBox="1">
            <a:spLocks/>
          </p:cNvSpPr>
          <p:nvPr/>
        </p:nvSpPr>
        <p:spPr>
          <a:xfrm>
            <a:off x="26123" y="6280764"/>
            <a:ext cx="4880965" cy="492438"/>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sz="1400" cap="small" dirty="0" smtClean="0">
                <a:solidFill>
                  <a:schemeClr val="accent1">
                    <a:lumMod val="60000"/>
                    <a:lumOff val="40000"/>
                  </a:schemeClr>
                </a:solidFill>
                <a:latin typeface="Arial" charset="0"/>
                <a:ea typeface="Arial" charset="0"/>
                <a:cs typeface="Arial" charset="0"/>
              </a:rPr>
              <a:t>Thèse: Régionalisation du climat avec le modèle LMDz</a:t>
            </a:r>
            <a:endParaRPr lang="fr-FR" sz="1400" cap="small" dirty="0">
              <a:solidFill>
                <a:schemeClr val="accent1">
                  <a:lumMod val="40000"/>
                  <a:lumOff val="60000"/>
                </a:schemeClr>
              </a:solidFill>
              <a:latin typeface="Arial" charset="0"/>
              <a:ea typeface="Arial" charset="0"/>
              <a:cs typeface="Arial" charset="0"/>
            </a:endParaRPr>
          </a:p>
        </p:txBody>
      </p:sp>
      <p:sp>
        <p:nvSpPr>
          <p:cNvPr id="39" name="Rectangle 38"/>
          <p:cNvSpPr/>
          <p:nvPr/>
        </p:nvSpPr>
        <p:spPr>
          <a:xfrm>
            <a:off x="58988" y="1305716"/>
            <a:ext cx="392896" cy="673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838200" y="365126"/>
            <a:ext cx="10515600" cy="940590"/>
          </a:xfrm>
        </p:spPr>
        <p:txBody>
          <a:bodyPr>
            <a:normAutofit/>
          </a:bodyPr>
          <a:lstStyle/>
          <a:p>
            <a:r>
              <a:rPr lang="fr-FR" sz="4000" dirty="0" smtClean="0">
                <a:solidFill>
                  <a:srgbClr val="002060"/>
                </a:solidFill>
                <a:latin typeface="Arial" charset="0"/>
                <a:ea typeface="Arial" charset="0"/>
                <a:cs typeface="Arial" charset="0"/>
              </a:rPr>
              <a:t>Événements extrêmes</a:t>
            </a:r>
            <a:endParaRPr lang="fr-FR" sz="4000" dirty="0">
              <a:solidFill>
                <a:srgbClr val="002060"/>
              </a:solidFill>
              <a:latin typeface="Arial" charset="0"/>
              <a:ea typeface="Arial" charset="0"/>
              <a:cs typeface="Arial" charset="0"/>
            </a:endParaRPr>
          </a:p>
        </p:txBody>
      </p:sp>
      <p:sp>
        <p:nvSpPr>
          <p:cNvPr id="13" name="ZoneTexte 12"/>
          <p:cNvSpPr txBox="1"/>
          <p:nvPr/>
        </p:nvSpPr>
        <p:spPr>
          <a:xfrm>
            <a:off x="7467600" y="789863"/>
            <a:ext cx="4461048" cy="1323439"/>
          </a:xfrm>
          <a:prstGeom prst="rect">
            <a:avLst/>
          </a:prstGeom>
          <a:noFill/>
        </p:spPr>
        <p:txBody>
          <a:bodyPr wrap="square" rtlCol="0">
            <a:spAutoFit/>
          </a:bodyPr>
          <a:lstStyle/>
          <a:p>
            <a:pPr algn="just"/>
            <a:r>
              <a:rPr lang="fr-FR" sz="2000" dirty="0" smtClean="0">
                <a:latin typeface="Arial" charset="0"/>
                <a:ea typeface="Arial" charset="0"/>
                <a:cs typeface="Arial" charset="0"/>
              </a:rPr>
              <a:t>Importants dégâts pour la société civile : en Europe près de </a:t>
            </a:r>
            <a:r>
              <a:rPr lang="fr-FR" sz="2000" b="1" dirty="0">
                <a:latin typeface="Arial" charset="0"/>
                <a:ea typeface="Arial" charset="0"/>
                <a:cs typeface="Arial" charset="0"/>
              </a:rPr>
              <a:t>400 milliards d’euros </a:t>
            </a:r>
            <a:r>
              <a:rPr lang="fr-FR" sz="2000" dirty="0">
                <a:latin typeface="Arial" charset="0"/>
                <a:ea typeface="Arial" charset="0"/>
                <a:cs typeface="Arial" charset="0"/>
              </a:rPr>
              <a:t>des dommages économiques </a:t>
            </a:r>
            <a:r>
              <a:rPr lang="fr-FR" sz="2000" dirty="0" smtClean="0">
                <a:latin typeface="Arial" charset="0"/>
                <a:ea typeface="Arial" charset="0"/>
                <a:cs typeface="Arial" charset="0"/>
              </a:rPr>
              <a:t>entre 1980 et 2013 </a:t>
            </a:r>
            <a:r>
              <a:rPr lang="fr-FR" sz="1200" dirty="0" smtClean="0">
                <a:latin typeface="Arial" charset="0"/>
                <a:ea typeface="Arial" charset="0"/>
                <a:cs typeface="Arial" charset="0"/>
              </a:rPr>
              <a:t>(AEE)</a:t>
            </a:r>
            <a:endParaRPr lang="fr-FR" sz="1200" dirty="0">
              <a:latin typeface="Arial" charset="0"/>
              <a:ea typeface="Arial" charset="0"/>
              <a:cs typeface="Arial" charset="0"/>
            </a:endParaRPr>
          </a:p>
        </p:txBody>
      </p:sp>
      <p:sp>
        <p:nvSpPr>
          <p:cNvPr id="14" name="ZoneTexte 13"/>
          <p:cNvSpPr txBox="1"/>
          <p:nvPr/>
        </p:nvSpPr>
        <p:spPr>
          <a:xfrm>
            <a:off x="7467600" y="2154144"/>
            <a:ext cx="4461048" cy="1631216"/>
          </a:xfrm>
          <a:prstGeom prst="rect">
            <a:avLst/>
          </a:prstGeom>
          <a:noFill/>
        </p:spPr>
        <p:txBody>
          <a:bodyPr wrap="square" rtlCol="0">
            <a:spAutoFit/>
          </a:bodyPr>
          <a:lstStyle/>
          <a:p>
            <a:pPr algn="just"/>
            <a:r>
              <a:rPr lang="fr-FR" sz="2000" dirty="0" smtClean="0">
                <a:latin typeface="Arial" charset="0"/>
                <a:ea typeface="Arial" charset="0"/>
                <a:cs typeface="Arial" charset="0"/>
              </a:rPr>
              <a:t>D’ici à 2100, presque 2 européens sur 3 pourraient être exposés tous les ans aux catastrophes climatiques/météorologiques contre 5% entre 1981 et 2010. </a:t>
            </a:r>
            <a:r>
              <a:rPr lang="fr-FR" sz="1100" dirty="0" smtClean="0">
                <a:latin typeface="Arial" charset="0"/>
                <a:ea typeface="Arial" charset="0"/>
                <a:cs typeface="Arial" charset="0"/>
              </a:rPr>
              <a:t>(Forzieri et al., 2017)</a:t>
            </a:r>
            <a:endParaRPr lang="fr-FR" sz="1100" dirty="0">
              <a:latin typeface="Arial" charset="0"/>
              <a:ea typeface="Arial" charset="0"/>
              <a:cs typeface="Arial" charset="0"/>
            </a:endParaRPr>
          </a:p>
        </p:txBody>
      </p:sp>
      <p:sp>
        <p:nvSpPr>
          <p:cNvPr id="8" name="ZoneTexte 7"/>
          <p:cNvSpPr txBox="1"/>
          <p:nvPr/>
        </p:nvSpPr>
        <p:spPr>
          <a:xfrm>
            <a:off x="7608166" y="4521314"/>
            <a:ext cx="1656185" cy="707886"/>
          </a:xfrm>
          <a:prstGeom prst="rect">
            <a:avLst/>
          </a:prstGeom>
          <a:noFill/>
        </p:spPr>
        <p:txBody>
          <a:bodyPr wrap="square" rtlCol="0">
            <a:spAutoFit/>
          </a:bodyPr>
          <a:lstStyle/>
          <a:p>
            <a:pPr algn="ctr"/>
            <a:r>
              <a:rPr lang="fr-FR" sz="2000" dirty="0" smtClean="0">
                <a:latin typeface="Arial" charset="0"/>
                <a:ea typeface="Arial" charset="0"/>
                <a:cs typeface="Arial" charset="0"/>
              </a:rPr>
              <a:t>Vague </a:t>
            </a:r>
            <a:r>
              <a:rPr lang="fr-FR" sz="2000" smtClean="0">
                <a:latin typeface="Arial" charset="0"/>
                <a:ea typeface="Arial" charset="0"/>
                <a:cs typeface="Arial" charset="0"/>
              </a:rPr>
              <a:t>de chaleur</a:t>
            </a:r>
            <a:endParaRPr lang="fr-FR" sz="2000">
              <a:latin typeface="Arial" charset="0"/>
              <a:ea typeface="Arial" charset="0"/>
              <a:cs typeface="Arial" charset="0"/>
            </a:endParaRPr>
          </a:p>
        </p:txBody>
      </p:sp>
      <p:sp>
        <p:nvSpPr>
          <p:cNvPr id="9" name="ZoneTexte 8"/>
          <p:cNvSpPr txBox="1"/>
          <p:nvPr/>
        </p:nvSpPr>
        <p:spPr>
          <a:xfrm>
            <a:off x="7608167" y="5385410"/>
            <a:ext cx="1820978" cy="707886"/>
          </a:xfrm>
          <a:prstGeom prst="rect">
            <a:avLst/>
          </a:prstGeom>
          <a:noFill/>
        </p:spPr>
        <p:txBody>
          <a:bodyPr wrap="square" rtlCol="0">
            <a:spAutoFit/>
          </a:bodyPr>
          <a:lstStyle/>
          <a:p>
            <a:pPr algn="ctr"/>
            <a:r>
              <a:rPr lang="fr-FR" sz="2000" smtClean="0">
                <a:latin typeface="Arial" charset="0"/>
                <a:ea typeface="Arial" charset="0"/>
                <a:cs typeface="Arial" charset="0"/>
              </a:rPr>
              <a:t>Précipitations torrentielles</a:t>
            </a:r>
            <a:endParaRPr lang="fr-FR" sz="2000" dirty="0">
              <a:latin typeface="Arial" charset="0"/>
              <a:ea typeface="Arial" charset="0"/>
              <a:cs typeface="Arial" charset="0"/>
            </a:endParaRPr>
          </a:p>
        </p:txBody>
      </p:sp>
      <p:sp>
        <p:nvSpPr>
          <p:cNvPr id="10" name="Accolade fermante 9"/>
          <p:cNvSpPr/>
          <p:nvPr/>
        </p:nvSpPr>
        <p:spPr>
          <a:xfrm>
            <a:off x="9501153" y="4837083"/>
            <a:ext cx="267255" cy="908367"/>
          </a:xfrm>
          <a:prstGeom prst="rightBrace">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 name="ZoneTexte 14"/>
          <p:cNvSpPr txBox="1"/>
          <p:nvPr/>
        </p:nvSpPr>
        <p:spPr>
          <a:xfrm>
            <a:off x="9551205" y="4822857"/>
            <a:ext cx="2530016" cy="1015663"/>
          </a:xfrm>
          <a:prstGeom prst="rect">
            <a:avLst/>
          </a:prstGeom>
          <a:noFill/>
        </p:spPr>
        <p:txBody>
          <a:bodyPr wrap="square" rtlCol="0">
            <a:spAutoFit/>
          </a:bodyPr>
          <a:lstStyle/>
          <a:p>
            <a:pPr algn="ctr"/>
            <a:r>
              <a:rPr lang="fr-FR" sz="2000" dirty="0" smtClean="0">
                <a:latin typeface="Arial" charset="0"/>
                <a:ea typeface="Arial" charset="0"/>
                <a:cs typeface="Arial" charset="0"/>
              </a:rPr>
              <a:t>Durée</a:t>
            </a:r>
          </a:p>
          <a:p>
            <a:pPr algn="ctr"/>
            <a:r>
              <a:rPr lang="fr-FR" sz="2000" dirty="0" smtClean="0">
                <a:latin typeface="Arial" charset="0"/>
                <a:ea typeface="Arial" charset="0"/>
                <a:cs typeface="Arial" charset="0"/>
              </a:rPr>
              <a:t>Intensité</a:t>
            </a:r>
          </a:p>
          <a:p>
            <a:pPr algn="ctr"/>
            <a:r>
              <a:rPr lang="fr-FR" sz="2000" dirty="0" smtClean="0">
                <a:latin typeface="Arial" charset="0"/>
                <a:ea typeface="Arial" charset="0"/>
                <a:cs typeface="Arial" charset="0"/>
              </a:rPr>
              <a:t>Couverture spatiale</a:t>
            </a:r>
            <a:endParaRPr lang="fr-FR" sz="2000" dirty="0">
              <a:latin typeface="Arial" charset="0"/>
              <a:ea typeface="Arial" charset="0"/>
              <a:cs typeface="Arial" charset="0"/>
            </a:endParaRPr>
          </a:p>
        </p:txBody>
      </p:sp>
      <p:sp>
        <p:nvSpPr>
          <p:cNvPr id="17" name="ZoneTexte 16"/>
          <p:cNvSpPr txBox="1"/>
          <p:nvPr/>
        </p:nvSpPr>
        <p:spPr>
          <a:xfrm>
            <a:off x="7361615" y="3968668"/>
            <a:ext cx="4279076" cy="461665"/>
          </a:xfrm>
          <a:prstGeom prst="rect">
            <a:avLst/>
          </a:prstGeom>
          <a:noFill/>
        </p:spPr>
        <p:txBody>
          <a:bodyPr wrap="square" rtlCol="0">
            <a:spAutoFit/>
          </a:bodyPr>
          <a:lstStyle/>
          <a:p>
            <a:pPr algn="ctr"/>
            <a:r>
              <a:rPr lang="fr-FR" sz="2400" smtClean="0">
                <a:solidFill>
                  <a:srgbClr val="0070C0"/>
                </a:solidFill>
                <a:latin typeface="Arial" charset="0"/>
                <a:ea typeface="Arial" charset="0"/>
                <a:cs typeface="Arial" charset="0"/>
              </a:rPr>
              <a:t>Comment les simuler ?</a:t>
            </a:r>
            <a:endParaRPr lang="fr-FR" sz="2400">
              <a:solidFill>
                <a:srgbClr val="0070C0"/>
              </a:solidFill>
              <a:latin typeface="Arial" charset="0"/>
              <a:ea typeface="Arial" charset="0"/>
              <a:cs typeface="Arial" charset="0"/>
            </a:endParaRPr>
          </a:p>
        </p:txBody>
      </p:sp>
      <p:pic>
        <p:nvPicPr>
          <p:cNvPr id="3" name="Image 2"/>
          <p:cNvPicPr>
            <a:picLocks noChangeAspect="1"/>
          </p:cNvPicPr>
          <p:nvPr/>
        </p:nvPicPr>
        <p:blipFill>
          <a:blip r:embed="rId3"/>
          <a:stretch>
            <a:fillRect/>
          </a:stretch>
        </p:blipFill>
        <p:spPr>
          <a:xfrm>
            <a:off x="223161" y="1377724"/>
            <a:ext cx="7020053" cy="4787580"/>
          </a:xfrm>
          <a:prstGeom prst="rect">
            <a:avLst/>
          </a:prstGeom>
        </p:spPr>
      </p:pic>
      <p:sp>
        <p:nvSpPr>
          <p:cNvPr id="12" name="ZoneTexte 11"/>
          <p:cNvSpPr txBox="1"/>
          <p:nvPr/>
        </p:nvSpPr>
        <p:spPr>
          <a:xfrm>
            <a:off x="5159896" y="5831686"/>
            <a:ext cx="2125016" cy="261610"/>
          </a:xfrm>
          <a:prstGeom prst="rect">
            <a:avLst/>
          </a:prstGeom>
          <a:noFill/>
        </p:spPr>
        <p:txBody>
          <a:bodyPr wrap="square" rtlCol="0">
            <a:spAutoFit/>
          </a:bodyPr>
          <a:lstStyle/>
          <a:p>
            <a:pPr algn="r"/>
            <a:r>
              <a:rPr lang="fr-FR" sz="1100" smtClean="0">
                <a:latin typeface="Arial" charset="0"/>
                <a:ea typeface="Arial" charset="0"/>
                <a:cs typeface="Arial" charset="0"/>
              </a:rPr>
              <a:t>GIEC</a:t>
            </a:r>
            <a:r>
              <a:rPr lang="fr-FR" sz="1100" smtClean="0">
                <a:latin typeface="Arial" charset="0"/>
                <a:ea typeface="Arial" charset="0"/>
                <a:cs typeface="Arial" charset="0"/>
              </a:rPr>
              <a:t>, </a:t>
            </a:r>
            <a:r>
              <a:rPr lang="fr-FR" sz="1100" dirty="0" smtClean="0">
                <a:latin typeface="Arial" charset="0"/>
                <a:ea typeface="Arial" charset="0"/>
                <a:cs typeface="Arial" charset="0"/>
              </a:rPr>
              <a:t>2013</a:t>
            </a:r>
            <a:endParaRPr lang="fr-FR" sz="1100" dirty="0">
              <a:latin typeface="Arial" charset="0"/>
              <a:ea typeface="Arial" charset="0"/>
              <a:cs typeface="Arial" charset="0"/>
            </a:endParaRPr>
          </a:p>
        </p:txBody>
      </p:sp>
    </p:spTree>
    <p:extLst>
      <p:ext uri="{BB962C8B-B14F-4D97-AF65-F5344CB8AC3E}">
        <p14:creationId xmlns:p14="http://schemas.microsoft.com/office/powerpoint/2010/main" val="2339035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3"/>
          <a:stretch>
            <a:fillRect/>
          </a:stretch>
        </p:blipFill>
        <p:spPr>
          <a:xfrm>
            <a:off x="51166" y="1166751"/>
            <a:ext cx="7124954" cy="5077348"/>
          </a:xfrm>
          <a:prstGeom prst="rect">
            <a:avLst/>
          </a:prstGeom>
        </p:spPr>
      </p:pic>
      <p:sp>
        <p:nvSpPr>
          <p:cNvPr id="4" name="Espace réservé du numéro de diapositive 3"/>
          <p:cNvSpPr>
            <a:spLocks noGrp="1"/>
          </p:cNvSpPr>
          <p:nvPr>
            <p:ph type="sldNum" sz="quarter" idx="12"/>
          </p:nvPr>
        </p:nvSpPr>
        <p:spPr>
          <a:xfrm>
            <a:off x="4724400" y="6360478"/>
            <a:ext cx="2743200" cy="365125"/>
          </a:xfrm>
          <a:solidFill>
            <a:schemeClr val="bg1"/>
          </a:solidFill>
        </p:spPr>
        <p:txBody>
          <a:bodyPr/>
          <a:lstStyle/>
          <a:p>
            <a:pPr algn="ctr"/>
            <a:fld id="{B57958EC-158C-E94D-917B-4C9C6B5D1B55}" type="slidenum">
              <a:rPr lang="fr-FR" sz="1600" b="1" smtClean="0">
                <a:solidFill>
                  <a:schemeClr val="accent1">
                    <a:lumMod val="60000"/>
                    <a:lumOff val="40000"/>
                  </a:schemeClr>
                </a:solidFill>
                <a:latin typeface="Arial" charset="0"/>
                <a:ea typeface="Arial" charset="0"/>
                <a:cs typeface="Arial" charset="0"/>
              </a:rPr>
              <a:pPr algn="ctr"/>
              <a:t>8</a:t>
            </a:fld>
            <a:r>
              <a:rPr lang="fr-FR" sz="1600" dirty="0" smtClean="0">
                <a:solidFill>
                  <a:schemeClr val="accent1">
                    <a:lumMod val="60000"/>
                    <a:lumOff val="40000"/>
                  </a:schemeClr>
                </a:solidFill>
                <a:latin typeface="Arial" charset="0"/>
                <a:ea typeface="Arial" charset="0"/>
                <a:cs typeface="Arial" charset="0"/>
              </a:rPr>
              <a:t>/xx</a:t>
            </a:r>
            <a:endParaRPr lang="fr-FR" sz="1600" dirty="0">
              <a:solidFill>
                <a:schemeClr val="accent1">
                  <a:lumMod val="60000"/>
                  <a:lumOff val="40000"/>
                </a:schemeClr>
              </a:solidFill>
              <a:latin typeface="Arial" charset="0"/>
              <a:ea typeface="Arial" charset="0"/>
              <a:cs typeface="Arial" charset="0"/>
            </a:endParaRPr>
          </a:p>
        </p:txBody>
      </p:sp>
      <p:sp>
        <p:nvSpPr>
          <p:cNvPr id="17" name="Titre 1"/>
          <p:cNvSpPr>
            <a:spLocks noGrp="1"/>
          </p:cNvSpPr>
          <p:nvPr>
            <p:ph type="title"/>
          </p:nvPr>
        </p:nvSpPr>
        <p:spPr>
          <a:xfrm>
            <a:off x="26123" y="361155"/>
            <a:ext cx="12146221" cy="768932"/>
          </a:xfrm>
        </p:spPr>
        <p:txBody>
          <a:bodyPr>
            <a:noAutofit/>
          </a:bodyPr>
          <a:lstStyle/>
          <a:p>
            <a:pPr algn="ctr"/>
            <a:r>
              <a:rPr lang="fr-FR" sz="4000" dirty="0" smtClean="0">
                <a:solidFill>
                  <a:srgbClr val="002060"/>
                </a:solidFill>
                <a:latin typeface="Arial" charset="0"/>
                <a:ea typeface="Arial" charset="0"/>
                <a:cs typeface="Arial" charset="0"/>
              </a:rPr>
              <a:t>Atténuation et adaptation au changement climatique</a:t>
            </a:r>
            <a:endParaRPr lang="fr-FR" sz="4000" dirty="0">
              <a:solidFill>
                <a:srgbClr val="002060"/>
              </a:solidFill>
              <a:latin typeface="Arial" charset="0"/>
              <a:ea typeface="Arial" charset="0"/>
              <a:cs typeface="Arial" charset="0"/>
            </a:endParaRPr>
          </a:p>
        </p:txBody>
      </p:sp>
      <p:sp>
        <p:nvSpPr>
          <p:cNvPr id="35" name="Espace réservé du numéro de diapositive 3"/>
          <p:cNvSpPr txBox="1">
            <a:spLocks/>
          </p:cNvSpPr>
          <p:nvPr/>
        </p:nvSpPr>
        <p:spPr>
          <a:xfrm>
            <a:off x="9429145" y="6360477"/>
            <a:ext cx="2743200" cy="365125"/>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smtClean="0">
                <a:solidFill>
                  <a:schemeClr val="accent1">
                    <a:lumMod val="60000"/>
                    <a:lumOff val="40000"/>
                  </a:schemeClr>
                </a:solidFill>
                <a:latin typeface="Arial" charset="0"/>
                <a:ea typeface="Arial" charset="0"/>
                <a:cs typeface="Arial" charset="0"/>
              </a:rPr>
              <a:t>29 novembre 2017</a:t>
            </a:r>
            <a:r>
              <a:rPr lang="fr-FR" sz="1400" dirty="0" smtClean="0">
                <a:solidFill>
                  <a:schemeClr val="accent1">
                    <a:lumMod val="75000"/>
                  </a:schemeClr>
                </a:solidFill>
                <a:latin typeface="Arial" charset="0"/>
                <a:ea typeface="Arial" charset="0"/>
                <a:cs typeface="Arial" charset="0"/>
              </a:rPr>
              <a:t> </a:t>
            </a:r>
            <a:endParaRPr lang="fr-FR" sz="1400" dirty="0">
              <a:solidFill>
                <a:schemeClr val="accent1">
                  <a:lumMod val="40000"/>
                  <a:lumOff val="60000"/>
                </a:schemeClr>
              </a:solidFill>
              <a:latin typeface="Arial" charset="0"/>
              <a:ea typeface="Arial" charset="0"/>
              <a:cs typeface="Arial" charset="0"/>
            </a:endParaRPr>
          </a:p>
        </p:txBody>
      </p:sp>
      <p:sp>
        <p:nvSpPr>
          <p:cNvPr id="37" name="Espace réservé du numéro de diapositive 3"/>
          <p:cNvSpPr txBox="1">
            <a:spLocks/>
          </p:cNvSpPr>
          <p:nvPr/>
        </p:nvSpPr>
        <p:spPr>
          <a:xfrm>
            <a:off x="26123" y="6280764"/>
            <a:ext cx="4989757" cy="492438"/>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sz="1400" cap="small" dirty="0" smtClean="0">
                <a:solidFill>
                  <a:schemeClr val="accent1">
                    <a:lumMod val="60000"/>
                    <a:lumOff val="40000"/>
                  </a:schemeClr>
                </a:solidFill>
                <a:latin typeface="Arial" charset="0"/>
                <a:ea typeface="Arial" charset="0"/>
                <a:cs typeface="Arial" charset="0"/>
              </a:rPr>
              <a:t>Thèse: Régionalisation du climat avec le modèle LMDz</a:t>
            </a:r>
            <a:endParaRPr lang="fr-FR" sz="1400" cap="small" dirty="0">
              <a:solidFill>
                <a:schemeClr val="accent1">
                  <a:lumMod val="40000"/>
                  <a:lumOff val="60000"/>
                </a:schemeClr>
              </a:solidFill>
              <a:latin typeface="Arial" charset="0"/>
              <a:ea typeface="Arial" charset="0"/>
              <a:cs typeface="Arial" charset="0"/>
            </a:endParaRPr>
          </a:p>
        </p:txBody>
      </p:sp>
      <p:sp>
        <p:nvSpPr>
          <p:cNvPr id="40" name="ZoneTexte 39"/>
          <p:cNvSpPr txBox="1"/>
          <p:nvPr/>
        </p:nvSpPr>
        <p:spPr>
          <a:xfrm>
            <a:off x="5133314" y="5982489"/>
            <a:ext cx="2125016" cy="261610"/>
          </a:xfrm>
          <a:prstGeom prst="rect">
            <a:avLst/>
          </a:prstGeom>
          <a:noFill/>
        </p:spPr>
        <p:txBody>
          <a:bodyPr wrap="square" rtlCol="0">
            <a:spAutoFit/>
          </a:bodyPr>
          <a:lstStyle/>
          <a:p>
            <a:pPr algn="r"/>
            <a:r>
              <a:rPr lang="fr-FR" sz="1100" dirty="0" smtClean="0">
                <a:latin typeface="Arial" charset="0"/>
                <a:ea typeface="Arial" charset="0"/>
                <a:cs typeface="Arial" charset="0"/>
              </a:rPr>
              <a:t>IPCC, 2014</a:t>
            </a:r>
            <a:endParaRPr lang="fr-FR" sz="1100" dirty="0">
              <a:latin typeface="Arial" charset="0"/>
              <a:ea typeface="Arial" charset="0"/>
              <a:cs typeface="Arial" charset="0"/>
            </a:endParaRPr>
          </a:p>
        </p:txBody>
      </p:sp>
      <p:sp>
        <p:nvSpPr>
          <p:cNvPr id="10" name="ZoneTexte 9"/>
          <p:cNvSpPr txBox="1"/>
          <p:nvPr/>
        </p:nvSpPr>
        <p:spPr>
          <a:xfrm>
            <a:off x="7540732" y="2845978"/>
            <a:ext cx="4389039" cy="2492990"/>
          </a:xfrm>
          <a:prstGeom prst="rect">
            <a:avLst/>
          </a:prstGeom>
          <a:noFill/>
        </p:spPr>
        <p:txBody>
          <a:bodyPr wrap="square" rtlCol="0">
            <a:spAutoFit/>
          </a:bodyPr>
          <a:lstStyle/>
          <a:p>
            <a:pPr algn="just"/>
            <a:r>
              <a:rPr lang="fr-FR" i="1" dirty="0" smtClean="0">
                <a:latin typeface="Arial" charset="0"/>
                <a:ea typeface="Arial" charset="0"/>
                <a:cs typeface="Arial" charset="0"/>
              </a:rPr>
              <a:t>« Le changement climatique est une réalité à l’échelle mondiale, son étendue et sa rapidité deviennent sans cesse plus évidents. Ceci signifie que tous les acteurs de l’économie, y compris les ménages, doivent s’adapter ainsi que réduire leurs émissions » (2012)</a:t>
            </a:r>
          </a:p>
          <a:p>
            <a:pPr algn="just"/>
            <a:endParaRPr lang="fr-FR" dirty="0" smtClean="0">
              <a:latin typeface="Arial" charset="0"/>
              <a:ea typeface="Arial" charset="0"/>
              <a:cs typeface="Arial" charset="0"/>
            </a:endParaRPr>
          </a:p>
          <a:p>
            <a:pPr algn="r"/>
            <a:r>
              <a:rPr lang="fr-FR" sz="1200" i="1" dirty="0" smtClean="0">
                <a:latin typeface="Arial" charset="0"/>
                <a:ea typeface="Arial" charset="0"/>
                <a:cs typeface="Arial" charset="0"/>
              </a:rPr>
              <a:t>Jacqueline </a:t>
            </a:r>
            <a:r>
              <a:rPr lang="fr-FR" sz="1200" i="1" dirty="0" err="1" smtClean="0">
                <a:latin typeface="Arial" charset="0"/>
                <a:ea typeface="Arial" charset="0"/>
                <a:cs typeface="Arial" charset="0"/>
              </a:rPr>
              <a:t>McGlade</a:t>
            </a:r>
            <a:r>
              <a:rPr lang="fr-FR" sz="1200" i="1" dirty="0" smtClean="0">
                <a:latin typeface="Arial" charset="0"/>
                <a:ea typeface="Arial" charset="0"/>
                <a:cs typeface="Arial" charset="0"/>
              </a:rPr>
              <a:t>, ancienne directrice exécutive de l’AEE </a:t>
            </a:r>
            <a:endParaRPr lang="fr-FR" sz="1200" i="1" dirty="0">
              <a:latin typeface="Arial" charset="0"/>
              <a:ea typeface="Arial" charset="0"/>
              <a:cs typeface="Arial" charset="0"/>
            </a:endParaRPr>
          </a:p>
        </p:txBody>
      </p:sp>
      <p:sp>
        <p:nvSpPr>
          <p:cNvPr id="2" name="ZoneTexte 1"/>
          <p:cNvSpPr txBox="1"/>
          <p:nvPr/>
        </p:nvSpPr>
        <p:spPr>
          <a:xfrm>
            <a:off x="7107560" y="1804754"/>
            <a:ext cx="1436712" cy="400110"/>
          </a:xfrm>
          <a:prstGeom prst="rect">
            <a:avLst/>
          </a:prstGeom>
          <a:noFill/>
        </p:spPr>
        <p:txBody>
          <a:bodyPr wrap="square" rtlCol="0">
            <a:spAutoFit/>
          </a:bodyPr>
          <a:lstStyle/>
          <a:p>
            <a:r>
              <a:rPr lang="fr-FR" sz="2000" dirty="0" smtClean="0">
                <a:latin typeface="Arial" charset="0"/>
                <a:ea typeface="Arial" charset="0"/>
                <a:cs typeface="Arial" charset="0"/>
              </a:rPr>
              <a:t>Risque =</a:t>
            </a:r>
            <a:endParaRPr lang="fr-FR" sz="2000" dirty="0">
              <a:latin typeface="Arial" charset="0"/>
              <a:ea typeface="Arial" charset="0"/>
              <a:cs typeface="Arial" charset="0"/>
            </a:endParaRPr>
          </a:p>
        </p:txBody>
      </p:sp>
      <p:cxnSp>
        <p:nvCxnSpPr>
          <p:cNvPr id="5" name="Connecteur droit 4"/>
          <p:cNvCxnSpPr/>
          <p:nvPr/>
        </p:nvCxnSpPr>
        <p:spPr>
          <a:xfrm>
            <a:off x="8306309" y="2023877"/>
            <a:ext cx="3694347" cy="0"/>
          </a:xfrm>
          <a:prstGeom prst="line">
            <a:avLst/>
          </a:prstGeom>
          <a:ln w="38100">
            <a:solidFill>
              <a:srgbClr val="22304F"/>
            </a:solidFill>
          </a:ln>
        </p:spPr>
        <p:style>
          <a:lnRef idx="1">
            <a:schemeClr val="accent1"/>
          </a:lnRef>
          <a:fillRef idx="0">
            <a:schemeClr val="accent1"/>
          </a:fillRef>
          <a:effectRef idx="0">
            <a:schemeClr val="accent1"/>
          </a:effectRef>
          <a:fontRef idx="minor">
            <a:schemeClr val="tx1"/>
          </a:fontRef>
        </p:style>
      </p:cxnSp>
      <p:sp>
        <p:nvSpPr>
          <p:cNvPr id="6" name="ZoneTexte 5"/>
          <p:cNvSpPr txBox="1"/>
          <p:nvPr/>
        </p:nvSpPr>
        <p:spPr>
          <a:xfrm>
            <a:off x="8112224" y="1588730"/>
            <a:ext cx="4007768" cy="400110"/>
          </a:xfrm>
          <a:prstGeom prst="rect">
            <a:avLst/>
          </a:prstGeom>
          <a:noFill/>
        </p:spPr>
        <p:txBody>
          <a:bodyPr wrap="square" rtlCol="0">
            <a:spAutoFit/>
          </a:bodyPr>
          <a:lstStyle/>
          <a:p>
            <a:pPr algn="ctr"/>
            <a:r>
              <a:rPr lang="fr-FR" sz="2000" dirty="0" smtClean="0">
                <a:latin typeface="Arial" charset="0"/>
                <a:ea typeface="Arial" charset="0"/>
                <a:cs typeface="Arial" charset="0"/>
              </a:rPr>
              <a:t>Aléa x Vulnérabilité </a:t>
            </a:r>
            <a:r>
              <a:rPr lang="fr-FR" sz="2000" smtClean="0">
                <a:latin typeface="Arial" charset="0"/>
                <a:ea typeface="Arial" charset="0"/>
                <a:cs typeface="Arial" charset="0"/>
              </a:rPr>
              <a:t>x Exposition</a:t>
            </a:r>
            <a:endParaRPr lang="fr-FR" sz="2000">
              <a:latin typeface="Arial" charset="0"/>
              <a:ea typeface="Arial" charset="0"/>
              <a:cs typeface="Arial" charset="0"/>
            </a:endParaRPr>
          </a:p>
        </p:txBody>
      </p:sp>
      <p:sp>
        <p:nvSpPr>
          <p:cNvPr id="14" name="ZoneTexte 13"/>
          <p:cNvSpPr txBox="1"/>
          <p:nvPr/>
        </p:nvSpPr>
        <p:spPr>
          <a:xfrm>
            <a:off x="8297128" y="2060848"/>
            <a:ext cx="3703528" cy="400110"/>
          </a:xfrm>
          <a:prstGeom prst="rect">
            <a:avLst/>
          </a:prstGeom>
          <a:noFill/>
        </p:spPr>
        <p:txBody>
          <a:bodyPr wrap="square" rtlCol="0">
            <a:spAutoFit/>
          </a:bodyPr>
          <a:lstStyle/>
          <a:p>
            <a:pPr algn="ctr"/>
            <a:r>
              <a:rPr lang="fr-FR" sz="2000" smtClean="0">
                <a:latin typeface="Arial" charset="0"/>
                <a:ea typeface="Arial" charset="0"/>
                <a:cs typeface="Arial" charset="0"/>
              </a:rPr>
              <a:t>Capacité</a:t>
            </a:r>
            <a:endParaRPr lang="fr-FR" sz="2000">
              <a:latin typeface="Arial" charset="0"/>
              <a:ea typeface="Arial" charset="0"/>
              <a:cs typeface="Arial" charset="0"/>
            </a:endParaRPr>
          </a:p>
        </p:txBody>
      </p:sp>
    </p:spTree>
    <p:extLst>
      <p:ext uri="{BB962C8B-B14F-4D97-AF65-F5344CB8AC3E}">
        <p14:creationId xmlns:p14="http://schemas.microsoft.com/office/powerpoint/2010/main" val="3942902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4724400" y="6360478"/>
            <a:ext cx="2743200" cy="365125"/>
          </a:xfrm>
          <a:solidFill>
            <a:schemeClr val="bg1"/>
          </a:solidFill>
        </p:spPr>
        <p:txBody>
          <a:bodyPr/>
          <a:lstStyle/>
          <a:p>
            <a:pPr algn="ctr"/>
            <a:fld id="{B57958EC-158C-E94D-917B-4C9C6B5D1B55}" type="slidenum">
              <a:rPr lang="fr-FR" sz="1600" b="1" smtClean="0">
                <a:solidFill>
                  <a:schemeClr val="accent1">
                    <a:lumMod val="60000"/>
                    <a:lumOff val="40000"/>
                  </a:schemeClr>
                </a:solidFill>
                <a:latin typeface="Arial" charset="0"/>
                <a:ea typeface="Arial" charset="0"/>
                <a:cs typeface="Arial" charset="0"/>
              </a:rPr>
              <a:pPr algn="ctr"/>
              <a:t>9</a:t>
            </a:fld>
            <a:r>
              <a:rPr lang="fr-FR" sz="1600" dirty="0" smtClean="0">
                <a:solidFill>
                  <a:schemeClr val="accent1">
                    <a:lumMod val="60000"/>
                    <a:lumOff val="40000"/>
                  </a:schemeClr>
                </a:solidFill>
                <a:latin typeface="Arial" charset="0"/>
                <a:ea typeface="Arial" charset="0"/>
                <a:cs typeface="Arial" charset="0"/>
              </a:rPr>
              <a:t>/xx</a:t>
            </a:r>
            <a:endParaRPr lang="fr-FR" sz="1600" dirty="0">
              <a:solidFill>
                <a:schemeClr val="accent1">
                  <a:lumMod val="60000"/>
                  <a:lumOff val="40000"/>
                </a:schemeClr>
              </a:solidFill>
              <a:latin typeface="Arial" charset="0"/>
              <a:ea typeface="Arial" charset="0"/>
              <a:cs typeface="Arial" charset="0"/>
            </a:endParaRPr>
          </a:p>
        </p:txBody>
      </p:sp>
      <p:sp>
        <p:nvSpPr>
          <p:cNvPr id="17" name="Titre 1"/>
          <p:cNvSpPr>
            <a:spLocks noGrp="1"/>
          </p:cNvSpPr>
          <p:nvPr>
            <p:ph type="title"/>
          </p:nvPr>
        </p:nvSpPr>
        <p:spPr>
          <a:xfrm>
            <a:off x="26123" y="361155"/>
            <a:ext cx="12146221" cy="768932"/>
          </a:xfrm>
        </p:spPr>
        <p:txBody>
          <a:bodyPr>
            <a:noAutofit/>
          </a:bodyPr>
          <a:lstStyle/>
          <a:p>
            <a:pPr algn="ctr"/>
            <a:r>
              <a:rPr lang="fr-FR" sz="4000" dirty="0" smtClean="0">
                <a:solidFill>
                  <a:srgbClr val="002060"/>
                </a:solidFill>
                <a:latin typeface="Arial" charset="0"/>
                <a:ea typeface="Arial" charset="0"/>
                <a:cs typeface="Arial" charset="0"/>
              </a:rPr>
              <a:t>Modélisation numérique du climat</a:t>
            </a:r>
            <a:endParaRPr lang="fr-FR" sz="4000" dirty="0">
              <a:solidFill>
                <a:srgbClr val="002060"/>
              </a:solidFill>
              <a:latin typeface="Arial" charset="0"/>
              <a:ea typeface="Arial" charset="0"/>
              <a:cs typeface="Arial" charset="0"/>
            </a:endParaRPr>
          </a:p>
        </p:txBody>
      </p:sp>
      <p:sp>
        <p:nvSpPr>
          <p:cNvPr id="35" name="Espace réservé du numéro de diapositive 3"/>
          <p:cNvSpPr txBox="1">
            <a:spLocks/>
          </p:cNvSpPr>
          <p:nvPr/>
        </p:nvSpPr>
        <p:spPr>
          <a:xfrm>
            <a:off x="9429145" y="6360477"/>
            <a:ext cx="2743200" cy="365125"/>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smtClean="0">
                <a:solidFill>
                  <a:schemeClr val="accent1">
                    <a:lumMod val="60000"/>
                    <a:lumOff val="40000"/>
                  </a:schemeClr>
                </a:solidFill>
                <a:latin typeface="Arial" charset="0"/>
                <a:ea typeface="Arial" charset="0"/>
                <a:cs typeface="Arial" charset="0"/>
              </a:rPr>
              <a:t>29 novembre 2017</a:t>
            </a:r>
            <a:r>
              <a:rPr lang="fr-FR" sz="1400" dirty="0" smtClean="0">
                <a:solidFill>
                  <a:schemeClr val="accent1">
                    <a:lumMod val="75000"/>
                  </a:schemeClr>
                </a:solidFill>
                <a:latin typeface="Arial" charset="0"/>
                <a:ea typeface="Arial" charset="0"/>
                <a:cs typeface="Arial" charset="0"/>
              </a:rPr>
              <a:t> </a:t>
            </a:r>
            <a:endParaRPr lang="fr-FR" sz="1400" dirty="0">
              <a:solidFill>
                <a:schemeClr val="accent1">
                  <a:lumMod val="40000"/>
                  <a:lumOff val="60000"/>
                </a:schemeClr>
              </a:solidFill>
              <a:latin typeface="Arial" charset="0"/>
              <a:ea typeface="Arial" charset="0"/>
              <a:cs typeface="Arial" charset="0"/>
            </a:endParaRPr>
          </a:p>
        </p:txBody>
      </p:sp>
      <p:sp>
        <p:nvSpPr>
          <p:cNvPr id="37" name="Espace réservé du numéro de diapositive 3"/>
          <p:cNvSpPr txBox="1">
            <a:spLocks/>
          </p:cNvSpPr>
          <p:nvPr/>
        </p:nvSpPr>
        <p:spPr>
          <a:xfrm>
            <a:off x="26123" y="6280764"/>
            <a:ext cx="4917749" cy="492438"/>
          </a:xfrm>
          <a:prstGeom prst="rect">
            <a:avLst/>
          </a:prstGeom>
          <a:solidFill>
            <a:schemeClr val="bg1"/>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sz="1400" cap="small" dirty="0" smtClean="0">
                <a:solidFill>
                  <a:schemeClr val="accent1">
                    <a:lumMod val="60000"/>
                    <a:lumOff val="40000"/>
                  </a:schemeClr>
                </a:solidFill>
                <a:latin typeface="Arial" charset="0"/>
                <a:ea typeface="Arial" charset="0"/>
                <a:cs typeface="Arial" charset="0"/>
              </a:rPr>
              <a:t>Thèse: Régionalisation du climat avec le modèle LMDz</a:t>
            </a:r>
            <a:endParaRPr lang="fr-FR" sz="1400" cap="small" dirty="0">
              <a:solidFill>
                <a:schemeClr val="accent1">
                  <a:lumMod val="40000"/>
                  <a:lumOff val="60000"/>
                </a:schemeClr>
              </a:solidFill>
              <a:latin typeface="Arial" charset="0"/>
              <a:ea typeface="Arial" charset="0"/>
              <a:cs typeface="Arial" charset="0"/>
            </a:endParaRP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76" y="1792253"/>
            <a:ext cx="4040620" cy="3826345"/>
          </a:xfrm>
          <a:prstGeom prst="rect">
            <a:avLst/>
          </a:prstGeom>
        </p:spPr>
      </p:pic>
      <p:sp>
        <p:nvSpPr>
          <p:cNvPr id="7" name="ZoneTexte 6"/>
          <p:cNvSpPr txBox="1"/>
          <p:nvPr/>
        </p:nvSpPr>
        <p:spPr>
          <a:xfrm>
            <a:off x="-25610" y="1755676"/>
            <a:ext cx="1297074" cy="707886"/>
          </a:xfrm>
          <a:prstGeom prst="rect">
            <a:avLst/>
          </a:prstGeom>
          <a:noFill/>
        </p:spPr>
        <p:txBody>
          <a:bodyPr wrap="square" rtlCol="0">
            <a:spAutoFit/>
          </a:bodyPr>
          <a:lstStyle/>
          <a:p>
            <a:pPr algn="ctr"/>
            <a:r>
              <a:rPr lang="fr-FR" sz="2000" dirty="0" smtClean="0">
                <a:latin typeface="Arial" charset="0"/>
                <a:ea typeface="Arial" charset="0"/>
                <a:cs typeface="Arial" charset="0"/>
              </a:rPr>
              <a:t>Niveaux verticaux</a:t>
            </a:r>
            <a:endParaRPr lang="fr-FR" sz="2000" dirty="0">
              <a:latin typeface="Arial" charset="0"/>
              <a:ea typeface="Arial" charset="0"/>
              <a:cs typeface="Arial" charset="0"/>
            </a:endParaRPr>
          </a:p>
        </p:txBody>
      </p:sp>
      <p:cxnSp>
        <p:nvCxnSpPr>
          <p:cNvPr id="11" name="Connecteur droit avec flèche 10"/>
          <p:cNvCxnSpPr/>
          <p:nvPr/>
        </p:nvCxnSpPr>
        <p:spPr>
          <a:xfrm>
            <a:off x="1174055" y="2132856"/>
            <a:ext cx="673473" cy="6480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2038151" y="1337278"/>
            <a:ext cx="1008112" cy="400110"/>
          </a:xfrm>
          <a:prstGeom prst="rect">
            <a:avLst/>
          </a:prstGeom>
          <a:noFill/>
        </p:spPr>
        <p:txBody>
          <a:bodyPr wrap="square" rtlCol="0">
            <a:spAutoFit/>
          </a:bodyPr>
          <a:lstStyle/>
          <a:p>
            <a:pPr algn="ctr"/>
            <a:r>
              <a:rPr lang="fr-FR" sz="2000" smtClean="0">
                <a:latin typeface="Arial" charset="0"/>
                <a:ea typeface="Arial" charset="0"/>
                <a:cs typeface="Arial" charset="0"/>
              </a:rPr>
              <a:t>Maille</a:t>
            </a:r>
            <a:endParaRPr lang="fr-FR" sz="2000">
              <a:latin typeface="Arial" charset="0"/>
              <a:ea typeface="Arial" charset="0"/>
              <a:cs typeface="Arial" charset="0"/>
            </a:endParaRPr>
          </a:p>
        </p:txBody>
      </p:sp>
      <p:cxnSp>
        <p:nvCxnSpPr>
          <p:cNvPr id="19" name="Connecteur droit avec flèche 18"/>
          <p:cNvCxnSpPr/>
          <p:nvPr/>
        </p:nvCxnSpPr>
        <p:spPr>
          <a:xfrm flipH="1">
            <a:off x="2542207" y="1755676"/>
            <a:ext cx="4086" cy="1708755"/>
          </a:xfrm>
          <a:prstGeom prst="straightConnector1">
            <a:avLst/>
          </a:prstGeom>
          <a:ln w="38100">
            <a:solidFill>
              <a:srgbClr val="22304F"/>
            </a:solidFill>
            <a:tailEnd type="triangle"/>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754711" y="5292980"/>
            <a:ext cx="2280953" cy="261610"/>
          </a:xfrm>
          <a:prstGeom prst="rect">
            <a:avLst/>
          </a:prstGeom>
          <a:noFill/>
        </p:spPr>
        <p:txBody>
          <a:bodyPr wrap="square" rtlCol="0">
            <a:spAutoFit/>
          </a:bodyPr>
          <a:lstStyle/>
          <a:p>
            <a:r>
              <a:rPr lang="fr-FR" sz="1100" dirty="0" smtClean="0">
                <a:latin typeface="Arial" charset="0"/>
                <a:ea typeface="Arial" charset="0"/>
                <a:cs typeface="Arial" charset="0"/>
              </a:rPr>
              <a:t>L. </a:t>
            </a:r>
            <a:r>
              <a:rPr lang="fr-FR" sz="1100" dirty="0" err="1" smtClean="0">
                <a:latin typeface="Arial" charset="0"/>
                <a:ea typeface="Arial" charset="0"/>
                <a:cs typeface="Arial" charset="0"/>
              </a:rPr>
              <a:t>Fairhead</a:t>
            </a:r>
            <a:r>
              <a:rPr lang="fr-FR" sz="1100" dirty="0" smtClean="0">
                <a:latin typeface="Arial" charset="0"/>
                <a:ea typeface="Arial" charset="0"/>
                <a:cs typeface="Arial" charset="0"/>
              </a:rPr>
              <a:t> </a:t>
            </a:r>
            <a:endParaRPr lang="fr-FR" sz="1100" dirty="0">
              <a:latin typeface="Arial" charset="0"/>
              <a:ea typeface="Arial" charset="0"/>
              <a:cs typeface="Arial" charset="0"/>
            </a:endParaRPr>
          </a:p>
        </p:txBody>
      </p:sp>
      <p:pic>
        <p:nvPicPr>
          <p:cNvPr id="21" name="Imag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0739" y="1609925"/>
            <a:ext cx="4386277" cy="4191000"/>
          </a:xfrm>
          <a:prstGeom prst="rect">
            <a:avLst/>
          </a:prstGeom>
        </p:spPr>
      </p:pic>
      <p:sp>
        <p:nvSpPr>
          <p:cNvPr id="5" name="ZoneTexte 4"/>
          <p:cNvSpPr txBox="1"/>
          <p:nvPr/>
        </p:nvSpPr>
        <p:spPr>
          <a:xfrm>
            <a:off x="5591944" y="1609925"/>
            <a:ext cx="1274830" cy="646331"/>
          </a:xfrm>
          <a:prstGeom prst="rect">
            <a:avLst/>
          </a:prstGeom>
          <a:solidFill>
            <a:schemeClr val="bg1"/>
          </a:solidFill>
        </p:spPr>
        <p:txBody>
          <a:bodyPr wrap="square" rtlCol="0">
            <a:spAutoFit/>
          </a:bodyPr>
          <a:lstStyle/>
          <a:p>
            <a:pPr algn="ctr"/>
            <a:r>
              <a:rPr lang="fr-FR" smtClean="0">
                <a:latin typeface="Arial" charset="0"/>
                <a:ea typeface="Arial" charset="0"/>
                <a:cs typeface="Arial" charset="0"/>
              </a:rPr>
              <a:t>Maille en 3D</a:t>
            </a:r>
            <a:endParaRPr lang="fr-FR">
              <a:latin typeface="Arial" charset="0"/>
              <a:ea typeface="Arial" charset="0"/>
              <a:cs typeface="Arial" charset="0"/>
            </a:endParaRPr>
          </a:p>
        </p:txBody>
      </p:sp>
      <p:sp>
        <p:nvSpPr>
          <p:cNvPr id="15" name="Rectangle 14"/>
          <p:cNvSpPr/>
          <p:nvPr/>
        </p:nvSpPr>
        <p:spPr>
          <a:xfrm>
            <a:off x="8425757" y="1832620"/>
            <a:ext cx="691473" cy="3802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6657681" y="1548536"/>
            <a:ext cx="1753484" cy="646331"/>
          </a:xfrm>
          <a:prstGeom prst="rect">
            <a:avLst/>
          </a:prstGeom>
          <a:solidFill>
            <a:schemeClr val="bg1"/>
          </a:solidFill>
        </p:spPr>
        <p:txBody>
          <a:bodyPr wrap="square" rtlCol="0">
            <a:spAutoFit/>
          </a:bodyPr>
          <a:lstStyle/>
          <a:p>
            <a:pPr algn="ctr"/>
            <a:r>
              <a:rPr lang="fr-FR" smtClean="0">
                <a:latin typeface="Arial" charset="0"/>
                <a:ea typeface="Arial" charset="0"/>
                <a:cs typeface="Arial" charset="0"/>
              </a:rPr>
              <a:t>Rayonnement émis et réfléchi</a:t>
            </a:r>
            <a:endParaRPr lang="fr-FR">
              <a:latin typeface="Arial" charset="0"/>
              <a:ea typeface="Arial" charset="0"/>
              <a:cs typeface="Arial" charset="0"/>
            </a:endParaRPr>
          </a:p>
        </p:txBody>
      </p:sp>
      <p:sp>
        <p:nvSpPr>
          <p:cNvPr id="29" name="Rectangle 28"/>
          <p:cNvSpPr/>
          <p:nvPr/>
        </p:nvSpPr>
        <p:spPr>
          <a:xfrm>
            <a:off x="8342263" y="1130087"/>
            <a:ext cx="1086882" cy="7025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ZoneTexte 31"/>
          <p:cNvSpPr txBox="1"/>
          <p:nvPr/>
        </p:nvSpPr>
        <p:spPr>
          <a:xfrm>
            <a:off x="8987218" y="1612185"/>
            <a:ext cx="1688995" cy="646331"/>
          </a:xfrm>
          <a:prstGeom prst="rect">
            <a:avLst/>
          </a:prstGeom>
          <a:solidFill>
            <a:schemeClr val="bg1"/>
          </a:solidFill>
        </p:spPr>
        <p:txBody>
          <a:bodyPr wrap="square" rtlCol="0">
            <a:spAutoFit/>
          </a:bodyPr>
          <a:lstStyle/>
          <a:p>
            <a:pPr algn="ctr"/>
            <a:r>
              <a:rPr lang="fr-FR" dirty="0" smtClean="0">
                <a:latin typeface="Arial" charset="0"/>
                <a:ea typeface="Arial" charset="0"/>
                <a:cs typeface="Arial" charset="0"/>
              </a:rPr>
              <a:t>Rayonnement </a:t>
            </a:r>
            <a:r>
              <a:rPr lang="fr-FR" smtClean="0">
                <a:latin typeface="Arial" charset="0"/>
                <a:ea typeface="Arial" charset="0"/>
                <a:cs typeface="Arial" charset="0"/>
              </a:rPr>
              <a:t>solaire entrant</a:t>
            </a:r>
            <a:endParaRPr lang="fr-FR" dirty="0">
              <a:latin typeface="Arial" charset="0"/>
              <a:ea typeface="Arial" charset="0"/>
              <a:cs typeface="Arial" charset="0"/>
            </a:endParaRPr>
          </a:p>
        </p:txBody>
      </p:sp>
      <p:sp>
        <p:nvSpPr>
          <p:cNvPr id="33" name="ZoneTexte 32"/>
          <p:cNvSpPr txBox="1"/>
          <p:nvPr/>
        </p:nvSpPr>
        <p:spPr>
          <a:xfrm>
            <a:off x="9146084" y="3843421"/>
            <a:ext cx="1342404" cy="369332"/>
          </a:xfrm>
          <a:prstGeom prst="rect">
            <a:avLst/>
          </a:prstGeom>
          <a:solidFill>
            <a:schemeClr val="bg1"/>
          </a:solidFill>
        </p:spPr>
        <p:txBody>
          <a:bodyPr wrap="square" rtlCol="0">
            <a:spAutoFit/>
          </a:bodyPr>
          <a:lstStyle/>
          <a:p>
            <a:pPr algn="ctr"/>
            <a:r>
              <a:rPr lang="fr-FR" smtClean="0">
                <a:latin typeface="Arial" charset="0"/>
                <a:ea typeface="Arial" charset="0"/>
                <a:cs typeface="Arial" charset="0"/>
              </a:rPr>
              <a:t>Courants</a:t>
            </a:r>
            <a:endParaRPr lang="fr-FR" dirty="0">
              <a:latin typeface="Arial" charset="0"/>
              <a:ea typeface="Arial" charset="0"/>
              <a:cs typeface="Arial" charset="0"/>
            </a:endParaRPr>
          </a:p>
        </p:txBody>
      </p:sp>
      <p:sp>
        <p:nvSpPr>
          <p:cNvPr id="22" name="ZoneTexte 21"/>
          <p:cNvSpPr txBox="1"/>
          <p:nvPr/>
        </p:nvSpPr>
        <p:spPr>
          <a:xfrm>
            <a:off x="8342263" y="1835532"/>
            <a:ext cx="774967" cy="369332"/>
          </a:xfrm>
          <a:prstGeom prst="rect">
            <a:avLst/>
          </a:prstGeom>
          <a:solidFill>
            <a:schemeClr val="bg1"/>
          </a:solidFill>
        </p:spPr>
        <p:txBody>
          <a:bodyPr wrap="square" rtlCol="0">
            <a:spAutoFit/>
          </a:bodyPr>
          <a:lstStyle/>
          <a:p>
            <a:pPr algn="ctr"/>
            <a:r>
              <a:rPr lang="fr-FR" dirty="0" smtClean="0">
                <a:latin typeface="Arial" charset="0"/>
                <a:ea typeface="Arial" charset="0"/>
                <a:cs typeface="Arial" charset="0"/>
              </a:rPr>
              <a:t>Vents</a:t>
            </a:r>
            <a:endParaRPr lang="fr-FR" dirty="0">
              <a:latin typeface="Arial" charset="0"/>
              <a:ea typeface="Arial" charset="0"/>
              <a:cs typeface="Arial" charset="0"/>
            </a:endParaRPr>
          </a:p>
        </p:txBody>
      </p:sp>
      <p:sp>
        <p:nvSpPr>
          <p:cNvPr id="34" name="ZoneTexte 33"/>
          <p:cNvSpPr txBox="1"/>
          <p:nvPr/>
        </p:nvSpPr>
        <p:spPr>
          <a:xfrm>
            <a:off x="5613612" y="3988392"/>
            <a:ext cx="1274830" cy="369332"/>
          </a:xfrm>
          <a:prstGeom prst="rect">
            <a:avLst/>
          </a:prstGeom>
          <a:solidFill>
            <a:schemeClr val="bg1"/>
          </a:solidFill>
        </p:spPr>
        <p:txBody>
          <a:bodyPr wrap="square" rtlCol="0">
            <a:spAutoFit/>
          </a:bodyPr>
          <a:lstStyle/>
          <a:p>
            <a:pPr algn="ctr"/>
            <a:r>
              <a:rPr lang="fr-FR" dirty="0" smtClean="0">
                <a:latin typeface="Arial" charset="0"/>
                <a:ea typeface="Arial" charset="0"/>
                <a:cs typeface="Arial" charset="0"/>
              </a:rPr>
              <a:t>Montagne</a:t>
            </a:r>
            <a:endParaRPr lang="fr-FR" dirty="0">
              <a:latin typeface="Arial" charset="0"/>
              <a:ea typeface="Arial" charset="0"/>
              <a:cs typeface="Arial" charset="0"/>
            </a:endParaRPr>
          </a:p>
        </p:txBody>
      </p:sp>
      <p:sp>
        <p:nvSpPr>
          <p:cNvPr id="36" name="ZoneTexte 35"/>
          <p:cNvSpPr txBox="1"/>
          <p:nvPr/>
        </p:nvSpPr>
        <p:spPr>
          <a:xfrm>
            <a:off x="6020266" y="4357724"/>
            <a:ext cx="1274830" cy="646331"/>
          </a:xfrm>
          <a:prstGeom prst="rect">
            <a:avLst/>
          </a:prstGeom>
          <a:solidFill>
            <a:schemeClr val="bg1"/>
          </a:solidFill>
        </p:spPr>
        <p:txBody>
          <a:bodyPr wrap="square" rtlCol="0">
            <a:spAutoFit/>
          </a:bodyPr>
          <a:lstStyle/>
          <a:p>
            <a:pPr algn="ctr"/>
            <a:r>
              <a:rPr lang="fr-FR" smtClean="0">
                <a:latin typeface="Arial" charset="0"/>
                <a:ea typeface="Arial" charset="0"/>
                <a:cs typeface="Arial" charset="0"/>
              </a:rPr>
              <a:t>Système d’eau</a:t>
            </a:r>
            <a:endParaRPr lang="fr-FR" dirty="0">
              <a:latin typeface="Arial" charset="0"/>
              <a:ea typeface="Arial" charset="0"/>
              <a:cs typeface="Arial" charset="0"/>
            </a:endParaRPr>
          </a:p>
        </p:txBody>
      </p:sp>
      <p:sp>
        <p:nvSpPr>
          <p:cNvPr id="38" name="ZoneTexte 37"/>
          <p:cNvSpPr txBox="1"/>
          <p:nvPr/>
        </p:nvSpPr>
        <p:spPr>
          <a:xfrm>
            <a:off x="6947216" y="4101518"/>
            <a:ext cx="1260686" cy="415498"/>
          </a:xfrm>
          <a:prstGeom prst="rect">
            <a:avLst/>
          </a:prstGeom>
          <a:solidFill>
            <a:schemeClr val="bg1"/>
          </a:solidFill>
        </p:spPr>
        <p:txBody>
          <a:bodyPr wrap="square" rtlCol="0">
            <a:spAutoFit/>
          </a:bodyPr>
          <a:lstStyle/>
          <a:p>
            <a:pPr algn="ctr"/>
            <a:r>
              <a:rPr lang="fr-FR" dirty="0" smtClean="0">
                <a:latin typeface="Arial" charset="0"/>
                <a:ea typeface="Arial" charset="0"/>
                <a:cs typeface="Arial" charset="0"/>
              </a:rPr>
              <a:t>Continent</a:t>
            </a:r>
          </a:p>
          <a:p>
            <a:pPr algn="ctr"/>
            <a:endParaRPr lang="fr-FR" sz="300" dirty="0" smtClean="0">
              <a:latin typeface="Arial" charset="0"/>
              <a:ea typeface="Arial" charset="0"/>
              <a:cs typeface="Arial" charset="0"/>
            </a:endParaRPr>
          </a:p>
        </p:txBody>
      </p:sp>
      <p:sp>
        <p:nvSpPr>
          <p:cNvPr id="39" name="ZoneTexte 38"/>
          <p:cNvSpPr txBox="1"/>
          <p:nvPr/>
        </p:nvSpPr>
        <p:spPr>
          <a:xfrm>
            <a:off x="9606923" y="3327179"/>
            <a:ext cx="1193822" cy="369332"/>
          </a:xfrm>
          <a:prstGeom prst="rect">
            <a:avLst/>
          </a:prstGeom>
          <a:solidFill>
            <a:schemeClr val="bg1"/>
          </a:solidFill>
        </p:spPr>
        <p:txBody>
          <a:bodyPr wrap="square" rtlCol="0">
            <a:spAutoFit/>
          </a:bodyPr>
          <a:lstStyle/>
          <a:p>
            <a:pPr algn="ctr"/>
            <a:r>
              <a:rPr lang="fr-FR" dirty="0" smtClean="0">
                <a:latin typeface="Arial" charset="0"/>
                <a:ea typeface="Arial" charset="0"/>
                <a:cs typeface="Arial" charset="0"/>
              </a:rPr>
              <a:t>Océan</a:t>
            </a:r>
            <a:endParaRPr lang="fr-FR" dirty="0">
              <a:latin typeface="Arial" charset="0"/>
              <a:ea typeface="Arial" charset="0"/>
              <a:cs typeface="Arial" charset="0"/>
            </a:endParaRPr>
          </a:p>
        </p:txBody>
      </p:sp>
      <p:cxnSp>
        <p:nvCxnSpPr>
          <p:cNvPr id="40" name="Connecteur droit 39"/>
          <p:cNvCxnSpPr/>
          <p:nvPr/>
        </p:nvCxnSpPr>
        <p:spPr>
          <a:xfrm flipV="1">
            <a:off x="9117230" y="3511845"/>
            <a:ext cx="714485" cy="18466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7104112" y="4493033"/>
            <a:ext cx="1461727" cy="13078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ZoneTexte 42"/>
          <p:cNvSpPr txBox="1"/>
          <p:nvPr/>
        </p:nvSpPr>
        <p:spPr>
          <a:xfrm>
            <a:off x="8917525" y="4248428"/>
            <a:ext cx="1570963" cy="1200329"/>
          </a:xfrm>
          <a:prstGeom prst="rect">
            <a:avLst/>
          </a:prstGeom>
          <a:solidFill>
            <a:schemeClr val="bg1"/>
          </a:solidFill>
        </p:spPr>
        <p:txBody>
          <a:bodyPr wrap="square" rtlCol="0">
            <a:spAutoFit/>
          </a:bodyPr>
          <a:lstStyle/>
          <a:p>
            <a:pPr algn="ctr"/>
            <a:r>
              <a:rPr lang="fr-FR" dirty="0" smtClean="0">
                <a:latin typeface="Arial" charset="0"/>
                <a:ea typeface="Arial" charset="0"/>
                <a:cs typeface="Arial" charset="0"/>
              </a:rPr>
              <a:t>Transfert de chaleur (océan à l’atmosphère)</a:t>
            </a:r>
            <a:endParaRPr lang="fr-FR" dirty="0">
              <a:latin typeface="Arial" charset="0"/>
              <a:ea typeface="Arial" charset="0"/>
              <a:cs typeface="Arial" charset="0"/>
            </a:endParaRPr>
          </a:p>
        </p:txBody>
      </p:sp>
      <p:sp>
        <p:nvSpPr>
          <p:cNvPr id="44" name="ZoneTexte 43"/>
          <p:cNvSpPr txBox="1"/>
          <p:nvPr/>
        </p:nvSpPr>
        <p:spPr>
          <a:xfrm>
            <a:off x="6016352" y="5662282"/>
            <a:ext cx="2383827" cy="261610"/>
          </a:xfrm>
          <a:prstGeom prst="rect">
            <a:avLst/>
          </a:prstGeom>
          <a:noFill/>
        </p:spPr>
        <p:txBody>
          <a:bodyPr wrap="square" rtlCol="0">
            <a:spAutoFit/>
          </a:bodyPr>
          <a:lstStyle/>
          <a:p>
            <a:r>
              <a:rPr lang="fr-FR" sz="1100" dirty="0" smtClean="0">
                <a:latin typeface="Arial" charset="0"/>
                <a:ea typeface="Arial" charset="0"/>
                <a:cs typeface="Arial" charset="0"/>
              </a:rPr>
              <a:t>Adapté à W.F. </a:t>
            </a:r>
            <a:r>
              <a:rPr lang="fr-FR" sz="1100" dirty="0" err="1" smtClean="0">
                <a:latin typeface="Arial" charset="0"/>
                <a:ea typeface="Arial" charset="0"/>
                <a:cs typeface="Arial" charset="0"/>
              </a:rPr>
              <a:t>Ruddiman</a:t>
            </a:r>
            <a:r>
              <a:rPr lang="fr-FR" sz="1100" dirty="0" smtClean="0">
                <a:latin typeface="Arial" charset="0"/>
                <a:ea typeface="Arial" charset="0"/>
                <a:cs typeface="Arial" charset="0"/>
              </a:rPr>
              <a:t> (2000)</a:t>
            </a:r>
            <a:endParaRPr lang="fr-FR" sz="1100" dirty="0">
              <a:latin typeface="Arial" charset="0"/>
              <a:ea typeface="Arial" charset="0"/>
              <a:cs typeface="Arial" charset="0"/>
            </a:endParaRPr>
          </a:p>
        </p:txBody>
      </p:sp>
      <p:sp>
        <p:nvSpPr>
          <p:cNvPr id="45" name="Rectangle 44"/>
          <p:cNvSpPr/>
          <p:nvPr/>
        </p:nvSpPr>
        <p:spPr>
          <a:xfrm>
            <a:off x="8425757" y="5448757"/>
            <a:ext cx="2062731" cy="487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ZoneTexte 41"/>
          <p:cNvSpPr txBox="1"/>
          <p:nvPr/>
        </p:nvSpPr>
        <p:spPr>
          <a:xfrm>
            <a:off x="7562274" y="4580508"/>
            <a:ext cx="1570963" cy="369332"/>
          </a:xfrm>
          <a:prstGeom prst="rect">
            <a:avLst/>
          </a:prstGeom>
          <a:solidFill>
            <a:schemeClr val="bg1"/>
          </a:solidFill>
        </p:spPr>
        <p:txBody>
          <a:bodyPr wrap="square" rtlCol="0">
            <a:spAutoFit/>
          </a:bodyPr>
          <a:lstStyle/>
          <a:p>
            <a:pPr algn="ctr"/>
            <a:r>
              <a:rPr lang="fr-FR" smtClean="0">
                <a:latin typeface="Arial" charset="0"/>
                <a:ea typeface="Arial" charset="0"/>
                <a:cs typeface="Arial" charset="0"/>
              </a:rPr>
              <a:t>Évaporation</a:t>
            </a:r>
            <a:endParaRPr lang="fr-FR" dirty="0">
              <a:latin typeface="Arial" charset="0"/>
              <a:ea typeface="Arial" charset="0"/>
              <a:cs typeface="Arial" charset="0"/>
            </a:endParaRPr>
          </a:p>
        </p:txBody>
      </p:sp>
      <p:sp>
        <p:nvSpPr>
          <p:cNvPr id="46" name="Rectangle 45"/>
          <p:cNvSpPr/>
          <p:nvPr/>
        </p:nvSpPr>
        <p:spPr>
          <a:xfrm rot="1933947">
            <a:off x="6011496" y="3592659"/>
            <a:ext cx="519792" cy="131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p:cNvSpPr/>
          <p:nvPr/>
        </p:nvSpPr>
        <p:spPr>
          <a:xfrm rot="1933947" flipV="1">
            <a:off x="6525555" y="3861312"/>
            <a:ext cx="443456" cy="114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p:cNvSpPr/>
          <p:nvPr/>
        </p:nvSpPr>
        <p:spPr>
          <a:xfrm>
            <a:off x="6866774" y="4013771"/>
            <a:ext cx="45719" cy="1353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p:cNvSpPr/>
          <p:nvPr/>
        </p:nvSpPr>
        <p:spPr>
          <a:xfrm>
            <a:off x="7467600" y="3988392"/>
            <a:ext cx="236227" cy="1725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p:cNvSpPr/>
          <p:nvPr/>
        </p:nvSpPr>
        <p:spPr>
          <a:xfrm>
            <a:off x="7104112" y="4085210"/>
            <a:ext cx="363488" cy="757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p:cNvSpPr/>
          <p:nvPr/>
        </p:nvSpPr>
        <p:spPr>
          <a:xfrm>
            <a:off x="8606053" y="4156264"/>
            <a:ext cx="276749" cy="369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Rectangle 55"/>
          <p:cNvSpPr/>
          <p:nvPr/>
        </p:nvSpPr>
        <p:spPr>
          <a:xfrm>
            <a:off x="8159185" y="4211630"/>
            <a:ext cx="266572" cy="369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à coins arrondis 57"/>
          <p:cNvSpPr/>
          <p:nvPr/>
        </p:nvSpPr>
        <p:spPr>
          <a:xfrm>
            <a:off x="7467600" y="3933056"/>
            <a:ext cx="94674" cy="9681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Bande diagonale 58"/>
          <p:cNvSpPr/>
          <p:nvPr/>
        </p:nvSpPr>
        <p:spPr>
          <a:xfrm rot="20380302" flipH="1" flipV="1">
            <a:off x="8890616" y="3951433"/>
            <a:ext cx="289419" cy="103021"/>
          </a:xfrm>
          <a:prstGeom prst="diagStrip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0" name="Rectangle à coins arrondis 59"/>
          <p:cNvSpPr/>
          <p:nvPr/>
        </p:nvSpPr>
        <p:spPr>
          <a:xfrm>
            <a:off x="9192256" y="3791621"/>
            <a:ext cx="141553" cy="11274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p:cNvSpPr/>
          <p:nvPr/>
        </p:nvSpPr>
        <p:spPr>
          <a:xfrm>
            <a:off x="8425757" y="4357724"/>
            <a:ext cx="140082" cy="1353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3" name="Connecteur droit 62"/>
          <p:cNvCxnSpPr/>
          <p:nvPr/>
        </p:nvCxnSpPr>
        <p:spPr>
          <a:xfrm flipV="1">
            <a:off x="3035664" y="2256256"/>
            <a:ext cx="4128495" cy="1495615"/>
          </a:xfrm>
          <a:prstGeom prst="line">
            <a:avLst/>
          </a:prstGeom>
          <a:ln w="38100">
            <a:solidFill>
              <a:srgbClr val="002060"/>
            </a:solidFill>
            <a:prstDash val="lgDash"/>
          </a:ln>
        </p:spPr>
        <p:style>
          <a:lnRef idx="1">
            <a:schemeClr val="accent1"/>
          </a:lnRef>
          <a:fillRef idx="0">
            <a:schemeClr val="accent1"/>
          </a:fillRef>
          <a:effectRef idx="0">
            <a:schemeClr val="accent1"/>
          </a:effectRef>
          <a:fontRef idx="minor">
            <a:schemeClr val="tx1"/>
          </a:fontRef>
        </p:style>
      </p:cxnSp>
      <p:cxnSp>
        <p:nvCxnSpPr>
          <p:cNvPr id="64" name="Connecteur droit 63"/>
          <p:cNvCxnSpPr>
            <a:endCxn id="46" idx="0"/>
          </p:cNvCxnSpPr>
          <p:nvPr/>
        </p:nvCxnSpPr>
        <p:spPr>
          <a:xfrm flipV="1">
            <a:off x="3046278" y="3602828"/>
            <a:ext cx="3260309" cy="317911"/>
          </a:xfrm>
          <a:prstGeom prst="line">
            <a:avLst/>
          </a:prstGeom>
          <a:ln w="38100">
            <a:solidFill>
              <a:srgbClr val="002060"/>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9198243"/>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20559</TotalTime>
  <Words>3444</Words>
  <Application>Microsoft Macintosh PowerPoint</Application>
  <PresentationFormat>Grand écran</PresentationFormat>
  <Paragraphs>497</Paragraphs>
  <Slides>32</Slides>
  <Notes>31</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32</vt:i4>
      </vt:variant>
    </vt:vector>
  </HeadingPairs>
  <TitlesOfParts>
    <vt:vector size="38" baseType="lpstr">
      <vt:lpstr>Arial</vt:lpstr>
      <vt:lpstr>Calibri</vt:lpstr>
      <vt:lpstr>Calibri Light</vt:lpstr>
      <vt:lpstr>Cambria Math</vt:lpstr>
      <vt:lpstr>Helvetica</vt:lpstr>
      <vt:lpstr>Thème Office</vt:lpstr>
      <vt:lpstr>Régionalisation du climat avec le modèle LMDz: étude méthodologique</vt:lpstr>
      <vt:lpstr>Évolution récente de la température de surface</vt:lpstr>
      <vt:lpstr>Évolution récente de la température de surface</vt:lpstr>
      <vt:lpstr>Réchauffement climatique futur</vt:lpstr>
      <vt:lpstr>Réchauffement climatique futur</vt:lpstr>
      <vt:lpstr>Impacts du changement climatique à la société </vt:lpstr>
      <vt:lpstr>Événements extrêmes</vt:lpstr>
      <vt:lpstr>Atténuation et adaptation au changement climatique</vt:lpstr>
      <vt:lpstr>Modélisation numérique du climat</vt:lpstr>
      <vt:lpstr>Descente d’échelles: deux approches</vt:lpstr>
      <vt:lpstr>One-way nesting (OWN) système</vt:lpstr>
      <vt:lpstr>Two-way nesting (TWN) système</vt:lpstr>
      <vt:lpstr>Présentation PowerPoint</vt:lpstr>
      <vt:lpstr>One-way nesting (OWN) système</vt:lpstr>
      <vt:lpstr>Méthodologies</vt:lpstr>
      <vt:lpstr>Présentation PowerPoint</vt:lpstr>
      <vt:lpstr>Méthodologies</vt:lpstr>
      <vt:lpstr>Méthodologies</vt:lpstr>
      <vt:lpstr>Plan Général</vt:lpstr>
      <vt:lpstr>TWN versus OWN</vt:lpstr>
      <vt:lpstr>TWN versus OWN</vt:lpstr>
      <vt:lpstr>Évaluation de la procédure de relaxation newtonienne</vt:lpstr>
      <vt:lpstr>Évaluation de la procédure de relaxation newtonienne</vt:lpstr>
      <vt:lpstr>Effet de raffinement de maille</vt:lpstr>
      <vt:lpstr>Effet de raffinement de maille</vt:lpstr>
      <vt:lpstr>Conclusions et perspectives</vt:lpstr>
      <vt:lpstr>Merci</vt:lpstr>
      <vt:lpstr>Projection de l’évolution de température de surface (AR4)</vt:lpstr>
      <vt:lpstr>Impact du changement climatique en Europe</vt:lpstr>
      <vt:lpstr>COordinated Regional climate Downscaling EXperiment (CORDEX)</vt:lpstr>
      <vt:lpstr>Étude de TWN de Lorenz et al. </vt:lpstr>
      <vt:lpstr>Étude de TWN de Lorenz et al.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Utilisateur de Microsoft Office</cp:lastModifiedBy>
  <cp:revision>765</cp:revision>
  <cp:lastPrinted>2017-11-10T16:06:14Z</cp:lastPrinted>
  <dcterms:created xsi:type="dcterms:W3CDTF">2017-10-27T15:45:10Z</dcterms:created>
  <dcterms:modified xsi:type="dcterms:W3CDTF">2017-11-11T16:36:35Z</dcterms:modified>
</cp:coreProperties>
</file>